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Lst>
  <p:notesMasterIdLst>
    <p:notesMasterId r:id="rId91"/>
  </p:notesMasterIdLst>
  <p:sldIdLst>
    <p:sldId id="257" r:id="rId6"/>
    <p:sldId id="258" r:id="rId7"/>
    <p:sldId id="266" r:id="rId8"/>
    <p:sldId id="267" r:id="rId9"/>
    <p:sldId id="332" r:id="rId10"/>
    <p:sldId id="264" r:id="rId11"/>
    <p:sldId id="333" r:id="rId12"/>
    <p:sldId id="263" r:id="rId13"/>
    <p:sldId id="269" r:id="rId14"/>
    <p:sldId id="262" r:id="rId15"/>
    <p:sldId id="345" r:id="rId16"/>
    <p:sldId id="272" r:id="rId17"/>
    <p:sldId id="346" r:id="rId18"/>
    <p:sldId id="347" r:id="rId19"/>
    <p:sldId id="348" r:id="rId20"/>
    <p:sldId id="261" r:id="rId21"/>
    <p:sldId id="334" r:id="rId22"/>
    <p:sldId id="259" r:id="rId23"/>
    <p:sldId id="270" r:id="rId24"/>
    <p:sldId id="271" r:id="rId25"/>
    <p:sldId id="273" r:id="rId26"/>
    <p:sldId id="274" r:id="rId27"/>
    <p:sldId id="276" r:id="rId28"/>
    <p:sldId id="281" r:id="rId29"/>
    <p:sldId id="277" r:id="rId30"/>
    <p:sldId id="278" r:id="rId31"/>
    <p:sldId id="279" r:id="rId32"/>
    <p:sldId id="280" r:id="rId33"/>
    <p:sldId id="356" r:id="rId34"/>
    <p:sldId id="289" r:id="rId35"/>
    <p:sldId id="290" r:id="rId36"/>
    <p:sldId id="291" r:id="rId37"/>
    <p:sldId id="283" r:id="rId38"/>
    <p:sldId id="284" r:id="rId39"/>
    <p:sldId id="349" r:id="rId40"/>
    <p:sldId id="285" r:id="rId41"/>
    <p:sldId id="286" r:id="rId42"/>
    <p:sldId id="343" r:id="rId43"/>
    <p:sldId id="342" r:id="rId44"/>
    <p:sldId id="287" r:id="rId45"/>
    <p:sldId id="292" r:id="rId46"/>
    <p:sldId id="293" r:id="rId47"/>
    <p:sldId id="307" r:id="rId48"/>
    <p:sldId id="294" r:id="rId49"/>
    <p:sldId id="336" r:id="rId50"/>
    <p:sldId id="337" r:id="rId51"/>
    <p:sldId id="295" r:id="rId52"/>
    <p:sldId id="350" r:id="rId53"/>
    <p:sldId id="351" r:id="rId54"/>
    <p:sldId id="352" r:id="rId55"/>
    <p:sldId id="296" r:id="rId56"/>
    <p:sldId id="308" r:id="rId57"/>
    <p:sldId id="297" r:id="rId58"/>
    <p:sldId id="298" r:id="rId59"/>
    <p:sldId id="338" r:id="rId60"/>
    <p:sldId id="301" r:id="rId61"/>
    <p:sldId id="302" r:id="rId62"/>
    <p:sldId id="303" r:id="rId63"/>
    <p:sldId id="304" r:id="rId64"/>
    <p:sldId id="305" r:id="rId65"/>
    <p:sldId id="357" r:id="rId66"/>
    <p:sldId id="339" r:id="rId67"/>
    <p:sldId id="353" r:id="rId68"/>
    <p:sldId id="309" r:id="rId69"/>
    <p:sldId id="326" r:id="rId70"/>
    <p:sldId id="340" r:id="rId71"/>
    <p:sldId id="327" r:id="rId72"/>
    <p:sldId id="310" r:id="rId73"/>
    <p:sldId id="359" r:id="rId74"/>
    <p:sldId id="328" r:id="rId75"/>
    <p:sldId id="311" r:id="rId76"/>
    <p:sldId id="312" r:id="rId77"/>
    <p:sldId id="341" r:id="rId78"/>
    <p:sldId id="330" r:id="rId79"/>
    <p:sldId id="354" r:id="rId80"/>
    <p:sldId id="314" r:id="rId81"/>
    <p:sldId id="355" r:id="rId82"/>
    <p:sldId id="331" r:id="rId83"/>
    <p:sldId id="315" r:id="rId84"/>
    <p:sldId id="316" r:id="rId85"/>
    <p:sldId id="317" r:id="rId86"/>
    <p:sldId id="318" r:id="rId87"/>
    <p:sldId id="319" r:id="rId88"/>
    <p:sldId id="320" r:id="rId89"/>
    <p:sldId id="358"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164" y="-108"/>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6.wmf"/><Relationship Id="rId7" Type="http://schemas.openxmlformats.org/officeDocument/2006/relationships/image" Target="../media/image58.wmf"/><Relationship Id="rId12" Type="http://schemas.openxmlformats.org/officeDocument/2006/relationships/image" Target="../media/image62.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43.wmf"/><Relationship Id="rId11" Type="http://schemas.openxmlformats.org/officeDocument/2006/relationships/image" Target="../media/image41.wmf"/><Relationship Id="rId5" Type="http://schemas.openxmlformats.org/officeDocument/2006/relationships/image" Target="../media/image42.wmf"/><Relationship Id="rId10" Type="http://schemas.openxmlformats.org/officeDocument/2006/relationships/image" Target="../media/image61.wmf"/><Relationship Id="rId4" Type="http://schemas.openxmlformats.org/officeDocument/2006/relationships/image" Target="../media/image57.wmf"/><Relationship Id="rId9"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9.wmf"/><Relationship Id="rId5" Type="http://schemas.openxmlformats.org/officeDocument/2006/relationships/image" Target="../media/image67.wmf"/><Relationship Id="rId4"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5.wmf"/><Relationship Id="rId3" Type="http://schemas.openxmlformats.org/officeDocument/2006/relationships/image" Target="../media/image116.wmf"/><Relationship Id="rId7" Type="http://schemas.openxmlformats.org/officeDocument/2006/relationships/image" Target="../media/image120.wmf"/><Relationship Id="rId12" Type="http://schemas.openxmlformats.org/officeDocument/2006/relationships/image" Target="../media/image124.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11" Type="http://schemas.openxmlformats.org/officeDocument/2006/relationships/image" Target="../media/image123.wmf"/><Relationship Id="rId5" Type="http://schemas.openxmlformats.org/officeDocument/2006/relationships/image" Target="../media/image118.wmf"/><Relationship Id="rId10" Type="http://schemas.openxmlformats.org/officeDocument/2006/relationships/image" Target="../media/image122.wmf"/><Relationship Id="rId4" Type="http://schemas.openxmlformats.org/officeDocument/2006/relationships/image" Target="../media/image117.wmf"/><Relationship Id="rId9"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5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55.wmf"/><Relationship Id="rId4" Type="http://schemas.openxmlformats.org/officeDocument/2006/relationships/image" Target="../media/image15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wmf"/><Relationship Id="rId2" Type="http://schemas.openxmlformats.org/officeDocument/2006/relationships/image" Target="../media/image39.wmf"/><Relationship Id="rId16" Type="http://schemas.openxmlformats.org/officeDocument/2006/relationships/image" Target="../media/image53.wmf"/><Relationship Id="rId1" Type="http://schemas.openxmlformats.org/officeDocument/2006/relationships/image" Target="../media/image38.wmf"/><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5" Type="http://schemas.openxmlformats.org/officeDocument/2006/relationships/image" Target="../media/image5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 Id="rId14"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6426D1-A4C4-4750-BACC-FE070DEE41F2}" type="datetimeFigureOut">
              <a:rPr lang="zh-CN" altLang="en-US" smtClean="0"/>
              <a:t>2016/4/21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366A5A-D297-44A1-BC85-ADC464035374}" type="slidenum">
              <a:rPr lang="zh-CN" altLang="en-US" smtClean="0"/>
              <a:t>‹#›</a:t>
            </a:fld>
            <a:endParaRPr lang="zh-CN" altLang="en-US"/>
          </a:p>
        </p:txBody>
      </p:sp>
    </p:spTree>
    <p:extLst>
      <p:ext uri="{BB962C8B-B14F-4D97-AF65-F5344CB8AC3E}">
        <p14:creationId xmlns:p14="http://schemas.microsoft.com/office/powerpoint/2010/main" val="159841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366A5A-D297-44A1-BC85-ADC464035374}" type="slidenum">
              <a:rPr lang="zh-CN" altLang="en-US" smtClean="0"/>
              <a:t>16</a:t>
            </a:fld>
            <a:endParaRPr lang="zh-CN" altLang="en-US"/>
          </a:p>
        </p:txBody>
      </p:sp>
    </p:spTree>
    <p:extLst>
      <p:ext uri="{BB962C8B-B14F-4D97-AF65-F5344CB8AC3E}">
        <p14:creationId xmlns:p14="http://schemas.microsoft.com/office/powerpoint/2010/main" val="241074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586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1656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184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33905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9973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5026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013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13514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5172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46044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775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9613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1416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7935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3545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88318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0480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5252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8063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51215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8730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5395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55318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9803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72792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05438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2368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9538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297646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60826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63311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7166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7218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69745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85416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7108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1544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830019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91810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35872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2365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4470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8324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828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32735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8925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45253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9426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70181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1015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8502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98518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41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8248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226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8884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91706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27894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06737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09783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oleObject" Target="../embeddings/oleObject15.bin"/><Relationship Id="rId3" Type="http://schemas.openxmlformats.org/officeDocument/2006/relationships/image" Target="../media/image2.jpg"/><Relationship Id="rId7" Type="http://schemas.openxmlformats.org/officeDocument/2006/relationships/image" Target="../media/image13.wmf"/><Relationship Id="rId12" Type="http://schemas.openxmlformats.org/officeDocument/2006/relationships/oleObject" Target="../embeddings/oleObject14.bin"/><Relationship Id="rId2" Type="http://schemas.openxmlformats.org/officeDocument/2006/relationships/slideLayout" Target="../slideLayouts/slideLayout2.xml"/><Relationship Id="rId16" Type="http://schemas.openxmlformats.org/officeDocument/2006/relationships/oleObject" Target="../embeddings/oleObject18.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oleObject" Target="../embeddings/oleObject13.bin"/><Relationship Id="rId5" Type="http://schemas.openxmlformats.org/officeDocument/2006/relationships/image" Target="../media/image12.wmf"/><Relationship Id="rId15" Type="http://schemas.openxmlformats.org/officeDocument/2006/relationships/oleObject" Target="../embeddings/oleObject17.bin"/><Relationship Id="rId10" Type="http://schemas.openxmlformats.org/officeDocument/2006/relationships/oleObject" Target="../embeddings/oleObject12.bin"/><Relationship Id="rId4" Type="http://schemas.openxmlformats.org/officeDocument/2006/relationships/oleObject" Target="../embeddings/oleObject8.bin"/><Relationship Id="rId9" Type="http://schemas.openxmlformats.org/officeDocument/2006/relationships/oleObject" Target="../embeddings/oleObject11.bin"/><Relationship Id="rId1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23.bin"/><Relationship Id="rId18" Type="http://schemas.openxmlformats.org/officeDocument/2006/relationships/image" Target="../media/image20.wmf"/><Relationship Id="rId3" Type="http://schemas.openxmlformats.org/officeDocument/2006/relationships/notesSlide" Target="../notesSlides/notesSlide1.xml"/><Relationship Id="rId7" Type="http://schemas.openxmlformats.org/officeDocument/2006/relationships/oleObject" Target="../embeddings/oleObject20.bin"/><Relationship Id="rId12" Type="http://schemas.openxmlformats.org/officeDocument/2006/relationships/image" Target="../media/image17.wmf"/><Relationship Id="rId17" Type="http://schemas.openxmlformats.org/officeDocument/2006/relationships/oleObject" Target="../embeddings/oleObject25.bin"/><Relationship Id="rId2" Type="http://schemas.openxmlformats.org/officeDocument/2006/relationships/slideLayout" Target="../slideLayouts/slideLayout13.xml"/><Relationship Id="rId16" Type="http://schemas.openxmlformats.org/officeDocument/2006/relationships/image" Target="../media/image19.wmf"/><Relationship Id="rId20" Type="http://schemas.openxmlformats.org/officeDocument/2006/relationships/image" Target="../media/image21.wmf"/><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16.wmf"/><Relationship Id="rId19" Type="http://schemas.openxmlformats.org/officeDocument/2006/relationships/oleObject" Target="../embeddings/oleObject26.bin"/><Relationship Id="rId4" Type="http://schemas.openxmlformats.org/officeDocument/2006/relationships/image" Target="../media/image2.jpg"/><Relationship Id="rId9" Type="http://schemas.openxmlformats.org/officeDocument/2006/relationships/oleObject" Target="../embeddings/oleObject21.bin"/><Relationship Id="rId14" Type="http://schemas.openxmlformats.org/officeDocument/2006/relationships/image" Target="../media/image18.wmf"/></Relationships>
</file>

<file path=ppt/slides/_rels/slide17.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31.bin"/><Relationship Id="rId18" Type="http://schemas.openxmlformats.org/officeDocument/2006/relationships/image" Target="../media/image28.wmf"/><Relationship Id="rId3" Type="http://schemas.openxmlformats.org/officeDocument/2006/relationships/image" Target="../media/image2.jpg"/><Relationship Id="rId7" Type="http://schemas.openxmlformats.org/officeDocument/2006/relationships/oleObject" Target="../embeddings/oleObject28.bin"/><Relationship Id="rId12" Type="http://schemas.openxmlformats.org/officeDocument/2006/relationships/image" Target="../media/image25.wmf"/><Relationship Id="rId17" Type="http://schemas.openxmlformats.org/officeDocument/2006/relationships/oleObject" Target="../embeddings/oleObject33.bin"/><Relationship Id="rId2" Type="http://schemas.openxmlformats.org/officeDocument/2006/relationships/slideLayout" Target="../slideLayouts/slideLayout13.xml"/><Relationship Id="rId16" Type="http://schemas.openxmlformats.org/officeDocument/2006/relationships/image" Target="../media/image27.wmf"/><Relationship Id="rId20" Type="http://schemas.openxmlformats.org/officeDocument/2006/relationships/image" Target="../media/image29.wmf"/><Relationship Id="rId1" Type="http://schemas.openxmlformats.org/officeDocument/2006/relationships/vmlDrawing" Target="../drawings/vmlDrawing5.vml"/><Relationship Id="rId6" Type="http://schemas.openxmlformats.org/officeDocument/2006/relationships/image" Target="../media/image22.w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24.wmf"/><Relationship Id="rId19" Type="http://schemas.openxmlformats.org/officeDocument/2006/relationships/oleObject" Target="../embeddings/oleObject34.bin"/><Relationship Id="rId4" Type="http://schemas.openxmlformats.org/officeDocument/2006/relationships/image" Target="../media/image33.png"/><Relationship Id="rId9" Type="http://schemas.openxmlformats.org/officeDocument/2006/relationships/oleObject" Target="../embeddings/oleObject29.bin"/><Relationship Id="rId14" Type="http://schemas.openxmlformats.org/officeDocument/2006/relationships/image" Target="../media/image26.wmf"/></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1.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36.bin"/><Relationship Id="rId5" Type="http://schemas.openxmlformats.org/officeDocument/2006/relationships/image" Target="../media/image30.wmf"/><Relationship Id="rId4"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41.bin"/><Relationship Id="rId3" Type="http://schemas.openxmlformats.org/officeDocument/2006/relationships/image" Target="../media/image2.jpg"/><Relationship Id="rId7" Type="http://schemas.openxmlformats.org/officeDocument/2006/relationships/oleObject" Target="../embeddings/oleObject38.bin"/><Relationship Id="rId12" Type="http://schemas.openxmlformats.org/officeDocument/2006/relationships/image" Target="../media/image35.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32.w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34.wmf"/><Relationship Id="rId4" Type="http://schemas.openxmlformats.org/officeDocument/2006/relationships/image" Target="../media/image41.png"/><Relationship Id="rId9" Type="http://schemas.openxmlformats.org/officeDocument/2006/relationships/oleObject" Target="../embeddings/oleObject39.bin"/><Relationship Id="rId14" Type="http://schemas.openxmlformats.org/officeDocument/2006/relationships/image" Target="../media/image36.wmf"/></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37.wmf"/><Relationship Id="rId5" Type="http://schemas.openxmlformats.org/officeDocument/2006/relationships/oleObject" Target="../embeddings/oleObject42.bin"/><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42.wmf"/><Relationship Id="rId18" Type="http://schemas.openxmlformats.org/officeDocument/2006/relationships/oleObject" Target="../embeddings/oleObject50.bin"/><Relationship Id="rId26" Type="http://schemas.openxmlformats.org/officeDocument/2006/relationships/oleObject" Target="../embeddings/oleObject54.bin"/><Relationship Id="rId3" Type="http://schemas.openxmlformats.org/officeDocument/2006/relationships/image" Target="../media/image2.jpg"/><Relationship Id="rId21" Type="http://schemas.openxmlformats.org/officeDocument/2006/relationships/image" Target="../media/image46.wmf"/><Relationship Id="rId34" Type="http://schemas.openxmlformats.org/officeDocument/2006/relationships/image" Target="../media/image52.wmf"/><Relationship Id="rId7" Type="http://schemas.openxmlformats.org/officeDocument/2006/relationships/image" Target="../media/image39.wmf"/><Relationship Id="rId12" Type="http://schemas.openxmlformats.org/officeDocument/2006/relationships/oleObject" Target="../embeddings/oleObject47.bin"/><Relationship Id="rId17" Type="http://schemas.openxmlformats.org/officeDocument/2006/relationships/image" Target="../media/image44.wmf"/><Relationship Id="rId25" Type="http://schemas.openxmlformats.org/officeDocument/2006/relationships/image" Target="../media/image48.wmf"/><Relationship Id="rId33" Type="http://schemas.openxmlformats.org/officeDocument/2006/relationships/oleObject" Target="../embeddings/oleObject58.bin"/><Relationship Id="rId2" Type="http://schemas.openxmlformats.org/officeDocument/2006/relationships/slideLayout" Target="../slideLayouts/slideLayout13.xml"/><Relationship Id="rId16" Type="http://schemas.openxmlformats.org/officeDocument/2006/relationships/oleObject" Target="../embeddings/oleObject49.bin"/><Relationship Id="rId20" Type="http://schemas.openxmlformats.org/officeDocument/2006/relationships/oleObject" Target="../embeddings/oleObject51.bin"/><Relationship Id="rId29" Type="http://schemas.openxmlformats.org/officeDocument/2006/relationships/oleObject" Target="../embeddings/oleObject56.bin"/><Relationship Id="rId1" Type="http://schemas.openxmlformats.org/officeDocument/2006/relationships/vmlDrawing" Target="../drawings/vmlDrawing9.vml"/><Relationship Id="rId6" Type="http://schemas.openxmlformats.org/officeDocument/2006/relationships/oleObject" Target="../embeddings/oleObject44.bin"/><Relationship Id="rId11" Type="http://schemas.openxmlformats.org/officeDocument/2006/relationships/image" Target="../media/image41.wmf"/><Relationship Id="rId24" Type="http://schemas.openxmlformats.org/officeDocument/2006/relationships/oleObject" Target="../embeddings/oleObject53.bin"/><Relationship Id="rId32" Type="http://schemas.openxmlformats.org/officeDocument/2006/relationships/image" Target="../media/image51.wmf"/><Relationship Id="rId5" Type="http://schemas.openxmlformats.org/officeDocument/2006/relationships/image" Target="../media/image38.wmf"/><Relationship Id="rId15" Type="http://schemas.openxmlformats.org/officeDocument/2006/relationships/image" Target="../media/image43.wmf"/><Relationship Id="rId23" Type="http://schemas.openxmlformats.org/officeDocument/2006/relationships/image" Target="../media/image47.wmf"/><Relationship Id="rId28" Type="http://schemas.openxmlformats.org/officeDocument/2006/relationships/image" Target="../media/image49.wmf"/><Relationship Id="rId36" Type="http://schemas.openxmlformats.org/officeDocument/2006/relationships/image" Target="../media/image53.wmf"/><Relationship Id="rId10" Type="http://schemas.openxmlformats.org/officeDocument/2006/relationships/oleObject" Target="../embeddings/oleObject46.bin"/><Relationship Id="rId19" Type="http://schemas.openxmlformats.org/officeDocument/2006/relationships/image" Target="../media/image45.wmf"/><Relationship Id="rId31" Type="http://schemas.openxmlformats.org/officeDocument/2006/relationships/oleObject" Target="../embeddings/oleObject57.bin"/><Relationship Id="rId4" Type="http://schemas.openxmlformats.org/officeDocument/2006/relationships/oleObject" Target="../embeddings/oleObject43.bin"/><Relationship Id="rId9" Type="http://schemas.openxmlformats.org/officeDocument/2006/relationships/image" Target="../media/image40.wmf"/><Relationship Id="rId14" Type="http://schemas.openxmlformats.org/officeDocument/2006/relationships/oleObject" Target="../embeddings/oleObject48.bin"/><Relationship Id="rId22" Type="http://schemas.openxmlformats.org/officeDocument/2006/relationships/oleObject" Target="../embeddings/oleObject52.bin"/><Relationship Id="rId27" Type="http://schemas.openxmlformats.org/officeDocument/2006/relationships/oleObject" Target="../embeddings/oleObject55.bin"/><Relationship Id="rId30" Type="http://schemas.openxmlformats.org/officeDocument/2006/relationships/image" Target="../media/image50.wmf"/><Relationship Id="rId35" Type="http://schemas.openxmlformats.org/officeDocument/2006/relationships/oleObject" Target="../embeddings/oleObject5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42.wmf"/><Relationship Id="rId18" Type="http://schemas.openxmlformats.org/officeDocument/2006/relationships/oleObject" Target="../embeddings/oleObject67.bin"/><Relationship Id="rId26" Type="http://schemas.openxmlformats.org/officeDocument/2006/relationships/oleObject" Target="../embeddings/oleObject71.bin"/><Relationship Id="rId3" Type="http://schemas.openxmlformats.org/officeDocument/2006/relationships/image" Target="../media/image2.jpg"/><Relationship Id="rId21" Type="http://schemas.openxmlformats.org/officeDocument/2006/relationships/image" Target="../media/image60.wmf"/><Relationship Id="rId7" Type="http://schemas.openxmlformats.org/officeDocument/2006/relationships/image" Target="../media/image55.wmf"/><Relationship Id="rId12" Type="http://schemas.openxmlformats.org/officeDocument/2006/relationships/oleObject" Target="../embeddings/oleObject64.bin"/><Relationship Id="rId17" Type="http://schemas.openxmlformats.org/officeDocument/2006/relationships/image" Target="../media/image58.wmf"/><Relationship Id="rId25" Type="http://schemas.openxmlformats.org/officeDocument/2006/relationships/image" Target="../media/image41.wmf"/><Relationship Id="rId2" Type="http://schemas.openxmlformats.org/officeDocument/2006/relationships/slideLayout" Target="../slideLayouts/slideLayout13.xml"/><Relationship Id="rId16" Type="http://schemas.openxmlformats.org/officeDocument/2006/relationships/oleObject" Target="../embeddings/oleObject66.bin"/><Relationship Id="rId20" Type="http://schemas.openxmlformats.org/officeDocument/2006/relationships/oleObject" Target="../embeddings/oleObject68.bin"/><Relationship Id="rId29" Type="http://schemas.openxmlformats.org/officeDocument/2006/relationships/image" Target="../media/image62.wmf"/><Relationship Id="rId1" Type="http://schemas.openxmlformats.org/officeDocument/2006/relationships/vmlDrawing" Target="../drawings/vmlDrawing10.vml"/><Relationship Id="rId6" Type="http://schemas.openxmlformats.org/officeDocument/2006/relationships/oleObject" Target="../embeddings/oleObject61.bin"/><Relationship Id="rId11" Type="http://schemas.openxmlformats.org/officeDocument/2006/relationships/image" Target="../media/image57.wmf"/><Relationship Id="rId24" Type="http://schemas.openxmlformats.org/officeDocument/2006/relationships/oleObject" Target="../embeddings/oleObject70.bin"/><Relationship Id="rId5" Type="http://schemas.openxmlformats.org/officeDocument/2006/relationships/image" Target="../media/image54.wmf"/><Relationship Id="rId15" Type="http://schemas.openxmlformats.org/officeDocument/2006/relationships/image" Target="../media/image43.wmf"/><Relationship Id="rId23" Type="http://schemas.openxmlformats.org/officeDocument/2006/relationships/image" Target="../media/image61.wmf"/><Relationship Id="rId28" Type="http://schemas.openxmlformats.org/officeDocument/2006/relationships/oleObject" Target="../embeddings/oleObject73.bin"/><Relationship Id="rId10" Type="http://schemas.openxmlformats.org/officeDocument/2006/relationships/oleObject" Target="../embeddings/oleObject63.bin"/><Relationship Id="rId19" Type="http://schemas.openxmlformats.org/officeDocument/2006/relationships/image" Target="../media/image59.wmf"/><Relationship Id="rId4" Type="http://schemas.openxmlformats.org/officeDocument/2006/relationships/oleObject" Target="../embeddings/oleObject60.bin"/><Relationship Id="rId9" Type="http://schemas.openxmlformats.org/officeDocument/2006/relationships/image" Target="../media/image56.wmf"/><Relationship Id="rId14" Type="http://schemas.openxmlformats.org/officeDocument/2006/relationships/oleObject" Target="../embeddings/oleObject65.bin"/><Relationship Id="rId22" Type="http://schemas.openxmlformats.org/officeDocument/2006/relationships/oleObject" Target="../embeddings/oleObject69.bin"/><Relationship Id="rId27" Type="http://schemas.openxmlformats.org/officeDocument/2006/relationships/oleObject" Target="../embeddings/oleObject72.bin"/></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78.bin"/><Relationship Id="rId18" Type="http://schemas.openxmlformats.org/officeDocument/2006/relationships/image" Target="../media/image69.wmf"/><Relationship Id="rId3" Type="http://schemas.openxmlformats.org/officeDocument/2006/relationships/image" Target="../media/image2.jpg"/><Relationship Id="rId7" Type="http://schemas.openxmlformats.org/officeDocument/2006/relationships/oleObject" Target="../embeddings/oleObject75.bin"/><Relationship Id="rId12" Type="http://schemas.openxmlformats.org/officeDocument/2006/relationships/image" Target="../media/image66.wmf"/><Relationship Id="rId17" Type="http://schemas.openxmlformats.org/officeDocument/2006/relationships/oleObject" Target="../embeddings/oleObject80.bin"/><Relationship Id="rId2" Type="http://schemas.openxmlformats.org/officeDocument/2006/relationships/slideLayout" Target="../slideLayouts/slideLayout13.xml"/><Relationship Id="rId16" Type="http://schemas.openxmlformats.org/officeDocument/2006/relationships/image" Target="../media/image68.wmf"/><Relationship Id="rId1" Type="http://schemas.openxmlformats.org/officeDocument/2006/relationships/vmlDrawing" Target="../drawings/vmlDrawing11.vml"/><Relationship Id="rId6" Type="http://schemas.openxmlformats.org/officeDocument/2006/relationships/image" Target="../media/image63.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65.wmf"/><Relationship Id="rId4" Type="http://schemas.openxmlformats.org/officeDocument/2006/relationships/image" Target="../media/image72.png"/><Relationship Id="rId9" Type="http://schemas.openxmlformats.org/officeDocument/2006/relationships/oleObject" Target="../embeddings/oleObject76.bin"/><Relationship Id="rId14" Type="http://schemas.openxmlformats.org/officeDocument/2006/relationships/image" Target="../media/image67.wmf"/></Relationships>
</file>

<file path=ppt/slides/_rels/slide27.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85.bin"/><Relationship Id="rId18" Type="http://schemas.openxmlformats.org/officeDocument/2006/relationships/image" Target="../media/image67.wmf"/><Relationship Id="rId3" Type="http://schemas.openxmlformats.org/officeDocument/2006/relationships/image" Target="../media/image2.jpg"/><Relationship Id="rId7" Type="http://schemas.openxmlformats.org/officeDocument/2006/relationships/oleObject" Target="../embeddings/oleObject82.bin"/><Relationship Id="rId12" Type="http://schemas.openxmlformats.org/officeDocument/2006/relationships/image" Target="../media/image64.wmf"/><Relationship Id="rId17" Type="http://schemas.openxmlformats.org/officeDocument/2006/relationships/oleObject" Target="../embeddings/oleObject87.bin"/><Relationship Id="rId2" Type="http://schemas.openxmlformats.org/officeDocument/2006/relationships/slideLayout" Target="../slideLayouts/slideLayout13.xml"/><Relationship Id="rId16" Type="http://schemas.openxmlformats.org/officeDocument/2006/relationships/image" Target="../media/image66.wmf"/><Relationship Id="rId20" Type="http://schemas.openxmlformats.org/officeDocument/2006/relationships/image" Target="../media/image69.wmf"/><Relationship Id="rId1" Type="http://schemas.openxmlformats.org/officeDocument/2006/relationships/vmlDrawing" Target="../drawings/vmlDrawing12.vml"/><Relationship Id="rId6" Type="http://schemas.openxmlformats.org/officeDocument/2006/relationships/image" Target="../media/image70.w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63.wmf"/><Relationship Id="rId19" Type="http://schemas.openxmlformats.org/officeDocument/2006/relationships/oleObject" Target="../embeddings/oleObject88.bin"/><Relationship Id="rId4" Type="http://schemas.openxmlformats.org/officeDocument/2006/relationships/image" Target="../media/image75.png"/><Relationship Id="rId9" Type="http://schemas.openxmlformats.org/officeDocument/2006/relationships/oleObject" Target="../embeddings/oleObject83.bin"/><Relationship Id="rId14" Type="http://schemas.openxmlformats.org/officeDocument/2006/relationships/image" Target="../media/image65.wmf"/></Relationships>
</file>

<file path=ppt/slides/_rels/slide28.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93.bin"/><Relationship Id="rId3" Type="http://schemas.openxmlformats.org/officeDocument/2006/relationships/image" Target="../media/image2.jpg"/><Relationship Id="rId7" Type="http://schemas.openxmlformats.org/officeDocument/2006/relationships/oleObject" Target="../embeddings/oleObject90.bin"/><Relationship Id="rId12" Type="http://schemas.openxmlformats.org/officeDocument/2006/relationships/image" Target="../media/image66.wmf"/><Relationship Id="rId2" Type="http://schemas.openxmlformats.org/officeDocument/2006/relationships/slideLayout" Target="../slideLayouts/slideLayout13.xml"/><Relationship Id="rId16" Type="http://schemas.openxmlformats.org/officeDocument/2006/relationships/image" Target="../media/image69.wmf"/><Relationship Id="rId1" Type="http://schemas.openxmlformats.org/officeDocument/2006/relationships/vmlDrawing" Target="../drawings/vmlDrawing13.vml"/><Relationship Id="rId6" Type="http://schemas.openxmlformats.org/officeDocument/2006/relationships/image" Target="../media/image63.w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65.wmf"/><Relationship Id="rId4" Type="http://schemas.openxmlformats.org/officeDocument/2006/relationships/image" Target="../media/image76.png"/><Relationship Id="rId9" Type="http://schemas.openxmlformats.org/officeDocument/2006/relationships/oleObject" Target="../embeddings/oleObject91.bin"/><Relationship Id="rId14" Type="http://schemas.openxmlformats.org/officeDocument/2006/relationships/image" Target="../media/image67.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76.wmf"/><Relationship Id="rId3" Type="http://schemas.openxmlformats.org/officeDocument/2006/relationships/image" Target="../media/image83.png"/><Relationship Id="rId7" Type="http://schemas.openxmlformats.org/officeDocument/2006/relationships/image" Target="../media/image73.wmf"/><Relationship Id="rId12" Type="http://schemas.openxmlformats.org/officeDocument/2006/relationships/oleObject" Target="../embeddings/oleObject99.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96.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74.wmf"/><Relationship Id="rId14" Type="http://schemas.openxmlformats.org/officeDocument/2006/relationships/oleObject" Target="../embeddings/oleObject100.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vmlDrawing" Target="../drawings/vmlDrawing15.vml"/><Relationship Id="rId5" Type="http://schemas.openxmlformats.org/officeDocument/2006/relationships/image" Target="../media/image78.wmf"/><Relationship Id="rId4" Type="http://schemas.openxmlformats.org/officeDocument/2006/relationships/oleObject" Target="../embeddings/oleObject101.bin"/></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2.jpg"/><Relationship Id="rId7" Type="http://schemas.openxmlformats.org/officeDocument/2006/relationships/oleObject" Target="../embeddings/oleObject103.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79.wmf"/><Relationship Id="rId5" Type="http://schemas.openxmlformats.org/officeDocument/2006/relationships/oleObject" Target="../embeddings/oleObject102.bin"/><Relationship Id="rId4" Type="http://schemas.openxmlformats.org/officeDocument/2006/relationships/image" Target="../media/image87.png"/><Relationship Id="rId9" Type="http://schemas.openxmlformats.org/officeDocument/2006/relationships/image" Target="../media/image80.wmf"/></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vmlDrawing" Target="../drawings/vmlDrawing17.vml"/><Relationship Id="rId5" Type="http://schemas.openxmlformats.org/officeDocument/2006/relationships/image" Target="../media/image81.wmf"/><Relationship Id="rId4" Type="http://schemas.openxmlformats.org/officeDocument/2006/relationships/oleObject" Target="../embeddings/oleObject105.bin"/></Relationships>
</file>

<file path=ppt/slides/_rels/slide38.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110.bin"/><Relationship Id="rId3" Type="http://schemas.openxmlformats.org/officeDocument/2006/relationships/image" Target="../media/image2.jpg"/><Relationship Id="rId7" Type="http://schemas.openxmlformats.org/officeDocument/2006/relationships/oleObject" Target="../embeddings/oleObject107.bin"/><Relationship Id="rId12" Type="http://schemas.openxmlformats.org/officeDocument/2006/relationships/image" Target="../media/image85.wmf"/><Relationship Id="rId2" Type="http://schemas.openxmlformats.org/officeDocument/2006/relationships/slideLayout" Target="../slideLayouts/slideLayout13.xml"/><Relationship Id="rId16" Type="http://schemas.openxmlformats.org/officeDocument/2006/relationships/image" Target="../media/image87.wmf"/><Relationship Id="rId1" Type="http://schemas.openxmlformats.org/officeDocument/2006/relationships/vmlDrawing" Target="../drawings/vmlDrawing18.vml"/><Relationship Id="rId6" Type="http://schemas.openxmlformats.org/officeDocument/2006/relationships/image" Target="../media/image82.w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oleObject" Target="../embeddings/oleObject111.bin"/><Relationship Id="rId10" Type="http://schemas.openxmlformats.org/officeDocument/2006/relationships/image" Target="../media/image84.wmf"/><Relationship Id="rId4" Type="http://schemas.openxmlformats.org/officeDocument/2006/relationships/image" Target="../media/image95.png"/><Relationship Id="rId9" Type="http://schemas.openxmlformats.org/officeDocument/2006/relationships/oleObject" Target="../embeddings/oleObject108.bin"/><Relationship Id="rId1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88.wmf"/><Relationship Id="rId5" Type="http://schemas.openxmlformats.org/officeDocument/2006/relationships/oleObject" Target="../embeddings/oleObject112.bin"/><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2.jpg"/><Relationship Id="rId7" Type="http://schemas.openxmlformats.org/officeDocument/2006/relationships/oleObject" Target="../embeddings/oleObject114.bin"/><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image" Target="../media/image89.wmf"/><Relationship Id="rId5" Type="http://schemas.openxmlformats.org/officeDocument/2006/relationships/oleObject" Target="../embeddings/oleObject113.bin"/><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2.wmf"/><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116.bin"/><Relationship Id="rId5" Type="http://schemas.openxmlformats.org/officeDocument/2006/relationships/image" Target="../media/image91.wmf"/><Relationship Id="rId4" Type="http://schemas.openxmlformats.org/officeDocument/2006/relationships/oleObject" Target="../embeddings/oleObject115.bin"/></Relationships>
</file>

<file path=ppt/slides/_rels/slide44.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121.bin"/><Relationship Id="rId3" Type="http://schemas.openxmlformats.org/officeDocument/2006/relationships/image" Target="../media/image2.jpg"/><Relationship Id="rId7" Type="http://schemas.openxmlformats.org/officeDocument/2006/relationships/oleObject" Target="../embeddings/oleObject118.bin"/><Relationship Id="rId12" Type="http://schemas.openxmlformats.org/officeDocument/2006/relationships/image" Target="../media/image96.wmf"/><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93.wmf"/><Relationship Id="rId11" Type="http://schemas.openxmlformats.org/officeDocument/2006/relationships/oleObject" Target="../embeddings/oleObject120.bin"/><Relationship Id="rId5" Type="http://schemas.openxmlformats.org/officeDocument/2006/relationships/oleObject" Target="../embeddings/oleObject117.bin"/><Relationship Id="rId10" Type="http://schemas.openxmlformats.org/officeDocument/2006/relationships/image" Target="../media/image95.wmf"/><Relationship Id="rId4" Type="http://schemas.openxmlformats.org/officeDocument/2006/relationships/image" Target="../media/image103.png"/><Relationship Id="rId9" Type="http://schemas.openxmlformats.org/officeDocument/2006/relationships/oleObject" Target="../embeddings/oleObject119.bin"/><Relationship Id="rId14" Type="http://schemas.openxmlformats.org/officeDocument/2006/relationships/image" Target="../media/image97.wmf"/></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9.wmf"/><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oleObject" Target="../embeddings/oleObject123.bin"/><Relationship Id="rId5" Type="http://schemas.openxmlformats.org/officeDocument/2006/relationships/image" Target="../media/image98.wmf"/><Relationship Id="rId4" Type="http://schemas.openxmlformats.org/officeDocument/2006/relationships/oleObject" Target="../embeddings/oleObject122.bin"/></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vmlDrawing" Target="../drawings/vmlDrawing24.vml"/><Relationship Id="rId5" Type="http://schemas.openxmlformats.org/officeDocument/2006/relationships/image" Target="../media/image100.wmf"/><Relationship Id="rId4" Type="http://schemas.openxmlformats.org/officeDocument/2006/relationships/oleObject" Target="../embeddings/oleObject124.bin"/></Relationships>
</file>

<file path=ppt/slides/_rels/slide47.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2.jpg"/><Relationship Id="rId7" Type="http://schemas.openxmlformats.org/officeDocument/2006/relationships/oleObject" Target="../embeddings/oleObject126.bin"/><Relationship Id="rId12" Type="http://schemas.openxmlformats.org/officeDocument/2006/relationships/image" Target="../media/image104.wmf"/><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101.w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103.wmf"/><Relationship Id="rId4" Type="http://schemas.openxmlformats.org/officeDocument/2006/relationships/image" Target="../media/image111.png"/><Relationship Id="rId9" Type="http://schemas.openxmlformats.org/officeDocument/2006/relationships/oleObject" Target="../embeddings/oleObject127.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09.wmf"/><Relationship Id="rId3" Type="http://schemas.openxmlformats.org/officeDocument/2006/relationships/image" Target="../media/image2.jpg"/><Relationship Id="rId7" Type="http://schemas.openxmlformats.org/officeDocument/2006/relationships/image" Target="../media/image106.wmf"/><Relationship Id="rId12"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30.bin"/><Relationship Id="rId11" Type="http://schemas.openxmlformats.org/officeDocument/2006/relationships/image" Target="../media/image108.wmf"/><Relationship Id="rId5" Type="http://schemas.openxmlformats.org/officeDocument/2006/relationships/image" Target="../media/image105.wmf"/><Relationship Id="rId15" Type="http://schemas.openxmlformats.org/officeDocument/2006/relationships/image" Target="../media/image110.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07.wmf"/><Relationship Id="rId14" Type="http://schemas.openxmlformats.org/officeDocument/2006/relationships/oleObject" Target="../embeddings/oleObject134.bin"/></Relationships>
</file>

<file path=ppt/slides/_rels/slide49.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2.jpg"/><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11.wmf"/><Relationship Id="rId5" Type="http://schemas.openxmlformats.org/officeDocument/2006/relationships/oleObject" Target="../embeddings/oleObject135.bin"/><Relationship Id="rId10" Type="http://schemas.openxmlformats.org/officeDocument/2006/relationships/image" Target="../media/image113.wmf"/><Relationship Id="rId4" Type="http://schemas.openxmlformats.org/officeDocument/2006/relationships/image" Target="../media/image121.png"/><Relationship Id="rId9" Type="http://schemas.openxmlformats.org/officeDocument/2006/relationships/oleObject" Target="../embeddings/oleObject137.bin"/></Relationships>
</file>

<file path=ppt/slides/_rels/slide5.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46.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142.bin"/><Relationship Id="rId18" Type="http://schemas.openxmlformats.org/officeDocument/2006/relationships/oleObject" Target="../embeddings/oleObject145.bin"/><Relationship Id="rId26" Type="http://schemas.openxmlformats.org/officeDocument/2006/relationships/oleObject" Target="../embeddings/oleObject151.bin"/><Relationship Id="rId3" Type="http://schemas.openxmlformats.org/officeDocument/2006/relationships/image" Target="../media/image2.jpg"/><Relationship Id="rId21" Type="http://schemas.openxmlformats.org/officeDocument/2006/relationships/oleObject" Target="../embeddings/oleObject147.bin"/><Relationship Id="rId34" Type="http://schemas.openxmlformats.org/officeDocument/2006/relationships/oleObject" Target="../embeddings/oleObject155.bin"/><Relationship Id="rId7" Type="http://schemas.openxmlformats.org/officeDocument/2006/relationships/oleObject" Target="../embeddings/oleObject139.bin"/><Relationship Id="rId12" Type="http://schemas.openxmlformats.org/officeDocument/2006/relationships/image" Target="../media/image117.wmf"/><Relationship Id="rId17" Type="http://schemas.openxmlformats.org/officeDocument/2006/relationships/image" Target="../media/image119.wmf"/><Relationship Id="rId25" Type="http://schemas.openxmlformats.org/officeDocument/2006/relationships/image" Target="../media/image121.wmf"/><Relationship Id="rId33" Type="http://schemas.openxmlformats.org/officeDocument/2006/relationships/image" Target="../media/image124.wmf"/><Relationship Id="rId2" Type="http://schemas.openxmlformats.org/officeDocument/2006/relationships/slideLayout" Target="../slideLayouts/slideLayout2.xml"/><Relationship Id="rId16" Type="http://schemas.openxmlformats.org/officeDocument/2006/relationships/oleObject" Target="../embeddings/oleObject144.bin"/><Relationship Id="rId20" Type="http://schemas.openxmlformats.org/officeDocument/2006/relationships/oleObject" Target="../embeddings/oleObject146.bin"/><Relationship Id="rId29" Type="http://schemas.openxmlformats.org/officeDocument/2006/relationships/image" Target="../media/image122.wmf"/><Relationship Id="rId1" Type="http://schemas.openxmlformats.org/officeDocument/2006/relationships/vmlDrawing" Target="../drawings/vmlDrawing28.vml"/><Relationship Id="rId6" Type="http://schemas.openxmlformats.org/officeDocument/2006/relationships/image" Target="../media/image114.wmf"/><Relationship Id="rId11" Type="http://schemas.openxmlformats.org/officeDocument/2006/relationships/oleObject" Target="../embeddings/oleObject141.bin"/><Relationship Id="rId24" Type="http://schemas.openxmlformats.org/officeDocument/2006/relationships/oleObject" Target="../embeddings/oleObject150.bin"/><Relationship Id="rId32" Type="http://schemas.openxmlformats.org/officeDocument/2006/relationships/oleObject" Target="../embeddings/oleObject154.bin"/><Relationship Id="rId5" Type="http://schemas.openxmlformats.org/officeDocument/2006/relationships/oleObject" Target="../embeddings/oleObject138.bin"/><Relationship Id="rId15" Type="http://schemas.openxmlformats.org/officeDocument/2006/relationships/image" Target="../media/image118.wmf"/><Relationship Id="rId23" Type="http://schemas.openxmlformats.org/officeDocument/2006/relationships/oleObject" Target="../embeddings/oleObject149.bin"/><Relationship Id="rId28" Type="http://schemas.openxmlformats.org/officeDocument/2006/relationships/oleObject" Target="../embeddings/oleObject152.bin"/><Relationship Id="rId10" Type="http://schemas.openxmlformats.org/officeDocument/2006/relationships/image" Target="../media/image116.wmf"/><Relationship Id="rId19" Type="http://schemas.openxmlformats.org/officeDocument/2006/relationships/image" Target="../media/image120.wmf"/><Relationship Id="rId31" Type="http://schemas.openxmlformats.org/officeDocument/2006/relationships/image" Target="../media/image123.wmf"/><Relationship Id="rId4" Type="http://schemas.openxmlformats.org/officeDocument/2006/relationships/image" Target="../media/image134.png"/><Relationship Id="rId9" Type="http://schemas.openxmlformats.org/officeDocument/2006/relationships/oleObject" Target="../embeddings/oleObject140.bin"/><Relationship Id="rId14" Type="http://schemas.openxmlformats.org/officeDocument/2006/relationships/oleObject" Target="../embeddings/oleObject143.bin"/><Relationship Id="rId22" Type="http://schemas.openxmlformats.org/officeDocument/2006/relationships/oleObject" Target="../embeddings/oleObject148.bin"/><Relationship Id="rId27" Type="http://schemas.openxmlformats.org/officeDocument/2006/relationships/image" Target="../media/image110.wmf"/><Relationship Id="rId30" Type="http://schemas.openxmlformats.org/officeDocument/2006/relationships/oleObject" Target="../embeddings/oleObject153.bin"/><Relationship Id="rId35" Type="http://schemas.openxmlformats.org/officeDocument/2006/relationships/image" Target="../media/image125.wmf"/></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9.png"/><Relationship Id="rId7" Type="http://schemas.openxmlformats.org/officeDocument/2006/relationships/oleObject" Target="../embeddings/oleObject157.bin"/><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image" Target="../media/image126.wmf"/><Relationship Id="rId5" Type="http://schemas.openxmlformats.org/officeDocument/2006/relationships/oleObject" Target="../embeddings/oleObject156.bin"/><Relationship Id="rId10" Type="http://schemas.openxmlformats.org/officeDocument/2006/relationships/image" Target="../media/image128.wmf"/><Relationship Id="rId4" Type="http://schemas.openxmlformats.org/officeDocument/2006/relationships/image" Target="../media/image130.png"/><Relationship Id="rId9" Type="http://schemas.openxmlformats.org/officeDocument/2006/relationships/oleObject" Target="../embeddings/oleObject158.bin"/></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132.wmf"/><Relationship Id="rId3" Type="http://schemas.openxmlformats.org/officeDocument/2006/relationships/image" Target="../media/image2.jpg"/><Relationship Id="rId7" Type="http://schemas.openxmlformats.org/officeDocument/2006/relationships/image" Target="../media/image129.wmf"/><Relationship Id="rId12" Type="http://schemas.openxmlformats.org/officeDocument/2006/relationships/oleObject" Target="../embeddings/oleObject162.bin"/><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oleObject" Target="../embeddings/oleObject159.bin"/><Relationship Id="rId11" Type="http://schemas.openxmlformats.org/officeDocument/2006/relationships/image" Target="../media/image131.wmf"/><Relationship Id="rId5" Type="http://schemas.openxmlformats.org/officeDocument/2006/relationships/image" Target="../media/image950.png"/><Relationship Id="rId15" Type="http://schemas.openxmlformats.org/officeDocument/2006/relationships/image" Target="../media/image133.wmf"/><Relationship Id="rId10" Type="http://schemas.openxmlformats.org/officeDocument/2006/relationships/oleObject" Target="../embeddings/oleObject161.bin"/><Relationship Id="rId4" Type="http://schemas.openxmlformats.org/officeDocument/2006/relationships/image" Target="../media/image137.png"/><Relationship Id="rId9" Type="http://schemas.openxmlformats.org/officeDocument/2006/relationships/image" Target="../media/image130.wmf"/><Relationship Id="rId14" Type="http://schemas.openxmlformats.org/officeDocument/2006/relationships/oleObject" Target="../embeddings/oleObject163.bin"/></Relationships>
</file>

<file path=ppt/slides/_rels/slide55.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2.jpg"/><Relationship Id="rId7" Type="http://schemas.openxmlformats.org/officeDocument/2006/relationships/oleObject" Target="../embeddings/oleObject165.bin"/><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34.wmf"/><Relationship Id="rId5" Type="http://schemas.openxmlformats.org/officeDocument/2006/relationships/oleObject" Target="../embeddings/oleObject164.bin"/><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67.bin"/><Relationship Id="rId3" Type="http://schemas.openxmlformats.org/officeDocument/2006/relationships/image" Target="../media/image2.jpg"/><Relationship Id="rId7" Type="http://schemas.openxmlformats.org/officeDocument/2006/relationships/image" Target="../media/image136.wmf"/><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oleObject" Target="../embeddings/oleObject166.bin"/><Relationship Id="rId5" Type="http://schemas.openxmlformats.org/officeDocument/2006/relationships/image" Target="../media/image138.png"/><Relationship Id="rId4" Type="http://schemas.openxmlformats.org/officeDocument/2006/relationships/image" Target="../media/image110.png"/><Relationship Id="rId9" Type="http://schemas.openxmlformats.org/officeDocument/2006/relationships/image" Target="../media/image137.wmf"/></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image" Target="../media/image139.wmf"/><Relationship Id="rId5" Type="http://schemas.openxmlformats.org/officeDocument/2006/relationships/oleObject" Target="../embeddings/oleObject168.bin"/><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image" Target="../media/image2.jpg"/><Relationship Id="rId7" Type="http://schemas.openxmlformats.org/officeDocument/2006/relationships/image" Target="../media/image140.wmf"/><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oleObject" Target="../embeddings/oleObject169.bin"/><Relationship Id="rId5" Type="http://schemas.openxmlformats.org/officeDocument/2006/relationships/image" Target="../media/image142.png"/><Relationship Id="rId4" Type="http://schemas.openxmlformats.org/officeDocument/2006/relationships/image" Target="../media/image147.png"/><Relationship Id="rId9" Type="http://schemas.openxmlformats.org/officeDocument/2006/relationships/image" Target="../media/image141.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jpg"/><Relationship Id="rId7" Type="http://schemas.openxmlformats.org/officeDocument/2006/relationships/image" Target="../media/image8.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0.jpeg"/><Relationship Id="rId4" Type="http://schemas.openxmlformats.org/officeDocument/2006/relationships/image" Target="../media/image10.png"/><Relationship Id="rId9" Type="http://schemas.openxmlformats.org/officeDocument/2006/relationships/image" Target="../media/image9.wmf"/></Relationships>
</file>

<file path=ppt/slides/_rels/slide60.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4.wmf"/><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oleObject" Target="../embeddings/oleObject172.bin"/><Relationship Id="rId5" Type="http://schemas.openxmlformats.org/officeDocument/2006/relationships/image" Target="../media/image143.wmf"/><Relationship Id="rId4" Type="http://schemas.openxmlformats.org/officeDocument/2006/relationships/oleObject" Target="../embeddings/oleObject171.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6.wmf"/><Relationship Id="rId2" Type="http://schemas.openxmlformats.org/officeDocument/2006/relationships/slideLayout" Target="../slideLayouts/slideLayout13.xml"/><Relationship Id="rId1" Type="http://schemas.openxmlformats.org/officeDocument/2006/relationships/vmlDrawing" Target="../drawings/vmlDrawing36.vml"/><Relationship Id="rId6" Type="http://schemas.openxmlformats.org/officeDocument/2006/relationships/oleObject" Target="../embeddings/oleObject174.bin"/><Relationship Id="rId5" Type="http://schemas.openxmlformats.org/officeDocument/2006/relationships/image" Target="../media/image145.emf"/><Relationship Id="rId4" Type="http://schemas.openxmlformats.org/officeDocument/2006/relationships/oleObject" Target="../embeddings/oleObject173.bin"/></Relationships>
</file>

<file path=ppt/slides/_rels/slide66.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2.jpg"/><Relationship Id="rId7" Type="http://schemas.openxmlformats.org/officeDocument/2006/relationships/oleObject" Target="../embeddings/oleObject176.bin"/><Relationship Id="rId12" Type="http://schemas.openxmlformats.org/officeDocument/2006/relationships/image" Target="../media/image150.wmf"/><Relationship Id="rId2" Type="http://schemas.openxmlformats.org/officeDocument/2006/relationships/slideLayout" Target="../slideLayouts/slideLayout13.xml"/><Relationship Id="rId1" Type="http://schemas.openxmlformats.org/officeDocument/2006/relationships/vmlDrawing" Target="../drawings/vmlDrawing37.vml"/><Relationship Id="rId6" Type="http://schemas.openxmlformats.org/officeDocument/2006/relationships/image" Target="../media/image147.w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149.wmf"/><Relationship Id="rId4" Type="http://schemas.openxmlformats.org/officeDocument/2006/relationships/image" Target="../media/image153.png"/><Relationship Id="rId9" Type="http://schemas.openxmlformats.org/officeDocument/2006/relationships/oleObject" Target="../embeddings/oleObject177.bin"/></Relationships>
</file>

<file path=ppt/slides/_rels/slide67.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79.bin"/><Relationship Id="rId7" Type="http://schemas.openxmlformats.org/officeDocument/2006/relationships/oleObject" Target="../embeddings/oleObject181.bin"/><Relationship Id="rId12" Type="http://schemas.openxmlformats.org/officeDocument/2006/relationships/image" Target="../media/image155.wmf"/><Relationship Id="rId2" Type="http://schemas.openxmlformats.org/officeDocument/2006/relationships/slideLayout" Target="../slideLayouts/slideLayout13.xml"/><Relationship Id="rId1" Type="http://schemas.openxmlformats.org/officeDocument/2006/relationships/vmlDrawing" Target="../drawings/vmlDrawing38.vml"/><Relationship Id="rId6" Type="http://schemas.openxmlformats.org/officeDocument/2006/relationships/image" Target="../media/image152.wmf"/><Relationship Id="rId11" Type="http://schemas.openxmlformats.org/officeDocument/2006/relationships/oleObject" Target="../embeddings/oleObject183.bin"/><Relationship Id="rId5" Type="http://schemas.openxmlformats.org/officeDocument/2006/relationships/oleObject" Target="../embeddings/oleObject180.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182.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image" Target="../media/image2.jpg"/><Relationship Id="rId7" Type="http://schemas.openxmlformats.org/officeDocument/2006/relationships/image" Target="../media/image157.wmf"/><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oleObject" Target="../embeddings/oleObject185.bin"/><Relationship Id="rId5" Type="http://schemas.openxmlformats.org/officeDocument/2006/relationships/image" Target="../media/image156.wmf"/><Relationship Id="rId4" Type="http://schemas.openxmlformats.org/officeDocument/2006/relationships/oleObject" Target="../embeddings/oleObject184.bin"/><Relationship Id="rId9" Type="http://schemas.openxmlformats.org/officeDocument/2006/relationships/image" Target="../media/image158.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13.xml"/><Relationship Id="rId1" Type="http://schemas.openxmlformats.org/officeDocument/2006/relationships/vmlDrawing" Target="../drawings/vmlDrawing40.vml"/><Relationship Id="rId4" Type="http://schemas.openxmlformats.org/officeDocument/2006/relationships/image" Target="../media/image159.w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0.bin"/><Relationship Id="rId3" Type="http://schemas.openxmlformats.org/officeDocument/2006/relationships/image" Target="../media/image2.jpg"/><Relationship Id="rId7" Type="http://schemas.openxmlformats.org/officeDocument/2006/relationships/image" Target="../media/image161.wmf"/><Relationship Id="rId2" Type="http://schemas.openxmlformats.org/officeDocument/2006/relationships/slideLayout" Target="../slideLayouts/slideLayout13.xml"/><Relationship Id="rId1" Type="http://schemas.openxmlformats.org/officeDocument/2006/relationships/vmlDrawing" Target="../drawings/vmlDrawing41.vml"/><Relationship Id="rId6" Type="http://schemas.openxmlformats.org/officeDocument/2006/relationships/oleObject" Target="../embeddings/oleObject189.bin"/><Relationship Id="rId11" Type="http://schemas.openxmlformats.org/officeDocument/2006/relationships/image" Target="../media/image163.wmf"/><Relationship Id="rId5" Type="http://schemas.openxmlformats.org/officeDocument/2006/relationships/image" Target="../media/image160.wmf"/><Relationship Id="rId10" Type="http://schemas.openxmlformats.org/officeDocument/2006/relationships/oleObject" Target="../embeddings/oleObject191.bin"/><Relationship Id="rId4" Type="http://schemas.openxmlformats.org/officeDocument/2006/relationships/oleObject" Target="../embeddings/oleObject188.bin"/><Relationship Id="rId9" Type="http://schemas.openxmlformats.org/officeDocument/2006/relationships/image" Target="../media/image162.wmf"/></Relationships>
</file>

<file path=ppt/slides/_rels/slide74.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13.xml"/><Relationship Id="rId1" Type="http://schemas.openxmlformats.org/officeDocument/2006/relationships/vmlDrawing" Target="../drawings/vmlDrawing42.vml"/><Relationship Id="rId6" Type="http://schemas.openxmlformats.org/officeDocument/2006/relationships/image" Target="../media/image165.wmf"/><Relationship Id="rId5" Type="http://schemas.openxmlformats.org/officeDocument/2006/relationships/oleObject" Target="../embeddings/oleObject193.bin"/><Relationship Id="rId10" Type="http://schemas.openxmlformats.org/officeDocument/2006/relationships/image" Target="../media/image167.wmf"/><Relationship Id="rId4" Type="http://schemas.openxmlformats.org/officeDocument/2006/relationships/image" Target="../media/image164.wmf"/><Relationship Id="rId9" Type="http://schemas.openxmlformats.org/officeDocument/2006/relationships/oleObject" Target="../embeddings/oleObject195.bin"/></Relationships>
</file>

<file path=ppt/slides/_rels/slide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image" Target="../media/image2.jpg"/><Relationship Id="rId7" Type="http://schemas.openxmlformats.org/officeDocument/2006/relationships/image" Target="../media/image169.wmf"/><Relationship Id="rId2" Type="http://schemas.openxmlformats.org/officeDocument/2006/relationships/slideLayout" Target="../slideLayouts/slideLayout13.xml"/><Relationship Id="rId1" Type="http://schemas.openxmlformats.org/officeDocument/2006/relationships/vmlDrawing" Target="../drawings/vmlDrawing43.vml"/><Relationship Id="rId6" Type="http://schemas.openxmlformats.org/officeDocument/2006/relationships/oleObject" Target="../embeddings/oleObject197.bin"/><Relationship Id="rId5" Type="http://schemas.openxmlformats.org/officeDocument/2006/relationships/image" Target="../media/image168.wmf"/><Relationship Id="rId4" Type="http://schemas.openxmlformats.org/officeDocument/2006/relationships/oleObject" Target="../embeddings/oleObject196.bin"/><Relationship Id="rId9" Type="http://schemas.openxmlformats.org/officeDocument/2006/relationships/image" Target="../media/image170.wmf"/></Relationships>
</file>

<file path=ppt/slides/_rels/slide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2.jpg"/><Relationship Id="rId7" Type="http://schemas.openxmlformats.org/officeDocument/2006/relationships/oleObject" Target="../embeddings/oleObject200.bin"/><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image" Target="../media/image171.wmf"/><Relationship Id="rId5" Type="http://schemas.openxmlformats.org/officeDocument/2006/relationships/oleObject" Target="../embeddings/oleObject199.bin"/><Relationship Id="rId4" Type="http://schemas.openxmlformats.org/officeDocument/2006/relationships/image" Target="../media/image177.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03.bin"/><Relationship Id="rId3" Type="http://schemas.openxmlformats.org/officeDocument/2006/relationships/image" Target="../media/image2.jpg"/><Relationship Id="rId7" Type="http://schemas.openxmlformats.org/officeDocument/2006/relationships/image" Target="../media/image174.wmf"/><Relationship Id="rId2" Type="http://schemas.openxmlformats.org/officeDocument/2006/relationships/slideLayout" Target="../slideLayouts/slideLayout13.xml"/><Relationship Id="rId1" Type="http://schemas.openxmlformats.org/officeDocument/2006/relationships/vmlDrawing" Target="../drawings/vmlDrawing45.vml"/><Relationship Id="rId6" Type="http://schemas.openxmlformats.org/officeDocument/2006/relationships/oleObject" Target="../embeddings/oleObject202.bin"/><Relationship Id="rId11" Type="http://schemas.openxmlformats.org/officeDocument/2006/relationships/image" Target="../media/image176.wmf"/><Relationship Id="rId5" Type="http://schemas.openxmlformats.org/officeDocument/2006/relationships/image" Target="../media/image173.wmf"/><Relationship Id="rId10" Type="http://schemas.openxmlformats.org/officeDocument/2006/relationships/oleObject" Target="../embeddings/oleObject204.bin"/><Relationship Id="rId4" Type="http://schemas.openxmlformats.org/officeDocument/2006/relationships/oleObject" Target="../embeddings/oleObject201.bin"/><Relationship Id="rId9" Type="http://schemas.openxmlformats.org/officeDocument/2006/relationships/image" Target="../media/image175.wmf"/></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76"/>
          <p:cNvSpPr txBox="1">
            <a:spLocks noGrp="1" noChangeArrowheads="1"/>
          </p:cNvSpPr>
          <p:nvPr>
            <p:ph idx="1"/>
          </p:nvPr>
        </p:nvSpPr>
        <p:spPr bwMode="auto">
          <a:xfrm>
            <a:off x="250825" y="765175"/>
            <a:ext cx="871366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buNone/>
            </a:pPr>
            <a:endParaRPr lang="en-US" altLang="zh-CN" sz="6000" b="1" dirty="0" smtClean="0">
              <a:solidFill>
                <a:srgbClr val="C00000"/>
              </a:solidFill>
              <a:latin typeface="+mn-ea"/>
            </a:endParaRPr>
          </a:p>
          <a:p>
            <a:pPr marL="0" indent="0" algn="ctr">
              <a:buNone/>
            </a:pPr>
            <a:r>
              <a:rPr lang="zh-CN" altLang="en-US" sz="6000" b="1" dirty="0" smtClean="0">
                <a:solidFill>
                  <a:srgbClr val="C00000"/>
                </a:solidFill>
                <a:latin typeface="+mn-ea"/>
              </a:rPr>
              <a:t>第二章</a:t>
            </a:r>
            <a:endParaRPr lang="en-US" altLang="zh-CN" sz="6000" b="1" dirty="0" smtClean="0">
              <a:solidFill>
                <a:srgbClr val="C00000"/>
              </a:solidFill>
              <a:latin typeface="+mn-ea"/>
            </a:endParaRPr>
          </a:p>
          <a:p>
            <a:pPr marL="0" indent="0" algn="ctr">
              <a:buNone/>
            </a:pPr>
            <a:r>
              <a:rPr lang="zh-CN" altLang="en-US" sz="6000" b="1" dirty="0" smtClean="0">
                <a:solidFill>
                  <a:srgbClr val="C00000"/>
                </a:solidFill>
                <a:latin typeface="+mn-ea"/>
              </a:rPr>
              <a:t>静电场中的导体和介质</a:t>
            </a:r>
            <a:endParaRPr lang="zh-CN" altLang="en-US" sz="6000" dirty="0">
              <a:solidFill>
                <a:srgbClr val="C00000"/>
              </a:solidFill>
              <a:latin typeface="+mn-ea"/>
            </a:endParaRPr>
          </a:p>
        </p:txBody>
      </p:sp>
    </p:spTree>
    <p:extLst>
      <p:ext uri="{BB962C8B-B14F-4D97-AF65-F5344CB8AC3E}">
        <p14:creationId xmlns:p14="http://schemas.microsoft.com/office/powerpoint/2010/main" val="35945865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2</a:t>
            </a:r>
            <a:r>
              <a:rPr lang="zh-CN" altLang="en-US" b="1" dirty="0" smtClean="0">
                <a:solidFill>
                  <a:srgbClr val="C00000"/>
                </a:solidFill>
              </a:rPr>
              <a:t>、腔内有电荷：</a:t>
            </a:r>
            <a:endParaRPr lang="en-US" altLang="zh-CN" b="1" dirty="0" smtClean="0">
              <a:solidFill>
                <a:srgbClr val="C00000"/>
              </a:solidFill>
            </a:endParaRPr>
          </a:p>
          <a:p>
            <a:pPr marL="1077913" indent="-1077913">
              <a:buNone/>
            </a:pPr>
            <a:r>
              <a:rPr lang="zh-CN" altLang="en-US" dirty="0" smtClean="0"/>
              <a:t>（</a:t>
            </a:r>
            <a:r>
              <a:rPr lang="en-US" altLang="zh-CN" dirty="0" smtClean="0"/>
              <a:t>1</a:t>
            </a:r>
            <a:r>
              <a:rPr lang="zh-CN" altLang="en-US" dirty="0" smtClean="0"/>
              <a:t>）导体空腔的内表面上的电荷与腔内的电荷等值异号；</a:t>
            </a:r>
            <a:endParaRPr lang="en-US" altLang="zh-CN" dirty="0" smtClean="0"/>
          </a:p>
          <a:p>
            <a:pPr marL="1077913" indent="-1077913">
              <a:buNone/>
            </a:pPr>
            <a:r>
              <a:rPr lang="zh-CN" altLang="en-US" dirty="0" smtClean="0"/>
              <a:t>（</a:t>
            </a:r>
            <a:r>
              <a:rPr lang="en-US" altLang="zh-CN" dirty="0" smtClean="0"/>
              <a:t>2</a:t>
            </a:r>
            <a:r>
              <a:rPr lang="zh-CN" altLang="en-US" dirty="0" smtClean="0"/>
              <a:t>）腔内的电场与电位分布都由腔内电荷决定；</a:t>
            </a:r>
            <a:endParaRPr lang="en-US" altLang="zh-CN" dirty="0" smtClean="0"/>
          </a:p>
          <a:p>
            <a:pPr marL="1077913" indent="-1077913">
              <a:buNone/>
            </a:pPr>
            <a:r>
              <a:rPr lang="zh-CN" altLang="en-US" dirty="0" smtClean="0"/>
              <a:t>（</a:t>
            </a:r>
            <a:r>
              <a:rPr lang="en-US" altLang="zh-CN" dirty="0" smtClean="0"/>
              <a:t>3</a:t>
            </a:r>
            <a:r>
              <a:rPr lang="zh-CN" altLang="en-US" dirty="0" smtClean="0"/>
              <a:t>）腔内表面电荷分布与腔外情况无关，整个空间的电场和电位分布都受腔内电荷影响；</a:t>
            </a:r>
            <a:endParaRPr lang="en-US" altLang="zh-CN" b="1" dirty="0" smtClean="0">
              <a:solidFill>
                <a:srgbClr val="C00000"/>
              </a:solidFill>
            </a:endParaRPr>
          </a:p>
          <a:p>
            <a:pPr marL="1077913" indent="-1077913">
              <a:buNone/>
            </a:pPr>
            <a:r>
              <a:rPr lang="zh-CN" altLang="en-US" dirty="0" smtClean="0"/>
              <a:t>（</a:t>
            </a:r>
            <a:r>
              <a:rPr lang="en-US" altLang="zh-CN" dirty="0" smtClean="0"/>
              <a:t>4</a:t>
            </a:r>
            <a:r>
              <a:rPr lang="zh-CN" altLang="en-US" dirty="0" smtClean="0"/>
              <a:t>）将</a:t>
            </a:r>
            <a:r>
              <a:rPr kumimoji="1" lang="zh-CN" altLang="en-US" dirty="0" smtClean="0">
                <a:latin typeface="+mn-ea"/>
              </a:rPr>
              <a:t>空腔外壁接地，</a:t>
            </a:r>
            <a:r>
              <a:rPr kumimoji="1" lang="zh-CN" altLang="en-US" dirty="0">
                <a:latin typeface="+mn-ea"/>
              </a:rPr>
              <a:t>腔外</a:t>
            </a:r>
            <a:r>
              <a:rPr kumimoji="1" lang="zh-CN" altLang="en-US" dirty="0" smtClean="0">
                <a:latin typeface="+mn-ea"/>
              </a:rPr>
              <a:t>电场及电位分布不</a:t>
            </a:r>
            <a:r>
              <a:rPr kumimoji="1" lang="zh-CN" altLang="en-US" dirty="0">
                <a:latin typeface="+mn-ea"/>
              </a:rPr>
              <a:t>受腔内电荷</a:t>
            </a:r>
            <a:r>
              <a:rPr kumimoji="1" lang="zh-CN" altLang="en-US" dirty="0" smtClean="0">
                <a:latin typeface="+mn-ea"/>
              </a:rPr>
              <a:t>影响。</a:t>
            </a:r>
            <a:endParaRPr kumimoji="1" lang="zh-CN" altLang="en-US" dirty="0">
              <a:latin typeface="+mn-ea"/>
            </a:endParaRPr>
          </a:p>
        </p:txBody>
      </p:sp>
    </p:spTree>
    <p:extLst>
      <p:ext uri="{BB962C8B-B14F-4D97-AF65-F5344CB8AC3E}">
        <p14:creationId xmlns:p14="http://schemas.microsoft.com/office/powerpoint/2010/main" val="187787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a:bodyPr>
          <a:lstStyle/>
          <a:p>
            <a:pPr>
              <a:buFont typeface="Wingdings" pitchFamily="2" charset="2"/>
              <a:buChar char="Ø"/>
            </a:pPr>
            <a:r>
              <a:rPr lang="zh-CN" altLang="en-US" b="1" dirty="0" smtClean="0">
                <a:solidFill>
                  <a:srgbClr val="C00000"/>
                </a:solidFill>
              </a:rPr>
              <a:t>静电场中导体的应用：</a:t>
            </a:r>
            <a:endParaRPr lang="en-US" altLang="zh-CN" b="1" dirty="0" smtClean="0">
              <a:solidFill>
                <a:srgbClr val="C00000"/>
              </a:solidFill>
            </a:endParaRPr>
          </a:p>
          <a:p>
            <a:pPr marL="1077913" indent="-1077913">
              <a:buNone/>
            </a:pPr>
            <a:r>
              <a:rPr lang="zh-CN" altLang="en-US" dirty="0" smtClean="0"/>
              <a:t>（</a:t>
            </a:r>
            <a:r>
              <a:rPr lang="en-US" altLang="zh-CN" dirty="0" smtClean="0"/>
              <a:t>1</a:t>
            </a:r>
            <a:r>
              <a:rPr lang="zh-CN" altLang="en-US" dirty="0" smtClean="0"/>
              <a:t>）</a:t>
            </a:r>
            <a:r>
              <a:rPr lang="zh-CN" altLang="en-US" b="1" dirty="0" smtClean="0">
                <a:solidFill>
                  <a:srgbClr val="C00000"/>
                </a:solidFill>
              </a:rPr>
              <a:t>静电屏蔽</a:t>
            </a:r>
            <a:r>
              <a:rPr lang="zh-CN" altLang="en-US" dirty="0" smtClean="0">
                <a:solidFill>
                  <a:srgbClr val="C00000"/>
                </a:solidFill>
              </a:rPr>
              <a:t>：</a:t>
            </a:r>
            <a:r>
              <a:rPr lang="zh-CN" altLang="en-US" dirty="0" smtClean="0"/>
              <a:t>导体空腔是否接地，屏蔽效果不同，导体空腔有时用金属网代替；</a:t>
            </a:r>
            <a:endParaRPr lang="en-US" altLang="zh-CN" dirty="0" smtClean="0"/>
          </a:p>
          <a:p>
            <a:pPr marL="1077913" indent="-1077913">
              <a:buNone/>
            </a:pPr>
            <a:r>
              <a:rPr lang="zh-CN" altLang="en-US" dirty="0" smtClean="0"/>
              <a:t>（</a:t>
            </a:r>
            <a:r>
              <a:rPr lang="en-US" altLang="zh-CN" dirty="0" smtClean="0"/>
              <a:t>2</a:t>
            </a:r>
            <a:r>
              <a:rPr lang="zh-CN" altLang="en-US" dirty="0" smtClean="0"/>
              <a:t>）</a:t>
            </a:r>
            <a:r>
              <a:rPr lang="zh-CN" altLang="en-US" b="1" dirty="0" smtClean="0">
                <a:solidFill>
                  <a:srgbClr val="C00000"/>
                </a:solidFill>
              </a:rPr>
              <a:t>静电透镜：</a:t>
            </a:r>
            <a:r>
              <a:rPr lang="zh-CN" altLang="en-US" dirty="0" smtClean="0"/>
              <a:t>导体对电场分布具有调节控制作用；</a:t>
            </a:r>
            <a:endParaRPr lang="en-US" altLang="zh-CN" dirty="0" smtClean="0"/>
          </a:p>
          <a:p>
            <a:pPr marL="1077913" indent="-1077913">
              <a:buNone/>
            </a:pPr>
            <a:r>
              <a:rPr lang="zh-CN" altLang="en-US" dirty="0" smtClean="0"/>
              <a:t>（</a:t>
            </a:r>
            <a:r>
              <a:rPr lang="en-US" altLang="zh-CN" dirty="0" smtClean="0"/>
              <a:t>3</a:t>
            </a:r>
            <a:r>
              <a:rPr lang="zh-CN" altLang="en-US" dirty="0" smtClean="0"/>
              <a:t>）</a:t>
            </a:r>
            <a:r>
              <a:rPr lang="zh-CN" altLang="en-US" b="1" dirty="0" smtClean="0">
                <a:solidFill>
                  <a:srgbClr val="C00000"/>
                </a:solidFill>
              </a:rPr>
              <a:t>尖端放电：</a:t>
            </a:r>
            <a:r>
              <a:rPr lang="zh-CN" altLang="en-US" dirty="0" smtClean="0"/>
              <a:t>据此制作避雷针；</a:t>
            </a:r>
            <a:endParaRPr lang="en-US" altLang="zh-CN" dirty="0" smtClean="0"/>
          </a:p>
          <a:p>
            <a:pPr marL="1077913" indent="-1077913">
              <a:buNone/>
            </a:pPr>
            <a:r>
              <a:rPr lang="zh-CN" altLang="en-US" dirty="0" smtClean="0"/>
              <a:t>（</a:t>
            </a:r>
            <a:r>
              <a:rPr lang="en-US" altLang="zh-CN" dirty="0" smtClean="0"/>
              <a:t>4</a:t>
            </a:r>
            <a:r>
              <a:rPr lang="zh-CN" altLang="en-US" dirty="0" smtClean="0"/>
              <a:t>）</a:t>
            </a:r>
            <a:r>
              <a:rPr lang="zh-CN" altLang="en-US" b="1" dirty="0" smtClean="0">
                <a:solidFill>
                  <a:srgbClr val="C00000"/>
                </a:solidFill>
              </a:rPr>
              <a:t>均压服：</a:t>
            </a:r>
            <a:r>
              <a:rPr lang="zh-CN" altLang="en-US" dirty="0" smtClean="0"/>
              <a:t>防触电衣服；</a:t>
            </a:r>
            <a:endParaRPr lang="en-US" altLang="zh-CN" dirty="0" smtClean="0"/>
          </a:p>
          <a:p>
            <a:pPr marL="1077913" indent="-1077913">
              <a:buNone/>
            </a:pPr>
            <a:r>
              <a:rPr kumimoji="1" lang="zh-CN" altLang="en-US" dirty="0" smtClean="0">
                <a:latin typeface="+mn-ea"/>
              </a:rPr>
              <a:t>（</a:t>
            </a:r>
            <a:r>
              <a:rPr kumimoji="1" lang="en-US" altLang="zh-CN" dirty="0" smtClean="0">
                <a:latin typeface="+mn-ea"/>
              </a:rPr>
              <a:t>5</a:t>
            </a:r>
            <a:r>
              <a:rPr kumimoji="1" lang="zh-CN" altLang="en-US" dirty="0" smtClean="0">
                <a:latin typeface="+mn-ea"/>
              </a:rPr>
              <a:t>）</a:t>
            </a:r>
            <a:r>
              <a:rPr kumimoji="1" lang="en-US" altLang="zh-CN" b="1" dirty="0" smtClean="0">
                <a:solidFill>
                  <a:srgbClr val="C00000"/>
                </a:solidFill>
                <a:latin typeface="+mn-ea"/>
              </a:rPr>
              <a:t>Van der Graff</a:t>
            </a:r>
            <a:r>
              <a:rPr kumimoji="1" lang="zh-CN" altLang="en-US" b="1" dirty="0" smtClean="0">
                <a:solidFill>
                  <a:srgbClr val="C00000"/>
                </a:solidFill>
                <a:latin typeface="+mn-ea"/>
              </a:rPr>
              <a:t>起电机；</a:t>
            </a:r>
            <a:endParaRPr kumimoji="1" lang="en-US" altLang="zh-CN" b="1" dirty="0" smtClean="0">
              <a:solidFill>
                <a:srgbClr val="C00000"/>
              </a:solidFill>
              <a:latin typeface="+mn-ea"/>
            </a:endParaRPr>
          </a:p>
          <a:p>
            <a:pPr marL="1077913" indent="-1077913">
              <a:buNone/>
            </a:pPr>
            <a:r>
              <a:rPr kumimoji="1" lang="zh-CN" altLang="en-US" dirty="0" smtClean="0">
                <a:latin typeface="+mn-ea"/>
              </a:rPr>
              <a:t>（</a:t>
            </a:r>
            <a:r>
              <a:rPr kumimoji="1" lang="en-US" altLang="zh-CN" dirty="0" smtClean="0">
                <a:latin typeface="+mn-ea"/>
              </a:rPr>
              <a:t>6</a:t>
            </a:r>
            <a:r>
              <a:rPr kumimoji="1" lang="zh-CN" altLang="en-US" dirty="0" smtClean="0">
                <a:latin typeface="+mn-ea"/>
              </a:rPr>
              <a:t>）</a:t>
            </a:r>
            <a:r>
              <a:rPr kumimoji="1" lang="zh-CN" altLang="en-US" b="1" dirty="0" smtClean="0">
                <a:solidFill>
                  <a:srgbClr val="C00000"/>
                </a:solidFill>
                <a:latin typeface="+mn-ea"/>
              </a:rPr>
              <a:t>电容及电容器。</a:t>
            </a:r>
            <a:endParaRPr kumimoji="1" lang="zh-CN" altLang="en-US" b="1" dirty="0">
              <a:solidFill>
                <a:srgbClr val="C00000"/>
              </a:solidFill>
              <a:latin typeface="+mn-ea"/>
            </a:endParaRPr>
          </a:p>
        </p:txBody>
      </p:sp>
      <p:grpSp>
        <p:nvGrpSpPr>
          <p:cNvPr id="48" name="组合 47"/>
          <p:cNvGrpSpPr/>
          <p:nvPr/>
        </p:nvGrpSpPr>
        <p:grpSpPr>
          <a:xfrm>
            <a:off x="5724128" y="3573016"/>
            <a:ext cx="2184437" cy="2268252"/>
            <a:chOff x="5951959" y="3392996"/>
            <a:chExt cx="2184437" cy="2268252"/>
          </a:xfrm>
        </p:grpSpPr>
        <p:grpSp>
          <p:nvGrpSpPr>
            <p:cNvPr id="6" name="组合 5"/>
            <p:cNvGrpSpPr/>
            <p:nvPr/>
          </p:nvGrpSpPr>
          <p:grpSpPr>
            <a:xfrm>
              <a:off x="6156176" y="4149080"/>
              <a:ext cx="1008112" cy="936104"/>
              <a:chOff x="6156176" y="4149080"/>
              <a:chExt cx="1008112" cy="936104"/>
            </a:xfrm>
          </p:grpSpPr>
          <p:sp>
            <p:nvSpPr>
              <p:cNvPr id="2" name="同心圆 1"/>
              <p:cNvSpPr/>
              <p:nvPr/>
            </p:nvSpPr>
            <p:spPr>
              <a:xfrm>
                <a:off x="6156176" y="4149080"/>
                <a:ext cx="1008112" cy="936104"/>
              </a:xfrm>
              <a:prstGeom prst="donut">
                <a:avLst>
                  <a:gd name="adj" fmla="val 100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rot="1790459">
                <a:off x="6736792" y="4196182"/>
                <a:ext cx="266965" cy="13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6588224" y="5085184"/>
              <a:ext cx="132053" cy="43204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00192" y="5517232"/>
              <a:ext cx="720080" cy="1440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668344" y="425709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7896944" y="4689140"/>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704348" y="497717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84740" y="5129572"/>
              <a:ext cx="2796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05927" y="5121188"/>
              <a:ext cx="0" cy="288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704348" y="5409220"/>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776356" y="5481228"/>
              <a:ext cx="2796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865132" y="5553236"/>
              <a:ext cx="1272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任意多边形 31"/>
            <p:cNvSpPr/>
            <p:nvPr/>
          </p:nvSpPr>
          <p:spPr>
            <a:xfrm>
              <a:off x="6377354" y="4044443"/>
              <a:ext cx="1407386" cy="369863"/>
            </a:xfrm>
            <a:custGeom>
              <a:avLst/>
              <a:gdLst>
                <a:gd name="connsiteX0" fmla="*/ 0 w 1359877"/>
                <a:gd name="connsiteY0" fmla="*/ 293095 h 369863"/>
                <a:gd name="connsiteX1" fmla="*/ 281354 w 1359877"/>
                <a:gd name="connsiteY1" fmla="*/ 351711 h 369863"/>
                <a:gd name="connsiteX2" fmla="*/ 703384 w 1359877"/>
                <a:gd name="connsiteY2" fmla="*/ 11742 h 369863"/>
                <a:gd name="connsiteX3" fmla="*/ 1207477 w 1359877"/>
                <a:gd name="connsiteY3" fmla="*/ 93803 h 369863"/>
                <a:gd name="connsiteX4" fmla="*/ 1359877 w 1359877"/>
                <a:gd name="connsiteY4" fmla="*/ 246203 h 36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877" h="369863">
                  <a:moveTo>
                    <a:pt x="0" y="293095"/>
                  </a:moveTo>
                  <a:cubicBezTo>
                    <a:pt x="82061" y="345849"/>
                    <a:pt x="164123" y="398603"/>
                    <a:pt x="281354" y="351711"/>
                  </a:cubicBezTo>
                  <a:cubicBezTo>
                    <a:pt x="398585" y="304819"/>
                    <a:pt x="549030" y="54727"/>
                    <a:pt x="703384" y="11742"/>
                  </a:cubicBezTo>
                  <a:cubicBezTo>
                    <a:pt x="857738" y="-31243"/>
                    <a:pt x="1098061" y="54726"/>
                    <a:pt x="1207477" y="93803"/>
                  </a:cubicBezTo>
                  <a:cubicBezTo>
                    <a:pt x="1316893" y="132880"/>
                    <a:pt x="1338385" y="189541"/>
                    <a:pt x="1359877" y="246203"/>
                  </a:cubicBezTo>
                </a:path>
              </a:pathLst>
            </a:custGeom>
            <a:noFill/>
            <a:ln>
              <a:solidFill>
                <a:schemeClr val="tx1"/>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7020272" y="3392996"/>
              <a:ext cx="309192" cy="774319"/>
              <a:chOff x="7020272" y="3392996"/>
              <a:chExt cx="309192" cy="774319"/>
            </a:xfrm>
          </p:grpSpPr>
          <p:cxnSp>
            <p:nvCxnSpPr>
              <p:cNvPr id="34" name="直接连接符 33"/>
              <p:cNvCxnSpPr/>
              <p:nvPr/>
            </p:nvCxnSpPr>
            <p:spPr>
              <a:xfrm>
                <a:off x="7020272" y="3392996"/>
                <a:ext cx="144016" cy="50405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7092280" y="3897052"/>
                <a:ext cx="237184" cy="2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6" name="对象 35"/>
            <p:cNvGraphicFramePr>
              <a:graphicFrameLocks noChangeAspect="1"/>
            </p:cNvGraphicFramePr>
            <p:nvPr>
              <p:extLst>
                <p:ext uri="{D42A27DB-BD31-4B8C-83A1-F6EECF244321}">
                  <p14:modId xmlns:p14="http://schemas.microsoft.com/office/powerpoint/2010/main" val="1781484886"/>
                </p:ext>
              </p:extLst>
            </p:nvPr>
          </p:nvGraphicFramePr>
          <p:xfrm>
            <a:off x="7776356" y="4339320"/>
            <a:ext cx="276225" cy="277812"/>
          </p:xfrm>
          <a:graphic>
            <a:graphicData uri="http://schemas.openxmlformats.org/presentationml/2006/ole">
              <mc:AlternateContent xmlns:mc="http://schemas.openxmlformats.org/markup-compatibility/2006">
                <mc:Choice xmlns:v="urn:schemas-microsoft-com:vml" Requires="v">
                  <p:oleObj spid="_x0000_s49619" name="Equation" r:id="rId4" imgW="139680" imgH="139680" progId="Equation.DSMT4">
                    <p:embed/>
                  </p:oleObj>
                </mc:Choice>
                <mc:Fallback>
                  <p:oleObj name="Equation" r:id="rId4" imgW="139680" imgH="139680" progId="Equation.DSMT4">
                    <p:embed/>
                    <p:pic>
                      <p:nvPicPr>
                        <p:cNvPr id="0" name="对象 5"/>
                        <p:cNvPicPr>
                          <a:picLocks noChangeAspect="1" noChangeArrowheads="1"/>
                        </p:cNvPicPr>
                        <p:nvPr/>
                      </p:nvPicPr>
                      <p:blipFill>
                        <a:blip r:embed="rId5"/>
                        <a:srcRect/>
                        <a:stretch>
                          <a:fillRect/>
                        </a:stretch>
                      </p:blipFill>
                      <p:spPr bwMode="auto">
                        <a:xfrm>
                          <a:off x="7776356" y="4339320"/>
                          <a:ext cx="276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741700068"/>
                </p:ext>
              </p:extLst>
            </p:nvPr>
          </p:nvGraphicFramePr>
          <p:xfrm>
            <a:off x="6372200" y="3933056"/>
            <a:ext cx="276225" cy="277813"/>
          </p:xfrm>
          <a:graphic>
            <a:graphicData uri="http://schemas.openxmlformats.org/presentationml/2006/ole">
              <mc:AlternateContent xmlns:mc="http://schemas.openxmlformats.org/markup-compatibility/2006">
                <mc:Choice xmlns:v="urn:schemas-microsoft-com:vml" Requires="v">
                  <p:oleObj spid="_x0000_s49620" name="Equation" r:id="rId6" imgW="139680" imgH="139680" progId="Equation.DSMT4">
                    <p:embed/>
                  </p:oleObj>
                </mc:Choice>
                <mc:Fallback>
                  <p:oleObj name="Equation" r:id="rId6" imgW="139680" imgH="139680" progId="Equation.DSMT4">
                    <p:embed/>
                    <p:pic>
                      <p:nvPicPr>
                        <p:cNvPr id="0" name="对象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933056"/>
                          <a:ext cx="27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119256074"/>
                </p:ext>
              </p:extLst>
            </p:nvPr>
          </p:nvGraphicFramePr>
          <p:xfrm>
            <a:off x="6120172" y="4086225"/>
            <a:ext cx="276225" cy="277813"/>
          </p:xfrm>
          <a:graphic>
            <a:graphicData uri="http://schemas.openxmlformats.org/presentationml/2006/ole">
              <mc:AlternateContent xmlns:mc="http://schemas.openxmlformats.org/markup-compatibility/2006">
                <mc:Choice xmlns:v="urn:schemas-microsoft-com:vml" Requires="v">
                  <p:oleObj spid="_x0000_s49621" name="Equation" r:id="rId8" imgW="139700" imgH="139700" progId="Equation.DSMT4">
                    <p:embed/>
                  </p:oleObj>
                </mc:Choice>
                <mc:Fallback>
                  <p:oleObj name="Equation" r:id="rId8" imgW="139700" imgH="139700" progId="Equation.DSMT4">
                    <p:embed/>
                    <p:pic>
                      <p:nvPicPr>
                        <p:cNvPr id="0" name="对象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0172" y="4086225"/>
                          <a:ext cx="27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410697010"/>
                </p:ext>
              </p:extLst>
            </p:nvPr>
          </p:nvGraphicFramePr>
          <p:xfrm>
            <a:off x="5976156" y="4303315"/>
            <a:ext cx="276225" cy="277813"/>
          </p:xfrm>
          <a:graphic>
            <a:graphicData uri="http://schemas.openxmlformats.org/presentationml/2006/ole">
              <mc:AlternateContent xmlns:mc="http://schemas.openxmlformats.org/markup-compatibility/2006">
                <mc:Choice xmlns:v="urn:schemas-microsoft-com:vml" Requires="v">
                  <p:oleObj spid="_x0000_s49622" name="Equation" r:id="rId9" imgW="139700" imgH="139700" progId="Equation.DSMT4">
                    <p:embed/>
                  </p:oleObj>
                </mc:Choice>
                <mc:Fallback>
                  <p:oleObj name="Equation" r:id="rId9" imgW="139700" imgH="139700" progId="Equation.DSMT4">
                    <p:embed/>
                    <p:pic>
                      <p:nvPicPr>
                        <p:cNvPr id="0" name="对象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156" y="4303315"/>
                          <a:ext cx="27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006318637"/>
                </p:ext>
              </p:extLst>
            </p:nvPr>
          </p:nvGraphicFramePr>
          <p:xfrm>
            <a:off x="5951959" y="4617132"/>
            <a:ext cx="276225" cy="277812"/>
          </p:xfrm>
          <a:graphic>
            <a:graphicData uri="http://schemas.openxmlformats.org/presentationml/2006/ole">
              <mc:AlternateContent xmlns:mc="http://schemas.openxmlformats.org/markup-compatibility/2006">
                <mc:Choice xmlns:v="urn:schemas-microsoft-com:vml" Requires="v">
                  <p:oleObj spid="_x0000_s49623" name="Equation" r:id="rId10" imgW="139700" imgH="139700" progId="Equation.DSMT4">
                    <p:embed/>
                  </p:oleObj>
                </mc:Choice>
                <mc:Fallback>
                  <p:oleObj name="Equation" r:id="rId10" imgW="139700" imgH="139700" progId="Equation.DSMT4">
                    <p:embed/>
                    <p:pic>
                      <p:nvPicPr>
                        <p:cNvPr id="0" name="对象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959" y="4617132"/>
                          <a:ext cx="276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394375576"/>
                </p:ext>
              </p:extLst>
            </p:nvPr>
          </p:nvGraphicFramePr>
          <p:xfrm>
            <a:off x="6120172" y="4843375"/>
            <a:ext cx="276225" cy="277813"/>
          </p:xfrm>
          <a:graphic>
            <a:graphicData uri="http://schemas.openxmlformats.org/presentationml/2006/ole">
              <mc:AlternateContent xmlns:mc="http://schemas.openxmlformats.org/markup-compatibility/2006">
                <mc:Choice xmlns:v="urn:schemas-microsoft-com:vml" Requires="v">
                  <p:oleObj spid="_x0000_s49624" name="Equation" r:id="rId11" imgW="139700" imgH="139700" progId="Equation.DSMT4">
                    <p:embed/>
                  </p:oleObj>
                </mc:Choice>
                <mc:Fallback>
                  <p:oleObj name="Equation" r:id="rId11" imgW="139700" imgH="139700" progId="Equation.DSMT4">
                    <p:embed/>
                    <p:pic>
                      <p:nvPicPr>
                        <p:cNvPr id="0" name="对象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0172" y="4843375"/>
                          <a:ext cx="27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585944165"/>
                </p:ext>
              </p:extLst>
            </p:nvPr>
          </p:nvGraphicFramePr>
          <p:xfrm>
            <a:off x="6384007" y="4995863"/>
            <a:ext cx="276225" cy="277812"/>
          </p:xfrm>
          <a:graphic>
            <a:graphicData uri="http://schemas.openxmlformats.org/presentationml/2006/ole">
              <mc:AlternateContent xmlns:mc="http://schemas.openxmlformats.org/markup-compatibility/2006">
                <mc:Choice xmlns:v="urn:schemas-microsoft-com:vml" Requires="v">
                  <p:oleObj spid="_x0000_s49625" name="Equation" r:id="rId12" imgW="139700" imgH="139700" progId="Equation.DSMT4">
                    <p:embed/>
                  </p:oleObj>
                </mc:Choice>
                <mc:Fallback>
                  <p:oleObj name="Equation" r:id="rId12" imgW="139700" imgH="139700" progId="Equation.DSMT4">
                    <p:embed/>
                    <p:pic>
                      <p:nvPicPr>
                        <p:cNvPr id="0" name="对象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4007" y="4995863"/>
                          <a:ext cx="276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656559730"/>
                </p:ext>
              </p:extLst>
            </p:nvPr>
          </p:nvGraphicFramePr>
          <p:xfrm>
            <a:off x="6744047" y="4977172"/>
            <a:ext cx="276225" cy="277812"/>
          </p:xfrm>
          <a:graphic>
            <a:graphicData uri="http://schemas.openxmlformats.org/presentationml/2006/ole">
              <mc:AlternateContent xmlns:mc="http://schemas.openxmlformats.org/markup-compatibility/2006">
                <mc:Choice xmlns:v="urn:schemas-microsoft-com:vml" Requires="v">
                  <p:oleObj spid="_x0000_s49626" name="Equation" r:id="rId13" imgW="139700" imgH="139700" progId="Equation.DSMT4">
                    <p:embed/>
                  </p:oleObj>
                </mc:Choice>
                <mc:Fallback>
                  <p:oleObj name="Equation" r:id="rId13" imgW="139700" imgH="139700" progId="Equation.DSMT4">
                    <p:embed/>
                    <p:pic>
                      <p:nvPicPr>
                        <p:cNvPr id="0" name="对象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047" y="4977172"/>
                          <a:ext cx="276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576534065"/>
                </p:ext>
              </p:extLst>
            </p:nvPr>
          </p:nvGraphicFramePr>
          <p:xfrm>
            <a:off x="6996075" y="4797152"/>
            <a:ext cx="276225" cy="277812"/>
          </p:xfrm>
          <a:graphic>
            <a:graphicData uri="http://schemas.openxmlformats.org/presentationml/2006/ole">
              <mc:AlternateContent xmlns:mc="http://schemas.openxmlformats.org/markup-compatibility/2006">
                <mc:Choice xmlns:v="urn:schemas-microsoft-com:vml" Requires="v">
                  <p:oleObj spid="_x0000_s49627" name="Equation" r:id="rId14" imgW="139700" imgH="139700" progId="Equation.DSMT4">
                    <p:embed/>
                  </p:oleObj>
                </mc:Choice>
                <mc:Fallback>
                  <p:oleObj name="Equation" r:id="rId14" imgW="139700" imgH="139700" progId="Equation.DSMT4">
                    <p:embed/>
                    <p:pic>
                      <p:nvPicPr>
                        <p:cNvPr id="0" name="对象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6075" y="4797152"/>
                          <a:ext cx="276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49492054"/>
                </p:ext>
              </p:extLst>
            </p:nvPr>
          </p:nvGraphicFramePr>
          <p:xfrm>
            <a:off x="7128284" y="4509120"/>
            <a:ext cx="276225" cy="277813"/>
          </p:xfrm>
          <a:graphic>
            <a:graphicData uri="http://schemas.openxmlformats.org/presentationml/2006/ole">
              <mc:AlternateContent xmlns:mc="http://schemas.openxmlformats.org/markup-compatibility/2006">
                <mc:Choice xmlns:v="urn:schemas-microsoft-com:vml" Requires="v">
                  <p:oleObj spid="_x0000_s49628" name="Equation" r:id="rId15" imgW="139700" imgH="139700" progId="Equation.DSMT4">
                    <p:embed/>
                  </p:oleObj>
                </mc:Choice>
                <mc:Fallback>
                  <p:oleObj name="Equation" r:id="rId15" imgW="139700" imgH="139700" progId="Equation.DSMT4">
                    <p:embed/>
                    <p:pic>
                      <p:nvPicPr>
                        <p:cNvPr id="0" name="对象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8284" y="4509120"/>
                          <a:ext cx="27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1114412683"/>
                </p:ext>
              </p:extLst>
            </p:nvPr>
          </p:nvGraphicFramePr>
          <p:xfrm>
            <a:off x="7056276" y="4221088"/>
            <a:ext cx="276225" cy="277813"/>
          </p:xfrm>
          <a:graphic>
            <a:graphicData uri="http://schemas.openxmlformats.org/presentationml/2006/ole">
              <mc:AlternateContent xmlns:mc="http://schemas.openxmlformats.org/markup-compatibility/2006">
                <mc:Choice xmlns:v="urn:schemas-microsoft-com:vml" Requires="v">
                  <p:oleObj spid="_x0000_s49629" name="Equation" r:id="rId16" imgW="139700" imgH="139700" progId="Equation.DSMT4">
                    <p:embed/>
                  </p:oleObj>
                </mc:Choice>
                <mc:Fallback>
                  <p:oleObj name="Equation" r:id="rId16" imgW="139700" imgH="139700" progId="Equation.DSMT4">
                    <p:embed/>
                    <p:pic>
                      <p:nvPicPr>
                        <p:cNvPr id="0" name="对象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6276" y="4221088"/>
                          <a:ext cx="27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3682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Autofit/>
              </a:bodyPr>
              <a:lstStyle/>
              <a:p>
                <a:pPr marL="0" indent="0">
                  <a:buNone/>
                </a:pPr>
                <a:r>
                  <a:rPr lang="en-US" altLang="zh-CN" b="1" dirty="0" smtClean="0">
                    <a:solidFill>
                      <a:srgbClr val="C00000"/>
                    </a:solidFill>
                  </a:rPr>
                  <a:t>1</a:t>
                </a:r>
                <a:r>
                  <a:rPr lang="zh-CN" altLang="en-US" b="1" dirty="0" smtClean="0">
                    <a:solidFill>
                      <a:srgbClr val="C00000"/>
                    </a:solidFill>
                  </a:rPr>
                  <a:t>、什么是电容</a:t>
                </a:r>
                <a:endParaRPr lang="en-US" altLang="zh-CN" b="1" dirty="0" smtClean="0">
                  <a:solidFill>
                    <a:srgbClr val="C00000"/>
                  </a:solidFill>
                </a:endParaRPr>
              </a:p>
              <a:p>
                <a:pPr marL="0" indent="0">
                  <a:buNone/>
                </a:pPr>
                <a:r>
                  <a:rPr lang="zh-CN" altLang="en-US" b="1" dirty="0" smtClean="0">
                    <a:solidFill>
                      <a:srgbClr val="7030A0"/>
                    </a:solidFill>
                  </a:rPr>
                  <a:t>（</a:t>
                </a:r>
                <a:r>
                  <a:rPr lang="en-US" altLang="zh-CN" b="1" dirty="0" smtClean="0">
                    <a:solidFill>
                      <a:srgbClr val="7030A0"/>
                    </a:solidFill>
                  </a:rPr>
                  <a:t>1</a:t>
                </a:r>
                <a:r>
                  <a:rPr lang="zh-CN" altLang="en-US" b="1" dirty="0" smtClean="0">
                    <a:solidFill>
                      <a:srgbClr val="7030A0"/>
                    </a:solidFill>
                  </a:rPr>
                  <a:t>）孤立导体的电容</a:t>
                </a:r>
                <a:r>
                  <a:rPr lang="zh-CN" altLang="en-US" b="1" dirty="0">
                    <a:solidFill>
                      <a:srgbClr val="7030A0"/>
                    </a:solidFill>
                  </a:rPr>
                  <a:t>：</a:t>
                </a:r>
                <a:endParaRPr lang="en-US" altLang="zh-CN" b="1" dirty="0" smtClean="0">
                  <a:solidFill>
                    <a:srgbClr val="7030A0"/>
                  </a:solidFill>
                </a:endParaRPr>
              </a:p>
              <a:p>
                <a:pPr marL="0" indent="0">
                  <a:buNone/>
                </a:pPr>
                <a:r>
                  <a:rPr lang="zh-CN" altLang="en-US" dirty="0" smtClean="0"/>
                  <a:t>孤立导体：导体的周围不存在其它导体和带电体。</a:t>
                </a:r>
                <a:endParaRPr lang="en-US" altLang="zh-CN" dirty="0" smtClean="0"/>
              </a:p>
              <a:p>
                <a:pPr marL="0" indent="0">
                  <a:buNone/>
                </a:pPr>
                <a:r>
                  <a:rPr lang="zh-CN" altLang="en-US" dirty="0" smtClean="0"/>
                  <a:t>理论和实验证明，孤立导体的电量和其电位的比值只与该导体的形状、尺寸和导体周围的电介质有关，这个比值称为孤立导体的电容，即</a:t>
                </a:r>
                <a14:m>
                  <m:oMath xmlns:m="http://schemas.openxmlformats.org/officeDocument/2006/math">
                    <m:r>
                      <a:rPr lang="en-US" altLang="zh-CN" b="1" i="1" smtClean="0">
                        <a:solidFill>
                          <a:srgbClr val="C00000"/>
                        </a:solidFill>
                        <a:latin typeface="Cambria Math"/>
                      </a:rPr>
                      <m:t>𝑪</m:t>
                    </m:r>
                    <m:r>
                      <a:rPr lang="en-US" altLang="zh-CN" b="1" i="1" smtClean="0">
                        <a:solidFill>
                          <a:srgbClr val="C00000"/>
                        </a:solidFill>
                        <a:latin typeface="Cambria Math"/>
                      </a:rPr>
                      <m:t>=</m:t>
                    </m:r>
                    <m:f>
                      <m:fPr>
                        <m:ctrlPr>
                          <a:rPr lang="en-US" altLang="zh-CN" b="1" i="1" smtClean="0">
                            <a:solidFill>
                              <a:srgbClr val="C00000"/>
                            </a:solidFill>
                            <a:latin typeface="Cambria Math"/>
                          </a:rPr>
                        </m:ctrlPr>
                      </m:fPr>
                      <m:num>
                        <m:r>
                          <a:rPr lang="en-US" altLang="zh-CN" b="1" i="1" smtClean="0">
                            <a:solidFill>
                              <a:srgbClr val="C00000"/>
                            </a:solidFill>
                            <a:latin typeface="Cambria Math"/>
                          </a:rPr>
                          <m:t>𝑸</m:t>
                        </m:r>
                      </m:num>
                      <m:den>
                        <m:r>
                          <a:rPr lang="en-US" altLang="zh-CN" b="1" i="1" smtClean="0">
                            <a:solidFill>
                              <a:srgbClr val="C00000"/>
                            </a:solidFill>
                            <a:latin typeface="Cambria Math"/>
                          </a:rPr>
                          <m:t>𝑼</m:t>
                        </m:r>
                      </m:den>
                    </m:f>
                    <m:r>
                      <a:rPr lang="zh-CN" altLang="en-US" b="0" i="1" smtClean="0">
                        <a:latin typeface="Cambria Math"/>
                      </a:rPr>
                      <m:t>。</m:t>
                    </m:r>
                  </m:oMath>
                </a14:m>
                <a:endParaRPr lang="en-US" altLang="zh-CN" dirty="0" smtClean="0"/>
              </a:p>
              <a:p>
                <a:pPr marL="0" indent="0">
                  <a:buNone/>
                </a:pPr>
                <a:r>
                  <a:rPr lang="zh-CN" altLang="en-US" dirty="0" smtClean="0"/>
                  <a:t>例如，求半径为</a:t>
                </a:r>
                <a:r>
                  <a:rPr lang="en-US" altLang="zh-CN" dirty="0" smtClean="0"/>
                  <a:t>R</a:t>
                </a:r>
                <a:r>
                  <a:rPr lang="zh-CN" altLang="en-US" dirty="0" smtClean="0"/>
                  <a:t>带电量为</a:t>
                </a:r>
                <a:r>
                  <a:rPr lang="en-US" altLang="zh-CN" dirty="0" smtClean="0"/>
                  <a:t>Q</a:t>
                </a:r>
                <a:r>
                  <a:rPr lang="zh-CN" altLang="en-US" dirty="0" smtClean="0"/>
                  <a:t>的孤立导体球的电容。</a:t>
                </a:r>
                <a:endParaRPr lang="en-US" altLang="zh-CN" dirty="0" smtClean="0"/>
              </a:p>
              <a:p>
                <a:pPr marL="0" indent="0">
                  <a:buNone/>
                </a:pPr>
                <a:r>
                  <a:rPr lang="zh-CN" altLang="en-US" dirty="0" smtClean="0"/>
                  <a:t>导体球的电位</a:t>
                </a:r>
                <a14:m>
                  <m:oMath xmlns:m="http://schemas.openxmlformats.org/officeDocument/2006/math">
                    <m:r>
                      <a:rPr lang="en-US" altLang="zh-CN" b="0" i="1" smtClean="0">
                        <a:latin typeface="Cambria Math"/>
                      </a:rPr>
                      <m:t>𝑈</m:t>
                    </m:r>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r>
                          <a:rPr lang="en-US" altLang="zh-CN" b="0" i="1" smtClean="0">
                            <a:latin typeface="Cambria Math"/>
                          </a:rPr>
                          <m:t>𝑅</m:t>
                        </m:r>
                      </m:den>
                    </m:f>
                  </m:oMath>
                </a14:m>
                <a:r>
                  <a:rPr lang="en-US" altLang="zh-CN" dirty="0" smtClean="0"/>
                  <a:t>  ,</a:t>
                </a:r>
                <a14:m>
                  <m:oMath xmlns:m="http://schemas.openxmlformats.org/officeDocument/2006/math">
                    <m:r>
                      <a:rPr lang="en-US" altLang="zh-CN" b="0" i="1" dirty="0" smtClean="0">
                        <a:latin typeface="Cambria Math"/>
                      </a:rPr>
                      <m:t>𝐶</m:t>
                    </m:r>
                    <m:r>
                      <a:rPr lang="en-US" altLang="zh-CN" b="0" i="1" dirty="0" smtClean="0">
                        <a:latin typeface="Cambria Math"/>
                      </a:rPr>
                      <m:t>=</m:t>
                    </m:r>
                    <m:f>
                      <m:fPr>
                        <m:ctrlPr>
                          <a:rPr lang="en-US" altLang="zh-CN" b="0" i="1" dirty="0" smtClean="0">
                            <a:latin typeface="Cambria Math"/>
                          </a:rPr>
                        </m:ctrlPr>
                      </m:fPr>
                      <m:num>
                        <m:r>
                          <a:rPr lang="en-US" altLang="zh-CN" b="0" i="1" dirty="0" smtClean="0">
                            <a:latin typeface="Cambria Math"/>
                          </a:rPr>
                          <m:t>𝑄</m:t>
                        </m:r>
                      </m:num>
                      <m:den>
                        <m:r>
                          <a:rPr lang="en-US" altLang="zh-CN" b="0" i="1" dirty="0" smtClean="0">
                            <a:latin typeface="Cambria Math"/>
                          </a:rPr>
                          <m:t>𝐶</m:t>
                        </m:r>
                      </m:den>
                    </m:f>
                    <m:r>
                      <a:rPr lang="en-US" altLang="zh-CN" b="0" i="1" dirty="0" smtClean="0">
                        <a:latin typeface="Cambria Math"/>
                      </a:rPr>
                      <m:t>=</m:t>
                    </m:r>
                    <m:f>
                      <m:fPr>
                        <m:ctrlPr>
                          <a:rPr lang="en-US" altLang="zh-CN" b="0" i="1" dirty="0" smtClean="0">
                            <a:latin typeface="Cambria Math"/>
                          </a:rPr>
                        </m:ctrlPr>
                      </m:fPr>
                      <m:num>
                        <m:r>
                          <a:rPr lang="en-US" altLang="zh-CN" b="0" i="1" dirty="0" smtClean="0">
                            <a:latin typeface="Cambria Math"/>
                          </a:rPr>
                          <m:t>𝑅</m:t>
                        </m:r>
                      </m:num>
                      <m:den>
                        <m:r>
                          <a:rPr lang="en-US" altLang="zh-CN" b="0" i="1" dirty="0" smtClean="0">
                            <a:latin typeface="Cambria Math"/>
                          </a:rPr>
                          <m:t>𝑘</m:t>
                        </m:r>
                      </m:den>
                    </m:f>
                    <m:r>
                      <a:rPr lang="en-US" altLang="zh-CN" b="0" i="1" dirty="0" smtClean="0">
                        <a:latin typeface="Cambria Math"/>
                      </a:rPr>
                      <m:t>=4</m:t>
                    </m:r>
                    <m:r>
                      <a:rPr lang="zh-CN" altLang="en-US" b="0" i="1" dirty="0" smtClean="0">
                        <a:latin typeface="Cambria Math"/>
                      </a:rPr>
                      <m:t>𝜋</m:t>
                    </m:r>
                    <m:sSub>
                      <m:sSubPr>
                        <m:ctrlPr>
                          <a:rPr lang="en-US" altLang="zh-CN" b="0" i="1" dirty="0" smtClean="0">
                            <a:latin typeface="Cambria Math"/>
                          </a:rPr>
                        </m:ctrlPr>
                      </m:sSubPr>
                      <m:e>
                        <m:r>
                          <a:rPr lang="zh-CN" altLang="en-US" b="0" i="1" dirty="0" smtClean="0">
                            <a:latin typeface="Cambria Math"/>
                          </a:rPr>
                          <m:t>𝜀</m:t>
                        </m:r>
                      </m:e>
                      <m:sub>
                        <m:r>
                          <a:rPr lang="en-US" altLang="zh-CN" b="0" i="1" dirty="0" smtClean="0">
                            <a:latin typeface="Cambria Math"/>
                          </a:rPr>
                          <m:t>0</m:t>
                        </m:r>
                      </m:sub>
                    </m:sSub>
                    <m:r>
                      <a:rPr lang="en-US" altLang="zh-CN" b="0" i="1" dirty="0" smtClean="0">
                        <a:latin typeface="Cambria Math"/>
                      </a:rPr>
                      <m:t>𝑅</m:t>
                    </m:r>
                  </m:oMath>
                </a14:m>
                <a:endParaRPr lang="en-US" altLang="zh-CN" dirty="0" smtClean="0"/>
              </a:p>
              <a:p>
                <a:pPr marL="0" indent="0">
                  <a:buNone/>
                </a:pPr>
                <a:r>
                  <a:rPr lang="zh-CN" altLang="en-US" dirty="0" smtClean="0"/>
                  <a:t>可见</a:t>
                </a:r>
                <a:r>
                  <a:rPr lang="en-US" altLang="zh-CN" dirty="0" smtClean="0"/>
                  <a:t>C</a:t>
                </a:r>
                <a:r>
                  <a:rPr lang="zh-CN" altLang="en-US" dirty="0" smtClean="0"/>
                  <a:t>是一个与</a:t>
                </a:r>
                <a:r>
                  <a:rPr lang="en-US" altLang="zh-CN" dirty="0" smtClean="0"/>
                  <a:t>U</a:t>
                </a:r>
                <a:r>
                  <a:rPr lang="zh-CN" altLang="en-US" dirty="0" smtClean="0"/>
                  <a:t>、</a:t>
                </a:r>
                <a:r>
                  <a:rPr lang="en-US" altLang="zh-CN" dirty="0" smtClean="0"/>
                  <a:t>Q</a:t>
                </a:r>
                <a:r>
                  <a:rPr lang="zh-CN" altLang="en-US" dirty="0" smtClean="0"/>
                  <a:t>无关的</a:t>
                </a:r>
                <a:r>
                  <a:rPr lang="zh-CN" altLang="en-US" dirty="0"/>
                  <a:t>常数</a:t>
                </a:r>
                <a:r>
                  <a:rPr lang="zh-CN" altLang="en-US" dirty="0" smtClean="0"/>
                  <a:t>。</a:t>
                </a:r>
                <a:endParaRPr lang="en-US" altLang="zh-CN" dirty="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2004" r="-5867" b="-4900"/>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sz="3600" b="1" dirty="0" smtClean="0">
                <a:solidFill>
                  <a:srgbClr val="0000FF"/>
                </a:solidFill>
              </a:rPr>
              <a:t>三、电容概念</a:t>
            </a:r>
            <a:endParaRPr lang="zh-CN" altLang="en-US" sz="3600" b="1" dirty="0">
              <a:solidFill>
                <a:srgbClr val="0000FF"/>
              </a:solidFill>
            </a:endParaRPr>
          </a:p>
        </p:txBody>
      </p:sp>
    </p:spTree>
    <p:extLst>
      <p:ext uri="{BB962C8B-B14F-4D97-AF65-F5344CB8AC3E}">
        <p14:creationId xmlns:p14="http://schemas.microsoft.com/office/powerpoint/2010/main" val="24148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Autofit/>
              </a:bodyPr>
              <a:lstStyle/>
              <a:p>
                <a:pPr marL="0" indent="0">
                  <a:buNone/>
                </a:pPr>
                <a:r>
                  <a:rPr lang="zh-CN" altLang="en-US" dirty="0" smtClean="0"/>
                  <a:t>电容的单位</a:t>
                </a:r>
                <a:r>
                  <a:rPr lang="zh-CN" altLang="en-US" dirty="0"/>
                  <a:t>：</a:t>
                </a:r>
                <a:endParaRPr lang="en-US" altLang="zh-CN" dirty="0" smtClean="0"/>
              </a:p>
              <a:p>
                <a:pPr marL="0" indent="0">
                  <a:buNone/>
                </a:pPr>
                <a:r>
                  <a:rPr lang="zh-CN" altLang="en-US" dirty="0" smtClean="0"/>
                  <a:t>国际单位制中，单位</a:t>
                </a:r>
                <a:r>
                  <a:rPr lang="zh-CN" altLang="en-US" dirty="0"/>
                  <a:t>为法拉（</a:t>
                </a:r>
                <a:r>
                  <a:rPr lang="en-US" altLang="zh-CN" i="1" dirty="0"/>
                  <a:t>F</a:t>
                </a:r>
                <a:r>
                  <a:rPr lang="zh-CN" altLang="en-US" dirty="0" smtClean="0"/>
                  <a:t>）</a:t>
                </a:r>
                <a:endParaRPr lang="en-US" altLang="zh-CN" dirty="0" smtClean="0"/>
              </a:p>
              <a:p>
                <a:pPr marL="0" indent="0">
                  <a:buNone/>
                </a:pPr>
                <a:r>
                  <a:rPr lang="zh-CN" altLang="en-US" dirty="0" smtClean="0"/>
                  <a:t>          法拉</a:t>
                </a:r>
                <a:r>
                  <a:rPr lang="en-US" altLang="zh-CN" dirty="0" smtClean="0"/>
                  <a:t>=</a:t>
                </a:r>
                <a:r>
                  <a:rPr lang="zh-CN" altLang="en-US" dirty="0" smtClean="0"/>
                  <a:t>库仑</a:t>
                </a:r>
                <a:r>
                  <a:rPr lang="en-US" altLang="zh-CN" dirty="0" smtClean="0"/>
                  <a:t>/</a:t>
                </a:r>
                <a:r>
                  <a:rPr lang="zh-CN" altLang="en-US" dirty="0"/>
                  <a:t>伏特</a:t>
                </a:r>
                <a:endParaRPr lang="en-US" altLang="zh-CN" dirty="0" smtClean="0"/>
              </a:p>
              <a:p>
                <a:pPr marL="0" indent="0">
                  <a:buNone/>
                </a:pPr>
                <a:r>
                  <a:rPr lang="zh-CN" altLang="en-US" dirty="0" smtClean="0"/>
                  <a:t>地球的电容：</a:t>
                </a:r>
                <a:r>
                  <a:rPr lang="en-US" altLang="zh-CN" dirty="0" smtClean="0"/>
                  <a:t>7.1</a:t>
                </a:r>
                <a14:m>
                  <m:oMath xmlns:m="http://schemas.openxmlformats.org/officeDocument/2006/math">
                    <m:r>
                      <a:rPr lang="en-US" altLang="zh-CN" i="1" smtClean="0">
                        <a:latin typeface="Cambria Math"/>
                        <a:ea typeface="Cambria Math"/>
                      </a:rPr>
                      <m:t>×</m:t>
                    </m:r>
                    <m:sSup>
                      <m:sSupPr>
                        <m:ctrlPr>
                          <a:rPr lang="en-US" altLang="zh-CN" i="1" smtClean="0">
                            <a:latin typeface="Cambria Math"/>
                            <a:ea typeface="Cambria Math"/>
                          </a:rPr>
                        </m:ctrlPr>
                      </m:sSupPr>
                      <m:e>
                        <m:r>
                          <a:rPr lang="en-US" altLang="zh-CN" b="0" i="1" smtClean="0">
                            <a:latin typeface="Cambria Math"/>
                            <a:ea typeface="Cambria Math"/>
                          </a:rPr>
                          <m:t>10</m:t>
                        </m:r>
                      </m:e>
                      <m:sup>
                        <m:r>
                          <a:rPr lang="en-US" altLang="zh-CN" b="0" i="1" smtClean="0">
                            <a:latin typeface="Cambria Math"/>
                            <a:ea typeface="Cambria Math"/>
                          </a:rPr>
                          <m:t>−4</m:t>
                        </m:r>
                      </m:sup>
                    </m:sSup>
                    <m:r>
                      <a:rPr lang="en-US" altLang="zh-CN" b="0" i="1" smtClean="0">
                        <a:latin typeface="Cambria Math"/>
                        <a:ea typeface="Cambria Math"/>
                      </a:rPr>
                      <m:t>𝐹</m:t>
                    </m:r>
                  </m:oMath>
                </a14:m>
                <a:endParaRPr lang="en-US" altLang="zh-CN" dirty="0" smtClean="0"/>
              </a:p>
              <a:p>
                <a:pPr marL="0" indent="0">
                  <a:buNone/>
                </a:pPr>
                <a:r>
                  <a:rPr lang="zh-CN" altLang="en-US" dirty="0" smtClean="0"/>
                  <a:t>其它单位：微法</a:t>
                </a:r>
                <a14:m>
                  <m:oMath xmlns:m="http://schemas.openxmlformats.org/officeDocument/2006/math">
                    <m:d>
                      <m:dPr>
                        <m:ctrlPr>
                          <a:rPr lang="en-US" altLang="zh-CN" b="0" i="1" smtClean="0">
                            <a:latin typeface="Cambria Math"/>
                            <a:ea typeface="Cambria Math"/>
                          </a:rPr>
                        </m:ctrlPr>
                      </m:dPr>
                      <m:e>
                        <m:r>
                          <a:rPr lang="en-US" altLang="zh-CN" b="0" i="1" smtClean="0">
                            <a:latin typeface="Cambria Math"/>
                            <a:ea typeface="Cambria Math"/>
                          </a:rPr>
                          <m:t>𝜇</m:t>
                        </m:r>
                        <m:r>
                          <a:rPr lang="en-US" altLang="zh-CN" b="0" i="1" smtClean="0">
                            <a:latin typeface="Cambria Math"/>
                            <a:ea typeface="Cambria Math"/>
                          </a:rPr>
                          <m:t>𝐹</m:t>
                        </m:r>
                      </m:e>
                    </m:d>
                  </m:oMath>
                </a14:m>
                <a:r>
                  <a:rPr lang="zh-CN" altLang="en-US" dirty="0" smtClean="0"/>
                  <a:t>，皮法</a:t>
                </a:r>
                <a14:m>
                  <m:oMath xmlns:m="http://schemas.openxmlformats.org/officeDocument/2006/math">
                    <m:d>
                      <m:dPr>
                        <m:begChr m:val="（"/>
                        <m:endChr m:val="）"/>
                        <m:ctrlPr>
                          <a:rPr lang="zh-CN" altLang="en-US" b="0" i="1" dirty="0" smtClean="0">
                            <a:latin typeface="Cambria Math"/>
                          </a:rPr>
                        </m:ctrlPr>
                      </m:dPr>
                      <m:e>
                        <m:r>
                          <a:rPr lang="en-US" altLang="zh-CN" b="0" i="1" dirty="0" smtClean="0">
                            <a:latin typeface="Cambria Math"/>
                          </a:rPr>
                          <m:t>𝑃𝐹</m:t>
                        </m:r>
                      </m:e>
                    </m:d>
                  </m:oMath>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1</m:t>
                      </m:r>
                      <m:r>
                        <a:rPr lang="en-US" altLang="zh-CN" b="0" i="1" smtClean="0">
                          <a:latin typeface="Cambria Math"/>
                        </a:rPr>
                        <m:t>𝐹</m:t>
                      </m:r>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10</m:t>
                          </m:r>
                        </m:e>
                        <m:sup>
                          <m:r>
                            <a:rPr lang="en-US" altLang="zh-CN" b="0" i="1" smtClean="0">
                              <a:latin typeface="Cambria Math"/>
                            </a:rPr>
                            <m:t>6</m:t>
                          </m:r>
                        </m:sup>
                      </m:sSup>
                      <m:r>
                        <a:rPr lang="en-US" altLang="zh-CN" b="0" i="1" smtClean="0">
                          <a:latin typeface="Cambria Math"/>
                          <a:ea typeface="Cambria Math"/>
                        </a:rPr>
                        <m:t>𝜇</m:t>
                      </m:r>
                      <m:r>
                        <a:rPr lang="en-US" altLang="zh-CN" b="0" i="1" smtClean="0">
                          <a:latin typeface="Cambria Math"/>
                          <a:ea typeface="Cambria Math"/>
                        </a:rPr>
                        <m:t>𝐹</m:t>
                      </m:r>
                      <m:r>
                        <a:rPr lang="en-US" altLang="zh-CN" b="0" i="1" smtClean="0">
                          <a:latin typeface="Cambria Math"/>
                          <a:ea typeface="Cambria Math"/>
                        </a:rPr>
                        <m:t>=</m:t>
                      </m:r>
                      <m:sSup>
                        <m:sSupPr>
                          <m:ctrlPr>
                            <a:rPr lang="en-US" altLang="zh-CN" b="0" i="1" smtClean="0">
                              <a:latin typeface="Cambria Math"/>
                              <a:ea typeface="Cambria Math"/>
                            </a:rPr>
                          </m:ctrlPr>
                        </m:sSupPr>
                        <m:e>
                          <m:r>
                            <a:rPr lang="en-US" altLang="zh-CN" b="0" i="1" smtClean="0">
                              <a:latin typeface="Cambria Math"/>
                              <a:ea typeface="Cambria Math"/>
                            </a:rPr>
                            <m:t>10</m:t>
                          </m:r>
                        </m:e>
                        <m:sup>
                          <m:r>
                            <a:rPr lang="en-US" altLang="zh-CN" b="0" i="1" smtClean="0">
                              <a:latin typeface="Cambria Math"/>
                              <a:ea typeface="Cambria Math"/>
                            </a:rPr>
                            <m:t>12</m:t>
                          </m:r>
                        </m:sup>
                      </m:sSup>
                      <m:r>
                        <a:rPr lang="en-US" altLang="zh-CN" b="0" i="1" smtClean="0">
                          <a:latin typeface="Cambria Math"/>
                          <a:ea typeface="Cambria Math"/>
                        </a:rPr>
                        <m:t>𝑃𝐹</m:t>
                      </m:r>
                    </m:oMath>
                  </m:oMathPara>
                </a14:m>
                <a:endParaRPr lang="en-US" altLang="zh-CN" dirty="0"/>
              </a:p>
              <a:p>
                <a:pPr marL="0" indent="0">
                  <a:buNone/>
                </a:pPr>
                <a:r>
                  <a:rPr lang="zh-CN" altLang="en-US" dirty="0" smtClean="0"/>
                  <a:t>电容等于导体单位电位所带电量，所以电容就是容纳电荷的能力，也是储存电能的能力。</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2004"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54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Autofit/>
              </a:bodyPr>
              <a:lstStyle/>
              <a:p>
                <a:pPr marL="0" indent="0">
                  <a:buNone/>
                </a:pPr>
                <a:r>
                  <a:rPr lang="zh-CN" altLang="en-US" b="1" dirty="0" smtClean="0">
                    <a:solidFill>
                      <a:srgbClr val="7030A0"/>
                    </a:solidFill>
                  </a:rPr>
                  <a:t>（</a:t>
                </a:r>
                <a:r>
                  <a:rPr lang="en-US" altLang="zh-CN" b="1" dirty="0">
                    <a:solidFill>
                      <a:srgbClr val="7030A0"/>
                    </a:solidFill>
                  </a:rPr>
                  <a:t>2</a:t>
                </a:r>
                <a:r>
                  <a:rPr lang="zh-CN" altLang="en-US" b="1" dirty="0" smtClean="0">
                    <a:solidFill>
                      <a:srgbClr val="7030A0"/>
                    </a:solidFill>
                  </a:rPr>
                  <a:t>）电容器的电容</a:t>
                </a:r>
                <a:r>
                  <a:rPr lang="zh-CN" altLang="en-US" b="1" dirty="0">
                    <a:solidFill>
                      <a:srgbClr val="7030A0"/>
                    </a:solidFill>
                  </a:rPr>
                  <a:t>：</a:t>
                </a:r>
                <a:endParaRPr lang="en-US" altLang="zh-CN" b="1" dirty="0" smtClean="0">
                  <a:solidFill>
                    <a:srgbClr val="7030A0"/>
                  </a:solidFill>
                </a:endParaRPr>
              </a:p>
              <a:p>
                <a:pPr marL="0" indent="0">
                  <a:buNone/>
                </a:pPr>
                <a:r>
                  <a:rPr lang="zh-CN" altLang="en-US" dirty="0" smtClean="0"/>
                  <a:t>     任意两块导体都可以构成一个电容器，是储存电能的一种基本元件。</a:t>
                </a:r>
                <a:endParaRPr lang="en-US" altLang="zh-CN" dirty="0" smtClean="0"/>
              </a:p>
              <a:p>
                <a:pPr marL="0" indent="0">
                  <a:buNone/>
                </a:pPr>
                <a:r>
                  <a:rPr lang="zh-CN" altLang="en-US" dirty="0" smtClean="0"/>
                  <a:t>理论和实验证明，当两块导体的形状、大小、相对位置、之间的电介质一定时，其任一导体内测所带电量绝对值与两导体的电位差之比是一个常数，叫做电容器的电容，即</a:t>
                </a:r>
                <a14:m>
                  <m:oMath xmlns:m="http://schemas.openxmlformats.org/officeDocument/2006/math">
                    <m:r>
                      <a:rPr lang="en-US" altLang="zh-CN" b="1" i="1" smtClean="0">
                        <a:solidFill>
                          <a:srgbClr val="C00000"/>
                        </a:solidFill>
                        <a:latin typeface="Cambria Math"/>
                      </a:rPr>
                      <m:t>𝑪</m:t>
                    </m:r>
                    <m:r>
                      <a:rPr lang="en-US" altLang="zh-CN" b="1" i="1" smtClean="0">
                        <a:solidFill>
                          <a:srgbClr val="C00000"/>
                        </a:solidFill>
                        <a:latin typeface="Cambria Math"/>
                      </a:rPr>
                      <m:t>=</m:t>
                    </m:r>
                    <m:f>
                      <m:fPr>
                        <m:ctrlPr>
                          <a:rPr lang="en-US" altLang="zh-CN" b="1" i="1" smtClean="0">
                            <a:solidFill>
                              <a:srgbClr val="C00000"/>
                            </a:solidFill>
                            <a:latin typeface="Cambria Math"/>
                          </a:rPr>
                        </m:ctrlPr>
                      </m:fPr>
                      <m:num>
                        <m:r>
                          <a:rPr lang="en-US" altLang="zh-CN" b="1" i="1" smtClean="0">
                            <a:solidFill>
                              <a:srgbClr val="C00000"/>
                            </a:solidFill>
                            <a:latin typeface="Cambria Math"/>
                          </a:rPr>
                          <m:t>𝑸</m:t>
                        </m:r>
                      </m:num>
                      <m:den>
                        <m:sSub>
                          <m:sSubPr>
                            <m:ctrlPr>
                              <a:rPr lang="en-US" altLang="zh-CN" b="1" i="1" smtClean="0">
                                <a:solidFill>
                                  <a:srgbClr val="C00000"/>
                                </a:solidFill>
                                <a:latin typeface="Cambria Math"/>
                              </a:rPr>
                            </m:ctrlPr>
                          </m:sSubPr>
                          <m:e>
                            <m:r>
                              <a:rPr lang="en-US" altLang="zh-CN" b="1" i="1" smtClean="0">
                                <a:solidFill>
                                  <a:srgbClr val="C00000"/>
                                </a:solidFill>
                                <a:latin typeface="Cambria Math"/>
                              </a:rPr>
                              <m:t>𝑼</m:t>
                            </m:r>
                          </m:e>
                          <m:sub>
                            <m:r>
                              <m:rPr>
                                <m:sty m:val="p"/>
                              </m:rPr>
                              <a:rPr lang="en-US" altLang="zh-CN" b="1" i="1">
                                <a:solidFill>
                                  <a:srgbClr val="C00000"/>
                                </a:solidFill>
                                <a:latin typeface="Cambria Math"/>
                              </a:rPr>
                              <m:t>ab</m:t>
                            </m:r>
                          </m:sub>
                        </m:sSub>
                      </m:den>
                    </m:f>
                    <m:r>
                      <a:rPr lang="zh-CN" altLang="en-US" b="0" i="1" smtClean="0">
                        <a:latin typeface="Cambria Math"/>
                      </a:rPr>
                      <m:t>。</m:t>
                    </m:r>
                  </m:oMath>
                </a14:m>
                <a:endParaRPr lang="en-US" altLang="zh-CN" dirty="0" smtClean="0"/>
              </a:p>
              <a:p>
                <a:pPr marL="0" indent="0">
                  <a:buNone/>
                </a:pPr>
                <a:r>
                  <a:rPr lang="zh-CN" altLang="en-US" dirty="0" smtClean="0"/>
                  <a:t>为了防止外界干扰，电容器常用金属包围，或将一块导体放入另一导体的空腔内，亦或二者相距很近。</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2004" r="-5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8851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noAutofit/>
          </a:bodyPr>
          <a:lstStyle/>
          <a:p>
            <a:pPr marL="0" indent="0">
              <a:buNone/>
            </a:pPr>
            <a:r>
              <a:rPr lang="zh-CN" altLang="en-US" b="1" dirty="0" smtClean="0">
                <a:solidFill>
                  <a:srgbClr val="7030A0"/>
                </a:solidFill>
              </a:rPr>
              <a:t>（</a:t>
            </a:r>
            <a:r>
              <a:rPr lang="en-US" altLang="zh-CN" b="1" dirty="0" smtClean="0">
                <a:solidFill>
                  <a:srgbClr val="7030A0"/>
                </a:solidFill>
              </a:rPr>
              <a:t>3</a:t>
            </a:r>
            <a:r>
              <a:rPr lang="zh-CN" altLang="en-US" b="1" dirty="0" smtClean="0">
                <a:solidFill>
                  <a:srgbClr val="7030A0"/>
                </a:solidFill>
              </a:rPr>
              <a:t>）分布电容</a:t>
            </a:r>
            <a:r>
              <a:rPr lang="zh-CN" altLang="en-US" b="1" dirty="0">
                <a:solidFill>
                  <a:srgbClr val="7030A0"/>
                </a:solidFill>
              </a:rPr>
              <a:t>：</a:t>
            </a:r>
            <a:endParaRPr lang="en-US" altLang="zh-CN" b="1" dirty="0" smtClean="0">
              <a:solidFill>
                <a:srgbClr val="7030A0"/>
              </a:solidFill>
            </a:endParaRPr>
          </a:p>
          <a:p>
            <a:pPr marL="0" indent="0">
              <a:buNone/>
            </a:pPr>
            <a:r>
              <a:rPr lang="zh-CN" altLang="en-US" dirty="0" smtClean="0"/>
              <a:t>         导线之间、导线与金属（如仪器外壳）之间、人体与金属之间都存在电容，电子工程技术中称之为分布电容。</a:t>
            </a:r>
            <a:endParaRPr lang="en-US" altLang="zh-CN" dirty="0" smtClean="0"/>
          </a:p>
          <a:p>
            <a:pPr marL="0" indent="0">
              <a:buNone/>
            </a:pPr>
            <a:r>
              <a:rPr lang="en-US" altLang="zh-CN" dirty="0"/>
              <a:t> </a:t>
            </a:r>
            <a:r>
              <a:rPr lang="en-US" altLang="zh-CN" dirty="0" smtClean="0"/>
              <a:t>        </a:t>
            </a:r>
            <a:r>
              <a:rPr lang="zh-CN" altLang="en-US" dirty="0" smtClean="0"/>
              <a:t>分布电容一般很小，在低频电路中阻抗很大，对电路性能影响很小，经常忽略不计；但在高频电路中，阻抗较小，对电路性能影响显著，需认真对待。</a:t>
            </a:r>
            <a:endParaRPr lang="en-US" altLang="zh-CN" dirty="0" smtClean="0"/>
          </a:p>
        </p:txBody>
      </p:sp>
    </p:spTree>
    <p:extLst>
      <p:ext uri="{BB962C8B-B14F-4D97-AF65-F5344CB8AC3E}">
        <p14:creationId xmlns:p14="http://schemas.microsoft.com/office/powerpoint/2010/main" val="70878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2</a:t>
            </a:r>
            <a:r>
              <a:rPr lang="zh-CN" altLang="en-US" b="1" dirty="0" smtClean="0">
                <a:solidFill>
                  <a:srgbClr val="C00000"/>
                </a:solidFill>
              </a:rPr>
              <a:t>、常用电容器</a:t>
            </a:r>
            <a:endParaRPr lang="en-US" altLang="zh-CN" b="1" dirty="0" smtClean="0">
              <a:solidFill>
                <a:srgbClr val="C00000"/>
              </a:solidFill>
            </a:endParaRPr>
          </a:p>
          <a:p>
            <a:pPr marL="0" indent="0">
              <a:buNone/>
            </a:pPr>
            <a:r>
              <a:rPr lang="en-US" altLang="zh-CN" dirty="0" smtClean="0"/>
              <a:t>       </a:t>
            </a:r>
            <a:r>
              <a:rPr lang="zh-CN" altLang="en-US" dirty="0" smtClean="0"/>
              <a:t>可按照形状、介质、大小是否可变进行分类。</a:t>
            </a:r>
            <a:endParaRPr lang="en-US" altLang="zh-CN" dirty="0" smtClean="0"/>
          </a:p>
          <a:p>
            <a:pPr marL="0" indent="0">
              <a:buNone/>
            </a:pPr>
            <a:r>
              <a:rPr lang="zh-CN" altLang="en-US" b="1" dirty="0" smtClean="0">
                <a:solidFill>
                  <a:srgbClr val="7030A0"/>
                </a:solidFill>
              </a:rPr>
              <a:t>（</a:t>
            </a:r>
            <a:r>
              <a:rPr lang="en-US" altLang="zh-CN" b="1" dirty="0" smtClean="0">
                <a:solidFill>
                  <a:srgbClr val="7030A0"/>
                </a:solidFill>
              </a:rPr>
              <a:t>1</a:t>
            </a:r>
            <a:r>
              <a:rPr lang="zh-CN" altLang="en-US" b="1" dirty="0" smtClean="0">
                <a:solidFill>
                  <a:srgbClr val="7030A0"/>
                </a:solidFill>
              </a:rPr>
              <a:t>）平行</a:t>
            </a:r>
            <a:r>
              <a:rPr lang="zh-CN" altLang="en-US" b="1" dirty="0">
                <a:solidFill>
                  <a:srgbClr val="7030A0"/>
                </a:solidFill>
              </a:rPr>
              <a:t>板电容器</a:t>
            </a:r>
            <a:r>
              <a:rPr lang="zh-CN" altLang="en-US" dirty="0" smtClean="0"/>
              <a:t>：               </a:t>
            </a:r>
            <a:endParaRPr lang="en-US" altLang="zh-CN" dirty="0" smtClean="0"/>
          </a:p>
          <a:p>
            <a:pPr marL="0" indent="0">
              <a:buNone/>
            </a:pPr>
            <a:r>
              <a:rPr lang="zh-CN" altLang="en-US" dirty="0"/>
              <a:t>平行</a:t>
            </a:r>
            <a:r>
              <a:rPr lang="zh-CN" altLang="en-US" dirty="0" smtClean="0"/>
              <a:t>板很大，间距很小，真空，</a:t>
            </a:r>
            <a:endParaRPr lang="en-US" altLang="zh-CN" dirty="0" smtClean="0"/>
          </a:p>
          <a:p>
            <a:pPr marL="0" indent="0">
              <a:buNone/>
            </a:pPr>
            <a:r>
              <a:rPr lang="zh-CN" altLang="en-US" dirty="0" smtClean="0"/>
              <a:t>设电量为</a:t>
            </a:r>
            <a:r>
              <a:rPr lang="en-US" altLang="zh-CN" dirty="0" smtClean="0"/>
              <a:t>Q</a:t>
            </a:r>
            <a:r>
              <a:rPr lang="zh-CN" altLang="en-US" dirty="0" smtClean="0"/>
              <a:t>。</a:t>
            </a:r>
            <a:endParaRPr lang="zh-CN" altLang="en-US" dirty="0"/>
          </a:p>
          <a:p>
            <a:pPr marL="0" indent="0">
              <a:buNone/>
            </a:pPr>
            <a:endParaRPr lang="zh-CN" altLang="en-US" dirty="0"/>
          </a:p>
          <a:p>
            <a:pPr marL="0" indent="0">
              <a:buNone/>
            </a:pPr>
            <a:endParaRPr lang="zh-CN" altLang="en-US" dirty="0"/>
          </a:p>
          <a:p>
            <a:pPr marL="0" indent="0">
              <a:buNone/>
            </a:pPr>
            <a:endParaRPr lang="zh-CN" altLang="en-US" b="1" dirty="0"/>
          </a:p>
        </p:txBody>
      </p:sp>
      <p:graphicFrame>
        <p:nvGraphicFramePr>
          <p:cNvPr id="19" name="对象 18"/>
          <p:cNvGraphicFramePr>
            <a:graphicFrameLocks noChangeAspect="1"/>
          </p:cNvGraphicFramePr>
          <p:nvPr>
            <p:extLst>
              <p:ext uri="{D42A27DB-BD31-4B8C-83A1-F6EECF244321}">
                <p14:modId xmlns:p14="http://schemas.microsoft.com/office/powerpoint/2010/main" val="1188598548"/>
              </p:ext>
            </p:extLst>
          </p:nvPr>
        </p:nvGraphicFramePr>
        <p:xfrm>
          <a:off x="2531753" y="3428032"/>
          <a:ext cx="1500187" cy="1081088"/>
        </p:xfrm>
        <a:graphic>
          <a:graphicData uri="http://schemas.openxmlformats.org/presentationml/2006/ole">
            <mc:AlternateContent xmlns:mc="http://schemas.openxmlformats.org/markup-compatibility/2006">
              <mc:Choice xmlns:v="urn:schemas-microsoft-com:vml" Requires="v">
                <p:oleObj spid="_x0000_s1831" name="公式" r:id="rId5" imgW="596880" imgH="431640" progId="Equation.3">
                  <p:embed/>
                </p:oleObj>
              </mc:Choice>
              <mc:Fallback>
                <p:oleObj name="公式" r:id="rId5" imgW="596880" imgH="431640" progId="Equation.3">
                  <p:embed/>
                  <p:pic>
                    <p:nvPicPr>
                      <p:cNvPr id="0" name="Object 21"/>
                      <p:cNvPicPr>
                        <a:picLocks noChangeAspect="1" noChangeArrowheads="1"/>
                      </p:cNvPicPr>
                      <p:nvPr/>
                    </p:nvPicPr>
                    <p:blipFill>
                      <a:blip r:embed="rId6"/>
                      <a:srcRect/>
                      <a:stretch>
                        <a:fillRect/>
                      </a:stretch>
                    </p:blipFill>
                    <p:spPr bwMode="auto">
                      <a:xfrm>
                        <a:off x="2531753" y="3428032"/>
                        <a:ext cx="1500187"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528027400"/>
              </p:ext>
            </p:extLst>
          </p:nvPr>
        </p:nvGraphicFramePr>
        <p:xfrm>
          <a:off x="323528" y="5330012"/>
          <a:ext cx="2659063" cy="1206500"/>
        </p:xfrm>
        <a:graphic>
          <a:graphicData uri="http://schemas.openxmlformats.org/presentationml/2006/ole">
            <mc:AlternateContent xmlns:mc="http://schemas.openxmlformats.org/markup-compatibility/2006">
              <mc:Choice xmlns:v="urn:schemas-microsoft-com:vml" Requires="v">
                <p:oleObj spid="_x0000_s1832" name="公式" r:id="rId7" imgW="952200" imgH="431640" progId="Equation.3">
                  <p:embed/>
                </p:oleObj>
              </mc:Choice>
              <mc:Fallback>
                <p:oleObj name="公式" r:id="rId7" imgW="952200" imgH="431640" progId="Equation.3">
                  <p:embed/>
                  <p:pic>
                    <p:nvPicPr>
                      <p:cNvPr id="0" name="Object 20"/>
                      <p:cNvPicPr>
                        <a:picLocks noChangeAspect="1" noChangeArrowheads="1"/>
                      </p:cNvPicPr>
                      <p:nvPr/>
                    </p:nvPicPr>
                    <p:blipFill>
                      <a:blip r:embed="rId8"/>
                      <a:srcRect/>
                      <a:stretch>
                        <a:fillRect/>
                      </a:stretch>
                    </p:blipFill>
                    <p:spPr bwMode="auto">
                      <a:xfrm>
                        <a:off x="323528" y="5330012"/>
                        <a:ext cx="2659063"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467010263"/>
              </p:ext>
            </p:extLst>
          </p:nvPr>
        </p:nvGraphicFramePr>
        <p:xfrm>
          <a:off x="323528" y="4401108"/>
          <a:ext cx="4246563" cy="1081088"/>
        </p:xfrm>
        <a:graphic>
          <a:graphicData uri="http://schemas.openxmlformats.org/presentationml/2006/ole">
            <mc:AlternateContent xmlns:mc="http://schemas.openxmlformats.org/markup-compatibility/2006">
              <mc:Choice xmlns:v="urn:schemas-microsoft-com:vml" Requires="v">
                <p:oleObj spid="_x0000_s1833" name="Equation" r:id="rId9" imgW="1688760" imgH="431640" progId="Equation.DSMT4">
                  <p:embed/>
                </p:oleObj>
              </mc:Choice>
              <mc:Fallback>
                <p:oleObj name="Equation" r:id="rId9" imgW="1688760" imgH="431640" progId="Equation.DSMT4">
                  <p:embed/>
                  <p:pic>
                    <p:nvPicPr>
                      <p:cNvPr id="0" name="Object 28"/>
                      <p:cNvPicPr>
                        <a:picLocks noChangeAspect="1" noChangeArrowheads="1"/>
                      </p:cNvPicPr>
                      <p:nvPr/>
                    </p:nvPicPr>
                    <p:blipFill>
                      <a:blip r:embed="rId10"/>
                      <a:srcRect/>
                      <a:stretch>
                        <a:fillRect/>
                      </a:stretch>
                    </p:blipFill>
                    <p:spPr bwMode="auto">
                      <a:xfrm>
                        <a:off x="323528" y="4401108"/>
                        <a:ext cx="4246563"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4" name="Group 2"/>
          <p:cNvGrpSpPr>
            <a:grpSpLocks/>
          </p:cNvGrpSpPr>
          <p:nvPr/>
        </p:nvGrpSpPr>
        <p:grpSpPr bwMode="auto">
          <a:xfrm>
            <a:off x="6854932" y="2096852"/>
            <a:ext cx="1389476" cy="2802272"/>
            <a:chOff x="4473" y="2016"/>
            <a:chExt cx="871" cy="1618"/>
          </a:xfrm>
        </p:grpSpPr>
        <p:graphicFrame>
          <p:nvGraphicFramePr>
            <p:cNvPr id="65" name="Object 3"/>
            <p:cNvGraphicFramePr>
              <a:graphicFrameLocks noChangeAspect="1"/>
            </p:cNvGraphicFramePr>
            <p:nvPr>
              <p:extLst>
                <p:ext uri="{D42A27DB-BD31-4B8C-83A1-F6EECF244321}">
                  <p14:modId xmlns:p14="http://schemas.microsoft.com/office/powerpoint/2010/main" val="839578732"/>
                </p:ext>
              </p:extLst>
            </p:nvPr>
          </p:nvGraphicFramePr>
          <p:xfrm>
            <a:off x="4883" y="2018"/>
            <a:ext cx="461" cy="242"/>
          </p:xfrm>
          <a:graphic>
            <a:graphicData uri="http://schemas.openxmlformats.org/presentationml/2006/ole">
              <mc:AlternateContent xmlns:mc="http://schemas.openxmlformats.org/markup-compatibility/2006">
                <mc:Choice xmlns:v="urn:schemas-microsoft-com:vml" Requires="v">
                  <p:oleObj spid="_x0000_s1834" name="公式" r:id="rId11" imgW="266400" imgH="139680" progId="Equation.3">
                    <p:embed/>
                  </p:oleObj>
                </mc:Choice>
                <mc:Fallback>
                  <p:oleObj name="公式" r:id="rId11" imgW="266400" imgH="139680" progId="Equation.3">
                    <p:embed/>
                    <p:pic>
                      <p:nvPicPr>
                        <p:cNvPr id="0" name=""/>
                        <p:cNvPicPr>
                          <a:picLocks noChangeAspect="1" noChangeArrowheads="1"/>
                        </p:cNvPicPr>
                        <p:nvPr/>
                      </p:nvPicPr>
                      <p:blipFill>
                        <a:blip r:embed="rId12"/>
                        <a:srcRect/>
                        <a:stretch>
                          <a:fillRect/>
                        </a:stretch>
                      </p:blipFill>
                      <p:spPr bwMode="auto">
                        <a:xfrm>
                          <a:off x="4883" y="2018"/>
                          <a:ext cx="4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4"/>
            <p:cNvGraphicFramePr>
              <a:graphicFrameLocks noChangeAspect="1"/>
            </p:cNvGraphicFramePr>
            <p:nvPr>
              <p:extLst>
                <p:ext uri="{D42A27DB-BD31-4B8C-83A1-F6EECF244321}">
                  <p14:modId xmlns:p14="http://schemas.microsoft.com/office/powerpoint/2010/main" val="2252033874"/>
                </p:ext>
              </p:extLst>
            </p:nvPr>
          </p:nvGraphicFramePr>
          <p:xfrm>
            <a:off x="4473" y="2016"/>
            <a:ext cx="264" cy="242"/>
          </p:xfrm>
          <a:graphic>
            <a:graphicData uri="http://schemas.openxmlformats.org/presentationml/2006/ole">
              <mc:AlternateContent xmlns:mc="http://schemas.openxmlformats.org/markup-compatibility/2006">
                <mc:Choice xmlns:v="urn:schemas-microsoft-com:vml" Requires="v">
                  <p:oleObj spid="_x0000_s1835" name="公式" r:id="rId13" imgW="152280" imgH="139680" progId="Equation.3">
                    <p:embed/>
                  </p:oleObj>
                </mc:Choice>
                <mc:Fallback>
                  <p:oleObj name="公式" r:id="rId13" imgW="152280" imgH="139680" progId="Equation.3">
                    <p:embed/>
                    <p:pic>
                      <p:nvPicPr>
                        <p:cNvPr id="0" name=""/>
                        <p:cNvPicPr>
                          <a:picLocks noChangeAspect="1" noChangeArrowheads="1"/>
                        </p:cNvPicPr>
                        <p:nvPr/>
                      </p:nvPicPr>
                      <p:blipFill>
                        <a:blip r:embed="rId14"/>
                        <a:srcRect/>
                        <a:stretch>
                          <a:fillRect/>
                        </a:stretch>
                      </p:blipFill>
                      <p:spPr bwMode="auto">
                        <a:xfrm>
                          <a:off x="4473" y="2016"/>
                          <a:ext cx="26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Rectangle 5"/>
            <p:cNvSpPr>
              <a:spLocks noChangeArrowheads="1"/>
            </p:cNvSpPr>
            <p:nvPr/>
          </p:nvSpPr>
          <p:spPr bwMode="auto">
            <a:xfrm>
              <a:off x="5088" y="2242"/>
              <a:ext cx="96" cy="1392"/>
            </a:xfrm>
            <a:prstGeom prst="rect">
              <a:avLst/>
            </a:prstGeom>
            <a:noFill/>
            <a:ln w="412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 name="Group 6"/>
            <p:cNvGrpSpPr>
              <a:grpSpLocks/>
            </p:cNvGrpSpPr>
            <p:nvPr/>
          </p:nvGrpSpPr>
          <p:grpSpPr bwMode="auto">
            <a:xfrm flipH="1">
              <a:off x="4669" y="2376"/>
              <a:ext cx="384" cy="1026"/>
              <a:chOff x="1008" y="2112"/>
              <a:chExt cx="448" cy="1200"/>
            </a:xfrm>
          </p:grpSpPr>
          <p:sp>
            <p:nvSpPr>
              <p:cNvPr id="72" name="Line 7"/>
              <p:cNvSpPr>
                <a:spLocks noChangeShapeType="1"/>
              </p:cNvSpPr>
              <p:nvPr/>
            </p:nvSpPr>
            <p:spPr bwMode="auto">
              <a:xfrm flipH="1">
                <a:off x="1024" y="3120"/>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8"/>
              <p:cNvSpPr>
                <a:spLocks noChangeShapeType="1"/>
              </p:cNvSpPr>
              <p:nvPr/>
            </p:nvSpPr>
            <p:spPr bwMode="auto">
              <a:xfrm flipH="1">
                <a:off x="1024" y="3312"/>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9"/>
              <p:cNvSpPr>
                <a:spLocks noChangeShapeType="1"/>
              </p:cNvSpPr>
              <p:nvPr/>
            </p:nvSpPr>
            <p:spPr bwMode="auto">
              <a:xfrm flipH="1">
                <a:off x="1008" y="2112"/>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10"/>
              <p:cNvSpPr>
                <a:spLocks noChangeShapeType="1"/>
              </p:cNvSpPr>
              <p:nvPr/>
            </p:nvSpPr>
            <p:spPr bwMode="auto">
              <a:xfrm flipH="1">
                <a:off x="1008" y="2304"/>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11"/>
              <p:cNvSpPr>
                <a:spLocks noChangeShapeType="1"/>
              </p:cNvSpPr>
              <p:nvPr/>
            </p:nvSpPr>
            <p:spPr bwMode="auto">
              <a:xfrm flipH="1">
                <a:off x="1008" y="2496"/>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12"/>
              <p:cNvSpPr>
                <a:spLocks noChangeShapeType="1"/>
              </p:cNvSpPr>
              <p:nvPr/>
            </p:nvSpPr>
            <p:spPr bwMode="auto">
              <a:xfrm flipH="1">
                <a:off x="1008" y="2688"/>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13"/>
              <p:cNvSpPr>
                <a:spLocks noChangeShapeType="1"/>
              </p:cNvSpPr>
              <p:nvPr/>
            </p:nvSpPr>
            <p:spPr bwMode="auto">
              <a:xfrm flipH="1">
                <a:off x="1008" y="2880"/>
                <a:ext cx="432" cy="0"/>
              </a:xfrm>
              <a:prstGeom prst="line">
                <a:avLst/>
              </a:prstGeom>
              <a:noFill/>
              <a:ln w="25400">
                <a:solidFill>
                  <a:srgbClr val="0000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 name="Object 14"/>
            <p:cNvGraphicFramePr>
              <a:graphicFrameLocks noChangeAspect="1"/>
            </p:cNvGraphicFramePr>
            <p:nvPr>
              <p:extLst>
                <p:ext uri="{D42A27DB-BD31-4B8C-83A1-F6EECF244321}">
                  <p14:modId xmlns:p14="http://schemas.microsoft.com/office/powerpoint/2010/main" val="2744555794"/>
                </p:ext>
              </p:extLst>
            </p:nvPr>
          </p:nvGraphicFramePr>
          <p:xfrm>
            <a:off x="4724" y="2904"/>
            <a:ext cx="261" cy="328"/>
          </p:xfrm>
          <a:graphic>
            <a:graphicData uri="http://schemas.openxmlformats.org/presentationml/2006/ole">
              <mc:AlternateContent xmlns:mc="http://schemas.openxmlformats.org/markup-compatibility/2006">
                <mc:Choice xmlns:v="urn:schemas-microsoft-com:vml" Requires="v">
                  <p:oleObj spid="_x0000_s1836" name="公式" r:id="rId15" imgW="152280" imgH="190440" progId="Equation.3">
                    <p:embed/>
                  </p:oleObj>
                </mc:Choice>
                <mc:Fallback>
                  <p:oleObj name="公式" r:id="rId15" imgW="152280" imgH="1904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4" y="2904"/>
                          <a:ext cx="26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Rectangle 16"/>
            <p:cNvSpPr>
              <a:spLocks noChangeArrowheads="1"/>
            </p:cNvSpPr>
            <p:nvPr/>
          </p:nvSpPr>
          <p:spPr bwMode="auto">
            <a:xfrm>
              <a:off x="4544" y="2242"/>
              <a:ext cx="96" cy="1392"/>
            </a:xfrm>
            <a:prstGeom prst="rect">
              <a:avLst/>
            </a:prstGeom>
            <a:noFill/>
            <a:ln w="412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5" name="Object 15"/>
          <p:cNvGraphicFramePr>
            <a:graphicFrameLocks noChangeAspect="1"/>
          </p:cNvGraphicFramePr>
          <p:nvPr>
            <p:extLst>
              <p:ext uri="{D42A27DB-BD31-4B8C-83A1-F6EECF244321}">
                <p14:modId xmlns:p14="http://schemas.microsoft.com/office/powerpoint/2010/main" val="1495076727"/>
              </p:ext>
            </p:extLst>
          </p:nvPr>
        </p:nvGraphicFramePr>
        <p:xfrm>
          <a:off x="5239783" y="4598143"/>
          <a:ext cx="1204425" cy="523045"/>
        </p:xfrm>
        <a:graphic>
          <a:graphicData uri="http://schemas.openxmlformats.org/presentationml/2006/ole">
            <mc:AlternateContent xmlns:mc="http://schemas.openxmlformats.org/markup-compatibility/2006">
              <mc:Choice xmlns:v="urn:schemas-microsoft-com:vml" Requires="v">
                <p:oleObj spid="_x0000_s1837" name="公式" r:id="rId17" imgW="583920" imgH="203040" progId="Equation.3">
                  <p:embed/>
                </p:oleObj>
              </mc:Choice>
              <mc:Fallback>
                <p:oleObj name="公式" r:id="rId17" imgW="583920" imgH="203040" progId="Equation.3">
                  <p:embed/>
                  <p:pic>
                    <p:nvPicPr>
                      <p:cNvPr id="0" name=""/>
                      <p:cNvPicPr>
                        <a:picLocks noChangeAspect="1" noChangeArrowheads="1"/>
                      </p:cNvPicPr>
                      <p:nvPr/>
                    </p:nvPicPr>
                    <p:blipFill>
                      <a:blip r:embed="rId18"/>
                      <a:srcRect/>
                      <a:stretch>
                        <a:fillRect/>
                      </a:stretch>
                    </p:blipFill>
                    <p:spPr bwMode="auto">
                      <a:xfrm>
                        <a:off x="5239783" y="4598143"/>
                        <a:ext cx="1204425" cy="523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405912288"/>
              </p:ext>
            </p:extLst>
          </p:nvPr>
        </p:nvGraphicFramePr>
        <p:xfrm>
          <a:off x="3614738" y="5445125"/>
          <a:ext cx="2130425" cy="979488"/>
        </p:xfrm>
        <a:graphic>
          <a:graphicData uri="http://schemas.openxmlformats.org/presentationml/2006/ole">
            <mc:AlternateContent xmlns:mc="http://schemas.openxmlformats.org/markup-compatibility/2006">
              <mc:Choice xmlns:v="urn:schemas-microsoft-com:vml" Requires="v">
                <p:oleObj spid="_x0000_s1838" name="Equation" r:id="rId19" imgW="939600" imgH="431640" progId="Equation.DSMT4">
                  <p:embed/>
                </p:oleObj>
              </mc:Choice>
              <mc:Fallback>
                <p:oleObj name="Equation" r:id="rId19" imgW="939600" imgH="431640" progId="Equation.DSMT4">
                  <p:embed/>
                  <p:pic>
                    <p:nvPicPr>
                      <p:cNvPr id="0" name=""/>
                      <p:cNvPicPr/>
                      <p:nvPr/>
                    </p:nvPicPr>
                    <p:blipFill>
                      <a:blip r:embed="rId20"/>
                      <a:stretch>
                        <a:fillRect/>
                      </a:stretch>
                    </p:blipFill>
                    <p:spPr>
                      <a:xfrm>
                        <a:off x="3614738" y="5445125"/>
                        <a:ext cx="2130425" cy="979488"/>
                      </a:xfrm>
                      <a:prstGeom prst="rect">
                        <a:avLst/>
                      </a:prstGeom>
                    </p:spPr>
                  </p:pic>
                </p:oleObj>
              </mc:Fallback>
            </mc:AlternateContent>
          </a:graphicData>
        </a:graphic>
      </p:graphicFrame>
    </p:spTree>
    <p:extLst>
      <p:ext uri="{BB962C8B-B14F-4D97-AF65-F5344CB8AC3E}">
        <p14:creationId xmlns:p14="http://schemas.microsoft.com/office/powerpoint/2010/main" val="13567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down)">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770719"/>
                <a:ext cx="8208912" cy="5832648"/>
              </a:xfrm>
            </p:spPr>
            <p:txBody>
              <a:bodyPr/>
              <a:lstStyle/>
              <a:p>
                <a:pPr marL="0" indent="0">
                  <a:buNone/>
                </a:pPr>
                <a:r>
                  <a:rPr lang="zh-CN" altLang="en-US" b="1" dirty="0" smtClean="0">
                    <a:solidFill>
                      <a:srgbClr val="7030A0"/>
                    </a:solidFill>
                  </a:rPr>
                  <a:t>（</a:t>
                </a:r>
                <a:r>
                  <a:rPr lang="en-US" altLang="zh-CN" b="1" dirty="0" smtClean="0">
                    <a:solidFill>
                      <a:srgbClr val="7030A0"/>
                    </a:solidFill>
                  </a:rPr>
                  <a:t>2</a:t>
                </a:r>
                <a:r>
                  <a:rPr lang="zh-CN" altLang="en-US" b="1" dirty="0" smtClean="0">
                    <a:solidFill>
                      <a:srgbClr val="7030A0"/>
                    </a:solidFill>
                  </a:rPr>
                  <a:t>）圆柱型电容器</a:t>
                </a:r>
                <a:endParaRPr lang="en-US" altLang="zh-CN" b="1" dirty="0" smtClean="0">
                  <a:solidFill>
                    <a:srgbClr val="7030A0"/>
                  </a:solidFill>
                </a:endParaRPr>
              </a:p>
              <a:p>
                <a:pPr marL="0" lvl="0" indent="0" eaLnBrk="0" fontAlgn="base" hangingPunct="0">
                  <a:spcBef>
                    <a:spcPct val="0"/>
                  </a:spcBef>
                  <a:spcAft>
                    <a:spcPct val="0"/>
                  </a:spcAft>
                  <a:buNone/>
                </a:pPr>
                <a:r>
                  <a:rPr lang="zh-CN" altLang="en-US" dirty="0">
                    <a:solidFill>
                      <a:srgbClr val="000000"/>
                    </a:solidFill>
                    <a:latin typeface="Times New Roman" pitchFamily="18" charset="0"/>
                    <a:ea typeface="宋体" charset="-122"/>
                  </a:rPr>
                  <a:t>两个长为 </a:t>
                </a:r>
                <a:r>
                  <a:rPr lang="en-US" altLang="en-US" i="1" dirty="0">
                    <a:solidFill>
                      <a:srgbClr val="000000"/>
                    </a:solidFill>
                    <a:latin typeface="Times New Roman" pitchFamily="18" charset="0"/>
                    <a:ea typeface="宋体" charset="-122"/>
                  </a:rPr>
                  <a:t>L </a:t>
                </a:r>
                <a:r>
                  <a:rPr lang="zh-CN" altLang="en-US" dirty="0" smtClean="0">
                    <a:solidFill>
                      <a:srgbClr val="000000"/>
                    </a:solidFill>
                    <a:latin typeface="Times New Roman" pitchFamily="18" charset="0"/>
                    <a:ea typeface="宋体" charset="-122"/>
                  </a:rPr>
                  <a:t>的同轴圆柱面， </a:t>
                </a:r>
                <a14:m>
                  <m:oMath xmlns:m="http://schemas.openxmlformats.org/officeDocument/2006/math">
                    <m:sSub>
                      <m:sSubPr>
                        <m:ctrlPr>
                          <a:rPr lang="en-US" altLang="zh-CN" i="1" smtClean="0">
                            <a:solidFill>
                              <a:srgbClr val="000000"/>
                            </a:solidFill>
                            <a:latin typeface="Cambria Math"/>
                            <a:ea typeface="宋体" charset="-122"/>
                          </a:rPr>
                        </m:ctrlPr>
                      </m:sSubPr>
                      <m:e>
                        <m:r>
                          <a:rPr lang="en-US" altLang="zh-CN" b="0" i="1" smtClean="0">
                            <a:solidFill>
                              <a:srgbClr val="000000"/>
                            </a:solidFill>
                            <a:latin typeface="Cambria Math"/>
                            <a:ea typeface="宋体" charset="-122"/>
                          </a:rPr>
                          <m:t>𝑅</m:t>
                        </m:r>
                      </m:e>
                      <m:sub>
                        <m:r>
                          <a:rPr lang="en-US" altLang="zh-CN" b="0" i="1" smtClean="0">
                            <a:solidFill>
                              <a:srgbClr val="000000"/>
                            </a:solidFill>
                            <a:latin typeface="Cambria Math"/>
                            <a:ea typeface="宋体" charset="-122"/>
                          </a:rPr>
                          <m:t>𝐵</m:t>
                        </m:r>
                      </m:sub>
                    </m:sSub>
                    <m:r>
                      <a:rPr lang="en-US" altLang="zh-CN" b="0" i="1" smtClean="0">
                        <a:solidFill>
                          <a:srgbClr val="000000"/>
                        </a:solidFill>
                        <a:latin typeface="Cambria Math"/>
                        <a:ea typeface="宋体" charset="-122"/>
                      </a:rPr>
                      <m:t>−</m:t>
                    </m:r>
                    <m:sSub>
                      <m:sSubPr>
                        <m:ctrlPr>
                          <a:rPr lang="en-US" altLang="zh-CN" b="0" i="1" smtClean="0">
                            <a:solidFill>
                              <a:srgbClr val="000000"/>
                            </a:solidFill>
                            <a:latin typeface="Cambria Math"/>
                            <a:ea typeface="宋体" charset="-122"/>
                          </a:rPr>
                        </m:ctrlPr>
                      </m:sSubPr>
                      <m:e>
                        <m:r>
                          <a:rPr lang="en-US" altLang="zh-CN" b="0" i="1" smtClean="0">
                            <a:solidFill>
                              <a:srgbClr val="000000"/>
                            </a:solidFill>
                            <a:latin typeface="Cambria Math"/>
                            <a:ea typeface="宋体" charset="-122"/>
                          </a:rPr>
                          <m:t>𝑅</m:t>
                        </m:r>
                      </m:e>
                      <m:sub>
                        <m:r>
                          <a:rPr lang="en-US" altLang="zh-CN" b="0" i="1" smtClean="0">
                            <a:solidFill>
                              <a:srgbClr val="000000"/>
                            </a:solidFill>
                            <a:latin typeface="Cambria Math"/>
                            <a:ea typeface="宋体" charset="-122"/>
                          </a:rPr>
                          <m:t>𝐴</m:t>
                        </m:r>
                      </m:sub>
                    </m:sSub>
                  </m:oMath>
                </a14:m>
                <a:r>
                  <a:rPr lang="en-US" altLang="en-US" dirty="0" smtClean="0">
                    <a:solidFill>
                      <a:srgbClr val="000000"/>
                    </a:solidFill>
                    <a:latin typeface="Times New Roman" pitchFamily="18" charset="0"/>
                    <a:ea typeface="宋体" charset="-122"/>
                    <a:sym typeface="Symbol" pitchFamily="18" charset="2"/>
                  </a:rPr>
                  <a:t>&lt;&lt;L</a:t>
                </a:r>
                <a:r>
                  <a:rPr lang="zh-CN" altLang="en-US" dirty="0" smtClean="0">
                    <a:solidFill>
                      <a:srgbClr val="000000"/>
                    </a:solidFill>
                    <a:latin typeface="Times New Roman" pitchFamily="18" charset="0"/>
                    <a:ea typeface="宋体" charset="-122"/>
                    <a:sym typeface="Symbol" pitchFamily="18" charset="2"/>
                  </a:rPr>
                  <a:t>，可看作无限长。</a:t>
                </a:r>
                <a:endParaRPr lang="en-US" altLang="zh-CN" dirty="0" smtClean="0">
                  <a:solidFill>
                    <a:srgbClr val="000000"/>
                  </a:solidFill>
                  <a:latin typeface="Times New Roman" pitchFamily="18" charset="0"/>
                  <a:ea typeface="宋体" charset="-122"/>
                  <a:sym typeface="Symbol" pitchFamily="18" charset="2"/>
                </a:endParaRPr>
              </a:p>
              <a:p>
                <a:pPr marL="0" lvl="0" indent="0" eaLnBrk="0" fontAlgn="base" hangingPunct="0">
                  <a:spcBef>
                    <a:spcPct val="0"/>
                  </a:spcBef>
                  <a:spcAft>
                    <a:spcPct val="0"/>
                  </a:spcAft>
                  <a:buNone/>
                </a:pPr>
                <a:r>
                  <a:rPr lang="zh-CN" altLang="en-US" dirty="0" smtClean="0">
                    <a:solidFill>
                      <a:srgbClr val="000000"/>
                    </a:solidFill>
                    <a:latin typeface="Times New Roman" pitchFamily="18" charset="0"/>
                    <a:ea typeface="宋体" charset="-122"/>
                  </a:rPr>
                  <a:t>设单位</a:t>
                </a:r>
                <a14:m>
                  <m:oMath xmlns:m="http://schemas.openxmlformats.org/officeDocument/2006/math">
                    <m:r>
                      <a:rPr lang="zh-CN" altLang="en-US" i="1" dirty="0">
                        <a:solidFill>
                          <a:srgbClr val="000000"/>
                        </a:solidFill>
                        <a:latin typeface="Cambria Math"/>
                        <a:ea typeface="宋体" charset="-122"/>
                      </a:rPr>
                      <m:t>长度</m:t>
                    </m:r>
                  </m:oMath>
                </a14:m>
                <a:r>
                  <a:rPr lang="zh-CN" altLang="en-US" dirty="0" smtClean="0">
                    <a:solidFill>
                      <a:srgbClr val="000000"/>
                    </a:solidFill>
                    <a:latin typeface="Times New Roman" pitchFamily="18" charset="0"/>
                    <a:ea typeface="宋体" charset="-122"/>
                  </a:rPr>
                  <a:t>带电量</a:t>
                </a:r>
                <a14:m>
                  <m:oMath xmlns:m="http://schemas.openxmlformats.org/officeDocument/2006/math">
                    <m:r>
                      <a:rPr lang="zh-CN" altLang="en-US" i="1" dirty="0">
                        <a:solidFill>
                          <a:srgbClr val="000000"/>
                        </a:solidFill>
                        <a:latin typeface="Cambria Math"/>
                        <a:ea typeface="宋体" charset="-122"/>
                      </a:rPr>
                      <m:t>为</m:t>
                    </m:r>
                    <m:r>
                      <a:rPr lang="zh-CN" altLang="en-US" i="1">
                        <a:solidFill>
                          <a:srgbClr val="000000"/>
                        </a:solidFill>
                        <a:latin typeface="Cambria Math"/>
                        <a:ea typeface="宋体" charset="-122"/>
                      </a:rPr>
                      <m:t>𝜆</m:t>
                    </m:r>
                    <m:r>
                      <a:rPr lang="zh-CN" altLang="en-US" b="0" i="1" smtClean="0">
                        <a:solidFill>
                          <a:srgbClr val="000000"/>
                        </a:solidFill>
                        <a:latin typeface="Cambria Math"/>
                        <a:ea typeface="宋体" charset="-122"/>
                      </a:rPr>
                      <m:t>。</m:t>
                    </m:r>
                  </m:oMath>
                </a14:m>
                <a:endParaRPr lang="en-US" altLang="zh-CN" b="0" dirty="0" smtClean="0">
                  <a:solidFill>
                    <a:srgbClr val="000000"/>
                  </a:solidFill>
                  <a:latin typeface="Times New Roman" pitchFamily="18" charset="0"/>
                  <a:ea typeface="宋体" charset="-122"/>
                </a:endParaRPr>
              </a:p>
              <a:p>
                <a:pPr marL="0" lvl="0" indent="0" eaLnBrk="0" fontAlgn="base" hangingPunct="0">
                  <a:spcBef>
                    <a:spcPct val="0"/>
                  </a:spcBef>
                  <a:spcAft>
                    <a:spcPct val="0"/>
                  </a:spcAft>
                  <a:buNone/>
                </a:pPr>
                <a:r>
                  <a:rPr lang="zh-CN" altLang="en-US" dirty="0" smtClean="0">
                    <a:solidFill>
                      <a:srgbClr val="000000"/>
                    </a:solidFill>
                    <a:latin typeface="Times New Roman" pitchFamily="18" charset="0"/>
                    <a:ea typeface="宋体" charset="-122"/>
                    <a:sym typeface="Symbol" pitchFamily="18" charset="2"/>
                  </a:rPr>
                  <a:t>利用</a:t>
                </a:r>
                <a:r>
                  <a:rPr lang="en-US" altLang="zh-CN" dirty="0" smtClean="0">
                    <a:solidFill>
                      <a:srgbClr val="000000"/>
                    </a:solidFill>
                    <a:latin typeface="Times New Roman" pitchFamily="18" charset="0"/>
                    <a:ea typeface="宋体" charset="-122"/>
                    <a:sym typeface="Symbol" pitchFamily="18" charset="2"/>
                  </a:rPr>
                  <a:t>Gauss</a:t>
                </a:r>
                <a:r>
                  <a:rPr lang="zh-CN" altLang="en-US" dirty="0" smtClean="0">
                    <a:solidFill>
                      <a:srgbClr val="000000"/>
                    </a:solidFill>
                    <a:latin typeface="Times New Roman" pitchFamily="18" charset="0"/>
                    <a:ea typeface="宋体" charset="-122"/>
                    <a:sym typeface="Symbol" pitchFamily="18" charset="2"/>
                  </a:rPr>
                  <a:t>定理求得极间电</a:t>
                </a:r>
                <a:endParaRPr lang="en-US" altLang="zh-CN" dirty="0" smtClean="0">
                  <a:solidFill>
                    <a:srgbClr val="000000"/>
                  </a:solidFill>
                  <a:latin typeface="Times New Roman" pitchFamily="18" charset="0"/>
                  <a:ea typeface="宋体" charset="-122"/>
                  <a:sym typeface="Symbol" pitchFamily="18" charset="2"/>
                </a:endParaRPr>
              </a:p>
              <a:p>
                <a:pPr marL="0" lvl="0" indent="0" eaLnBrk="0" fontAlgn="base" hangingPunct="0">
                  <a:spcBef>
                    <a:spcPct val="0"/>
                  </a:spcBef>
                  <a:spcAft>
                    <a:spcPct val="0"/>
                  </a:spcAft>
                  <a:buNone/>
                </a:pPr>
                <a:r>
                  <a:rPr lang="zh-CN" altLang="en-US" dirty="0" smtClean="0">
                    <a:solidFill>
                      <a:srgbClr val="000000"/>
                    </a:solidFill>
                    <a:latin typeface="Times New Roman" pitchFamily="18" charset="0"/>
                    <a:ea typeface="宋体" charset="-122"/>
                    <a:sym typeface="Symbol" pitchFamily="18" charset="2"/>
                  </a:rPr>
                  <a:t>场分布为：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770719"/>
                <a:ext cx="8208912" cy="5832648"/>
              </a:xfrm>
              <a:blipFill rotWithShape="1">
                <a:blip r:embed="rId4"/>
                <a:stretch>
                  <a:fillRect l="-1856" t="-1881" r="-594"/>
                </a:stretch>
              </a:blipFill>
            </p:spPr>
            <p:txBody>
              <a:bodyPr/>
              <a:lstStyle/>
              <a:p>
                <a:r>
                  <a:rPr lang="zh-CN" altLang="en-US">
                    <a:noFill/>
                  </a:rPr>
                  <a:t> </a:t>
                </a:r>
              </a:p>
            </p:txBody>
          </p:sp>
        </mc:Fallback>
      </mc:AlternateContent>
      <p:graphicFrame>
        <p:nvGraphicFramePr>
          <p:cNvPr id="29" name="Object 3"/>
          <p:cNvGraphicFramePr>
            <a:graphicFrameLocks noChangeAspect="1"/>
          </p:cNvGraphicFramePr>
          <p:nvPr>
            <p:extLst>
              <p:ext uri="{D42A27DB-BD31-4B8C-83A1-F6EECF244321}">
                <p14:modId xmlns:p14="http://schemas.microsoft.com/office/powerpoint/2010/main" val="3881670624"/>
              </p:ext>
            </p:extLst>
          </p:nvPr>
        </p:nvGraphicFramePr>
        <p:xfrm>
          <a:off x="2591780" y="3259579"/>
          <a:ext cx="2088232" cy="1066630"/>
        </p:xfrm>
        <a:graphic>
          <a:graphicData uri="http://schemas.openxmlformats.org/presentationml/2006/ole">
            <mc:AlternateContent xmlns:mc="http://schemas.openxmlformats.org/markup-compatibility/2006">
              <mc:Choice xmlns:v="urn:schemas-microsoft-com:vml" Requires="v">
                <p:oleObj spid="_x0000_s28185" name="公式" r:id="rId5" imgW="901440" imgH="431640" progId="Equation.3">
                  <p:embed/>
                </p:oleObj>
              </mc:Choice>
              <mc:Fallback>
                <p:oleObj name="公式" r:id="rId5" imgW="901440" imgH="431640" progId="Equation.3">
                  <p:embed/>
                  <p:pic>
                    <p:nvPicPr>
                      <p:cNvPr id="0" name=""/>
                      <p:cNvPicPr>
                        <a:picLocks noChangeAspect="1" noChangeArrowheads="1"/>
                      </p:cNvPicPr>
                      <p:nvPr/>
                    </p:nvPicPr>
                    <p:blipFill>
                      <a:blip r:embed="rId6"/>
                      <a:srcRect/>
                      <a:stretch>
                        <a:fillRect/>
                      </a:stretch>
                    </p:blipFill>
                    <p:spPr bwMode="auto">
                      <a:xfrm>
                        <a:off x="2591780" y="3259579"/>
                        <a:ext cx="2088232" cy="1066630"/>
                      </a:xfrm>
                      <a:prstGeom prst="rect">
                        <a:avLst/>
                      </a:prstGeom>
                      <a:noFill/>
                      <a:ln>
                        <a:noFill/>
                      </a:ln>
                      <a:effectLst/>
                      <a:extLst/>
                    </p:spPr>
                  </p:pic>
                </p:oleObj>
              </mc:Fallback>
            </mc:AlternateContent>
          </a:graphicData>
        </a:graphic>
      </p:graphicFrame>
      <p:graphicFrame>
        <p:nvGraphicFramePr>
          <p:cNvPr id="32" name="Object 6"/>
          <p:cNvGraphicFramePr>
            <a:graphicFrameLocks noChangeAspect="1"/>
          </p:cNvGraphicFramePr>
          <p:nvPr>
            <p:extLst>
              <p:ext uri="{D42A27DB-BD31-4B8C-83A1-F6EECF244321}">
                <p14:modId xmlns:p14="http://schemas.microsoft.com/office/powerpoint/2010/main" val="587150060"/>
              </p:ext>
            </p:extLst>
          </p:nvPr>
        </p:nvGraphicFramePr>
        <p:xfrm>
          <a:off x="251520" y="4437112"/>
          <a:ext cx="4801527" cy="1021982"/>
        </p:xfrm>
        <a:graphic>
          <a:graphicData uri="http://schemas.openxmlformats.org/presentationml/2006/ole">
            <mc:AlternateContent xmlns:mc="http://schemas.openxmlformats.org/markup-compatibility/2006">
              <mc:Choice xmlns:v="urn:schemas-microsoft-com:vml" Requires="v">
                <p:oleObj spid="_x0000_s28186" name="公式" r:id="rId7" imgW="2019240" imgH="431640" progId="Equation.3">
                  <p:embed/>
                </p:oleObj>
              </mc:Choice>
              <mc:Fallback>
                <p:oleObj name="公式" r:id="rId7" imgW="2019240" imgH="431640" progId="Equation.3">
                  <p:embed/>
                  <p:pic>
                    <p:nvPicPr>
                      <p:cNvPr id="0" name=""/>
                      <p:cNvPicPr>
                        <a:picLocks noChangeAspect="1" noChangeArrowheads="1"/>
                      </p:cNvPicPr>
                      <p:nvPr/>
                    </p:nvPicPr>
                    <p:blipFill>
                      <a:blip r:embed="rId8"/>
                      <a:srcRect/>
                      <a:stretch>
                        <a:fillRect/>
                      </a:stretch>
                    </p:blipFill>
                    <p:spPr bwMode="auto">
                      <a:xfrm>
                        <a:off x="251520" y="4437112"/>
                        <a:ext cx="4801527" cy="1021982"/>
                      </a:xfrm>
                      <a:prstGeom prst="rect">
                        <a:avLst/>
                      </a:prstGeom>
                      <a:noFill/>
                      <a:ln>
                        <a:noFill/>
                      </a:ln>
                      <a:effectLst/>
                      <a:extLst/>
                    </p:spPr>
                  </p:pic>
                </p:oleObj>
              </mc:Fallback>
            </mc:AlternateContent>
          </a:graphicData>
        </a:graphic>
      </p:graphicFrame>
      <p:grpSp>
        <p:nvGrpSpPr>
          <p:cNvPr id="33" name="Group 7"/>
          <p:cNvGrpSpPr>
            <a:grpSpLocks/>
          </p:cNvGrpSpPr>
          <p:nvPr/>
        </p:nvGrpSpPr>
        <p:grpSpPr bwMode="auto">
          <a:xfrm>
            <a:off x="5319033" y="2060848"/>
            <a:ext cx="3154363" cy="2355850"/>
            <a:chOff x="3440" y="1444"/>
            <a:chExt cx="1987" cy="1484"/>
          </a:xfrm>
        </p:grpSpPr>
        <p:sp>
          <p:nvSpPr>
            <p:cNvPr id="34" name="Oval 8"/>
            <p:cNvSpPr>
              <a:spLocks noChangeArrowheads="1"/>
            </p:cNvSpPr>
            <p:nvPr/>
          </p:nvSpPr>
          <p:spPr bwMode="auto">
            <a:xfrm>
              <a:off x="3552" y="1776"/>
              <a:ext cx="192" cy="528"/>
            </a:xfrm>
            <a:prstGeom prst="ellipse">
              <a:avLst/>
            </a:prstGeom>
            <a:noFill/>
            <a:ln w="41275">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Oval 9"/>
            <p:cNvSpPr>
              <a:spLocks noChangeArrowheads="1"/>
            </p:cNvSpPr>
            <p:nvPr/>
          </p:nvSpPr>
          <p:spPr bwMode="auto">
            <a:xfrm>
              <a:off x="3440" y="1456"/>
              <a:ext cx="416" cy="1104"/>
            </a:xfrm>
            <a:prstGeom prst="ellipse">
              <a:avLst/>
            </a:prstGeom>
            <a:noFill/>
            <a:ln w="41275">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10"/>
            <p:cNvSpPr>
              <a:spLocks noChangeShapeType="1"/>
            </p:cNvSpPr>
            <p:nvPr/>
          </p:nvSpPr>
          <p:spPr bwMode="auto">
            <a:xfrm>
              <a:off x="3648" y="1776"/>
              <a:ext cx="1149" cy="0"/>
            </a:xfrm>
            <a:prstGeom prst="line">
              <a:avLst/>
            </a:prstGeom>
            <a:noFill/>
            <a:ln w="41275">
              <a:solidFill>
                <a:srgbClr val="8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Line 11"/>
            <p:cNvSpPr>
              <a:spLocks noChangeShapeType="1"/>
            </p:cNvSpPr>
            <p:nvPr/>
          </p:nvSpPr>
          <p:spPr bwMode="auto">
            <a:xfrm>
              <a:off x="3648" y="2288"/>
              <a:ext cx="1127" cy="0"/>
            </a:xfrm>
            <a:prstGeom prst="line">
              <a:avLst/>
            </a:prstGeom>
            <a:noFill/>
            <a:ln w="41275">
              <a:solidFill>
                <a:srgbClr val="8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Line 12"/>
            <p:cNvSpPr>
              <a:spLocks noChangeShapeType="1"/>
            </p:cNvSpPr>
            <p:nvPr/>
          </p:nvSpPr>
          <p:spPr bwMode="auto">
            <a:xfrm>
              <a:off x="3632" y="1456"/>
              <a:ext cx="1296" cy="0"/>
            </a:xfrm>
            <a:prstGeom prst="line">
              <a:avLst/>
            </a:prstGeom>
            <a:noFill/>
            <a:ln w="4127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Line 13"/>
            <p:cNvSpPr>
              <a:spLocks noChangeShapeType="1"/>
            </p:cNvSpPr>
            <p:nvPr/>
          </p:nvSpPr>
          <p:spPr bwMode="auto">
            <a:xfrm>
              <a:off x="3664" y="2560"/>
              <a:ext cx="1296" cy="0"/>
            </a:xfrm>
            <a:prstGeom prst="line">
              <a:avLst/>
            </a:prstGeom>
            <a:noFill/>
            <a:ln w="4127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Freeform 14"/>
            <p:cNvSpPr>
              <a:spLocks/>
            </p:cNvSpPr>
            <p:nvPr/>
          </p:nvSpPr>
          <p:spPr bwMode="auto">
            <a:xfrm>
              <a:off x="4915" y="1444"/>
              <a:ext cx="308" cy="1119"/>
            </a:xfrm>
            <a:custGeom>
              <a:avLst/>
              <a:gdLst>
                <a:gd name="T0" fmla="*/ 16 w 308"/>
                <a:gd name="T1" fmla="*/ 0 h 1119"/>
                <a:gd name="T2" fmla="*/ 0 w 308"/>
                <a:gd name="T3" fmla="*/ 1119 h 1119"/>
              </a:gdLst>
              <a:ahLst/>
              <a:cxnLst>
                <a:cxn ang="0">
                  <a:pos x="T0" y="T1"/>
                </a:cxn>
                <a:cxn ang="0">
                  <a:pos x="T2" y="T3"/>
                </a:cxn>
              </a:cxnLst>
              <a:rect l="0" t="0" r="r" b="b"/>
              <a:pathLst>
                <a:path w="308" h="1119">
                  <a:moveTo>
                    <a:pt x="16" y="0"/>
                  </a:moveTo>
                  <a:cubicBezTo>
                    <a:pt x="308" y="389"/>
                    <a:pt x="227" y="892"/>
                    <a:pt x="0" y="1119"/>
                  </a:cubicBezTo>
                </a:path>
              </a:pathLst>
            </a:custGeom>
            <a:noFill/>
            <a:ln w="41275">
              <a:solidFill>
                <a:srgbClr val="8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Freeform 15"/>
            <p:cNvSpPr>
              <a:spLocks/>
            </p:cNvSpPr>
            <p:nvPr/>
          </p:nvSpPr>
          <p:spPr bwMode="auto">
            <a:xfrm>
              <a:off x="4801" y="1768"/>
              <a:ext cx="162" cy="519"/>
            </a:xfrm>
            <a:custGeom>
              <a:avLst/>
              <a:gdLst>
                <a:gd name="T0" fmla="*/ 21 w 162"/>
                <a:gd name="T1" fmla="*/ 0 h 519"/>
                <a:gd name="T2" fmla="*/ 0 w 162"/>
                <a:gd name="T3" fmla="*/ 519 h 519"/>
              </a:gdLst>
              <a:ahLst/>
              <a:cxnLst>
                <a:cxn ang="0">
                  <a:pos x="T0" y="T1"/>
                </a:cxn>
                <a:cxn ang="0">
                  <a:pos x="T2" y="T3"/>
                </a:cxn>
              </a:cxnLst>
              <a:rect l="0" t="0" r="r" b="b"/>
              <a:pathLst>
                <a:path w="162" h="519">
                  <a:moveTo>
                    <a:pt x="21" y="0"/>
                  </a:moveTo>
                  <a:cubicBezTo>
                    <a:pt x="130" y="146"/>
                    <a:pt x="162" y="276"/>
                    <a:pt x="0" y="519"/>
                  </a:cubicBezTo>
                </a:path>
              </a:pathLst>
            </a:custGeom>
            <a:noFill/>
            <a:ln w="41275">
              <a:solidFill>
                <a:srgbClr val="8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Line 16"/>
            <p:cNvSpPr>
              <a:spLocks noChangeShapeType="1"/>
            </p:cNvSpPr>
            <p:nvPr/>
          </p:nvSpPr>
          <p:spPr bwMode="auto">
            <a:xfrm>
              <a:off x="3888" y="2064"/>
              <a:ext cx="1440" cy="0"/>
            </a:xfrm>
            <a:prstGeom prst="line">
              <a:avLst/>
            </a:prstGeom>
            <a:noFill/>
            <a:ln w="15875">
              <a:solidFill>
                <a:srgbClr val="00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43" name="Object 17"/>
            <p:cNvGraphicFramePr>
              <a:graphicFrameLocks noChangeAspect="1"/>
            </p:cNvGraphicFramePr>
            <p:nvPr>
              <p:extLst>
                <p:ext uri="{D42A27DB-BD31-4B8C-83A1-F6EECF244321}">
                  <p14:modId xmlns:p14="http://schemas.microsoft.com/office/powerpoint/2010/main" val="2061558588"/>
                </p:ext>
              </p:extLst>
            </p:nvPr>
          </p:nvGraphicFramePr>
          <p:xfrm>
            <a:off x="4428" y="1695"/>
            <a:ext cx="346" cy="369"/>
          </p:xfrm>
          <a:graphic>
            <a:graphicData uri="http://schemas.openxmlformats.org/presentationml/2006/ole">
              <mc:AlternateContent xmlns:mc="http://schemas.openxmlformats.org/markup-compatibility/2006">
                <mc:Choice xmlns:v="urn:schemas-microsoft-com:vml" Requires="v">
                  <p:oleObj spid="_x0000_s28187" name="公式" r:id="rId9" imgW="203040" imgH="215640" progId="Equation.3">
                    <p:embed/>
                  </p:oleObj>
                </mc:Choice>
                <mc:Fallback>
                  <p:oleObj name="公式" r:id="rId9" imgW="203040" imgH="215640" progId="Equation.3">
                    <p:embed/>
                    <p:pic>
                      <p:nvPicPr>
                        <p:cNvPr id="0" name=""/>
                        <p:cNvPicPr>
                          <a:picLocks noChangeAspect="1" noChangeArrowheads="1"/>
                        </p:cNvPicPr>
                        <p:nvPr/>
                      </p:nvPicPr>
                      <p:blipFill>
                        <a:blip r:embed="rId10"/>
                        <a:srcRect/>
                        <a:stretch>
                          <a:fillRect/>
                        </a:stretch>
                      </p:blipFill>
                      <p:spPr bwMode="auto">
                        <a:xfrm>
                          <a:off x="4428" y="1695"/>
                          <a:ext cx="346"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8"/>
            <p:cNvGraphicFramePr>
              <a:graphicFrameLocks noChangeAspect="1"/>
            </p:cNvGraphicFramePr>
            <p:nvPr>
              <p:extLst>
                <p:ext uri="{D42A27DB-BD31-4B8C-83A1-F6EECF244321}">
                  <p14:modId xmlns:p14="http://schemas.microsoft.com/office/powerpoint/2010/main" val="264096875"/>
                </p:ext>
              </p:extLst>
            </p:nvPr>
          </p:nvGraphicFramePr>
          <p:xfrm>
            <a:off x="5077" y="1632"/>
            <a:ext cx="350" cy="369"/>
          </p:xfrm>
          <a:graphic>
            <a:graphicData uri="http://schemas.openxmlformats.org/presentationml/2006/ole">
              <mc:AlternateContent xmlns:mc="http://schemas.openxmlformats.org/markup-compatibility/2006">
                <mc:Choice xmlns:v="urn:schemas-microsoft-com:vml" Requires="v">
                  <p:oleObj spid="_x0000_s28188" name="公式" r:id="rId11" imgW="203040" imgH="215640" progId="Equation.3">
                    <p:embed/>
                  </p:oleObj>
                </mc:Choice>
                <mc:Fallback>
                  <p:oleObj name="公式" r:id="rId11" imgW="203040" imgH="215640" progId="Equation.3">
                    <p:embed/>
                    <p:pic>
                      <p:nvPicPr>
                        <p:cNvPr id="0" name=""/>
                        <p:cNvPicPr>
                          <a:picLocks noChangeAspect="1" noChangeArrowheads="1"/>
                        </p:cNvPicPr>
                        <p:nvPr/>
                      </p:nvPicPr>
                      <p:blipFill>
                        <a:blip r:embed="rId12"/>
                        <a:srcRect/>
                        <a:stretch>
                          <a:fillRect/>
                        </a:stretch>
                      </p:blipFill>
                      <p:spPr bwMode="auto">
                        <a:xfrm>
                          <a:off x="5077" y="1632"/>
                          <a:ext cx="350"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9"/>
            <p:cNvGraphicFramePr>
              <a:graphicFrameLocks noChangeAspect="1"/>
            </p:cNvGraphicFramePr>
            <p:nvPr/>
          </p:nvGraphicFramePr>
          <p:xfrm>
            <a:off x="4224" y="2640"/>
            <a:ext cx="241" cy="282"/>
          </p:xfrm>
          <a:graphic>
            <a:graphicData uri="http://schemas.openxmlformats.org/presentationml/2006/ole">
              <mc:AlternateContent xmlns:mc="http://schemas.openxmlformats.org/markup-compatibility/2006">
                <mc:Choice xmlns:v="urn:schemas-microsoft-com:vml" Requires="v">
                  <p:oleObj spid="_x0000_s28189" name="公式" r:id="rId13" imgW="139680" imgH="164880" progId="Equation.3">
                    <p:embed/>
                  </p:oleObj>
                </mc:Choice>
                <mc:Fallback>
                  <p:oleObj name="公式" r:id="rId13" imgW="139680" imgH="164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 y="2640"/>
                          <a:ext cx="241"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20"/>
            <p:cNvSpPr>
              <a:spLocks noChangeShapeType="1"/>
            </p:cNvSpPr>
            <p:nvPr/>
          </p:nvSpPr>
          <p:spPr bwMode="auto">
            <a:xfrm>
              <a:off x="3648" y="2576"/>
              <a:ext cx="0" cy="3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21"/>
            <p:cNvSpPr>
              <a:spLocks noChangeShapeType="1"/>
            </p:cNvSpPr>
            <p:nvPr/>
          </p:nvSpPr>
          <p:spPr bwMode="auto">
            <a:xfrm>
              <a:off x="4944" y="2592"/>
              <a:ext cx="0" cy="33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Line 22"/>
            <p:cNvSpPr>
              <a:spLocks noChangeShapeType="1"/>
            </p:cNvSpPr>
            <p:nvPr/>
          </p:nvSpPr>
          <p:spPr bwMode="auto">
            <a:xfrm>
              <a:off x="4464" y="2784"/>
              <a:ext cx="480" cy="0"/>
            </a:xfrm>
            <a:prstGeom prst="line">
              <a:avLst/>
            </a:prstGeom>
            <a:noFill/>
            <a:ln w="9525">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Line 23"/>
            <p:cNvSpPr>
              <a:spLocks noChangeShapeType="1"/>
            </p:cNvSpPr>
            <p:nvPr/>
          </p:nvSpPr>
          <p:spPr bwMode="auto">
            <a:xfrm flipH="1">
              <a:off x="3680" y="2784"/>
              <a:ext cx="480" cy="0"/>
            </a:xfrm>
            <a:prstGeom prst="line">
              <a:avLst/>
            </a:prstGeom>
            <a:noFill/>
            <a:ln w="9525">
              <a:solidFill>
                <a:srgbClr val="0000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2232321954"/>
              </p:ext>
            </p:extLst>
          </p:nvPr>
        </p:nvGraphicFramePr>
        <p:xfrm>
          <a:off x="6652533" y="3444359"/>
          <a:ext cx="292100" cy="371764"/>
        </p:xfrm>
        <a:graphic>
          <a:graphicData uri="http://schemas.openxmlformats.org/presentationml/2006/ole">
            <mc:AlternateContent xmlns:mc="http://schemas.openxmlformats.org/markup-compatibility/2006">
              <mc:Choice xmlns:v="urn:schemas-microsoft-com:vml" Requires="v">
                <p:oleObj spid="_x0000_s28190" name="公式" r:id="rId15" imgW="139680" imgH="177480" progId="Equation.3">
                  <p:embed/>
                </p:oleObj>
              </mc:Choice>
              <mc:Fallback>
                <p:oleObj name="公式" r:id="rId15" imgW="139680" imgH="177480" progId="Equation.3">
                  <p:embed/>
                  <p:pic>
                    <p:nvPicPr>
                      <p:cNvPr id="0" name=""/>
                      <p:cNvPicPr/>
                      <p:nvPr/>
                    </p:nvPicPr>
                    <p:blipFill>
                      <a:blip r:embed="rId16"/>
                      <a:stretch>
                        <a:fillRect/>
                      </a:stretch>
                    </p:blipFill>
                    <p:spPr>
                      <a:xfrm>
                        <a:off x="6652533" y="3444359"/>
                        <a:ext cx="292100" cy="371764"/>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689267722"/>
              </p:ext>
            </p:extLst>
          </p:nvPr>
        </p:nvGraphicFramePr>
        <p:xfrm>
          <a:off x="7031073" y="2099474"/>
          <a:ext cx="531812" cy="371475"/>
        </p:xfrm>
        <a:graphic>
          <a:graphicData uri="http://schemas.openxmlformats.org/presentationml/2006/ole">
            <mc:AlternateContent xmlns:mc="http://schemas.openxmlformats.org/markup-compatibility/2006">
              <mc:Choice xmlns:v="urn:schemas-microsoft-com:vml" Requires="v">
                <p:oleObj spid="_x0000_s28191" name="公式" r:id="rId17" imgW="253800" imgH="177480" progId="Equation.3">
                  <p:embed/>
                </p:oleObj>
              </mc:Choice>
              <mc:Fallback>
                <p:oleObj name="公式" r:id="rId17" imgW="253800" imgH="177480" progId="Equation.3">
                  <p:embed/>
                  <p:pic>
                    <p:nvPicPr>
                      <p:cNvPr id="0" name=""/>
                      <p:cNvPicPr>
                        <a:picLocks noChangeAspect="1" noChangeArrowheads="1"/>
                      </p:cNvPicPr>
                      <p:nvPr/>
                    </p:nvPicPr>
                    <p:blipFill>
                      <a:blip r:embed="rId18"/>
                      <a:srcRect/>
                      <a:stretch>
                        <a:fillRect/>
                      </a:stretch>
                    </p:blipFill>
                    <p:spPr bwMode="auto">
                      <a:xfrm>
                        <a:off x="7031073" y="2099474"/>
                        <a:ext cx="5318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63444469"/>
              </p:ext>
            </p:extLst>
          </p:nvPr>
        </p:nvGraphicFramePr>
        <p:xfrm>
          <a:off x="971600" y="5481228"/>
          <a:ext cx="4091751" cy="1008112"/>
        </p:xfrm>
        <a:graphic>
          <a:graphicData uri="http://schemas.openxmlformats.org/presentationml/2006/ole">
            <mc:AlternateContent xmlns:mc="http://schemas.openxmlformats.org/markup-compatibility/2006">
              <mc:Choice xmlns:v="urn:schemas-microsoft-com:vml" Requires="v">
                <p:oleObj spid="_x0000_s28192" name="公式" r:id="rId19" imgW="1752480" imgH="431640" progId="Equation.3">
                  <p:embed/>
                </p:oleObj>
              </mc:Choice>
              <mc:Fallback>
                <p:oleObj name="公式" r:id="rId19" imgW="1752480" imgH="431640" progId="Equation.3">
                  <p:embed/>
                  <p:pic>
                    <p:nvPicPr>
                      <p:cNvPr id="0" name=""/>
                      <p:cNvPicPr/>
                      <p:nvPr/>
                    </p:nvPicPr>
                    <p:blipFill>
                      <a:blip r:embed="rId20"/>
                      <a:stretch>
                        <a:fillRect/>
                      </a:stretch>
                    </p:blipFill>
                    <p:spPr>
                      <a:xfrm>
                        <a:off x="971600" y="5481228"/>
                        <a:ext cx="4091751" cy="1008112"/>
                      </a:xfrm>
                      <a:prstGeom prst="rect">
                        <a:avLst/>
                      </a:prstGeom>
                    </p:spPr>
                  </p:pic>
                </p:oleObj>
              </mc:Fallback>
            </mc:AlternateContent>
          </a:graphicData>
        </a:graphic>
      </p:graphicFrame>
    </p:spTree>
    <p:extLst>
      <p:ext uri="{BB962C8B-B14F-4D97-AF65-F5344CB8AC3E}">
        <p14:creationId xmlns:p14="http://schemas.microsoft.com/office/powerpoint/2010/main" val="375726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down)">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10" name="内容占位符 9"/>
          <p:cNvGraphicFramePr>
            <a:graphicFrameLocks noGrp="1" noChangeAspect="1"/>
          </p:cNvGraphicFramePr>
          <p:nvPr>
            <p:ph idx="1"/>
            <p:extLst>
              <p:ext uri="{D42A27DB-BD31-4B8C-83A1-F6EECF244321}">
                <p14:modId xmlns:p14="http://schemas.microsoft.com/office/powerpoint/2010/main" val="1437713131"/>
              </p:ext>
            </p:extLst>
          </p:nvPr>
        </p:nvGraphicFramePr>
        <p:xfrm>
          <a:off x="395536" y="908720"/>
          <a:ext cx="2995226" cy="1224136"/>
        </p:xfrm>
        <a:graphic>
          <a:graphicData uri="http://schemas.openxmlformats.org/presentationml/2006/ole">
            <mc:AlternateContent xmlns:mc="http://schemas.openxmlformats.org/markup-compatibility/2006">
              <mc:Choice xmlns:v="urn:schemas-microsoft-com:vml" Requires="v">
                <p:oleObj spid="_x0000_s4451" name="公式" r:id="rId4" imgW="1460500" imgH="596900" progId="Equation.3">
                  <p:embed/>
                </p:oleObj>
              </mc:Choice>
              <mc:Fallback>
                <p:oleObj name="公式" r:id="rId4" imgW="1460500" imgH="596900" progId="Equation.3">
                  <p:embed/>
                  <p:pic>
                    <p:nvPicPr>
                      <p:cNvPr id="0" name="对象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908720"/>
                        <a:ext cx="2995226" cy="1224136"/>
                      </a:xfrm>
                      <a:prstGeom prst="rect">
                        <a:avLst/>
                      </a:prstGeom>
                      <a:noFill/>
                      <a:ln>
                        <a:noFill/>
                      </a:ln>
                    </p:spPr>
                  </p:pic>
                </p:oleObj>
              </mc:Fallback>
            </mc:AlternateContent>
          </a:graphicData>
        </a:graphic>
      </p:graphicFrame>
      <p:sp>
        <p:nvSpPr>
          <p:cNvPr id="11" name="TextBox 10"/>
          <p:cNvSpPr txBox="1"/>
          <p:nvPr/>
        </p:nvSpPr>
        <p:spPr>
          <a:xfrm rot="10800000" flipV="1">
            <a:off x="179511" y="2457182"/>
            <a:ext cx="5328592" cy="584775"/>
          </a:xfrm>
          <a:prstGeom prst="rect">
            <a:avLst/>
          </a:prstGeom>
          <a:noFill/>
        </p:spPr>
        <p:txBody>
          <a:bodyPr wrap="square" rtlCol="0">
            <a:spAutoFit/>
          </a:bodyPr>
          <a:lstStyle/>
          <a:p>
            <a:r>
              <a:rPr lang="zh-CN" altLang="en-US" sz="3200" dirty="0" smtClean="0"/>
              <a:t>单位长度的电容：</a:t>
            </a:r>
            <a:endParaRPr lang="zh-CN" altLang="en-US" sz="3200" dirty="0"/>
          </a:p>
        </p:txBody>
      </p:sp>
      <p:graphicFrame>
        <p:nvGraphicFramePr>
          <p:cNvPr id="12" name="对象 11"/>
          <p:cNvGraphicFramePr>
            <a:graphicFrameLocks noChangeAspect="1"/>
          </p:cNvGraphicFramePr>
          <p:nvPr>
            <p:extLst>
              <p:ext uri="{D42A27DB-BD31-4B8C-83A1-F6EECF244321}">
                <p14:modId xmlns:p14="http://schemas.microsoft.com/office/powerpoint/2010/main" val="1064460508"/>
              </p:ext>
            </p:extLst>
          </p:nvPr>
        </p:nvGraphicFramePr>
        <p:xfrm>
          <a:off x="3491880" y="2348880"/>
          <a:ext cx="2520280" cy="1161305"/>
        </p:xfrm>
        <a:graphic>
          <a:graphicData uri="http://schemas.openxmlformats.org/presentationml/2006/ole">
            <mc:AlternateContent xmlns:mc="http://schemas.openxmlformats.org/markup-compatibility/2006">
              <mc:Choice xmlns:v="urn:schemas-microsoft-com:vml" Requires="v">
                <p:oleObj spid="_x0000_s4452" name="公式" r:id="rId6" imgW="1295280" imgH="596880" progId="Equation.3">
                  <p:embed/>
                </p:oleObj>
              </mc:Choice>
              <mc:Fallback>
                <p:oleObj name="公式" r:id="rId6" imgW="1295280" imgH="596880" progId="Equation.3">
                  <p:embed/>
                  <p:pic>
                    <p:nvPicPr>
                      <p:cNvPr id="0" name=""/>
                      <p:cNvPicPr/>
                      <p:nvPr/>
                    </p:nvPicPr>
                    <p:blipFill>
                      <a:blip r:embed="rId7"/>
                      <a:stretch>
                        <a:fillRect/>
                      </a:stretch>
                    </p:blipFill>
                    <p:spPr>
                      <a:xfrm>
                        <a:off x="3491880" y="2348880"/>
                        <a:ext cx="2520280" cy="1161305"/>
                      </a:xfrm>
                      <a:prstGeom prst="rect">
                        <a:avLst/>
                      </a:prstGeom>
                    </p:spPr>
                  </p:pic>
                </p:oleObj>
              </mc:Fallback>
            </mc:AlternateContent>
          </a:graphicData>
        </a:graphic>
      </p:graphicFrame>
    </p:spTree>
    <p:extLst>
      <p:ext uri="{BB962C8B-B14F-4D97-AF65-F5344CB8AC3E}">
        <p14:creationId xmlns:p14="http://schemas.microsoft.com/office/powerpoint/2010/main" val="189027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692696"/>
                <a:ext cx="8280921" cy="5786204"/>
              </a:xfrm>
            </p:spPr>
            <p:txBody>
              <a:bodyPr/>
              <a:lstStyle/>
              <a:p>
                <a:pPr marL="0" indent="0">
                  <a:buNone/>
                </a:pPr>
                <a:r>
                  <a:rPr lang="zh-CN" altLang="en-US" b="1" dirty="0" smtClean="0">
                    <a:solidFill>
                      <a:srgbClr val="7030A0"/>
                    </a:solidFill>
                  </a:rPr>
                  <a:t>（</a:t>
                </a:r>
                <a:r>
                  <a:rPr lang="en-US" altLang="zh-CN" b="1" dirty="0" smtClean="0">
                    <a:solidFill>
                      <a:srgbClr val="7030A0"/>
                    </a:solidFill>
                  </a:rPr>
                  <a:t>3</a:t>
                </a:r>
                <a:r>
                  <a:rPr lang="zh-CN" altLang="en-US" b="1" dirty="0" smtClean="0">
                    <a:solidFill>
                      <a:srgbClr val="7030A0"/>
                    </a:solidFill>
                  </a:rPr>
                  <a:t>）球形电容器</a:t>
                </a:r>
                <a:endParaRPr lang="en-US" altLang="zh-CN" b="1" dirty="0" smtClean="0">
                  <a:solidFill>
                    <a:srgbClr val="7030A0"/>
                  </a:solidFill>
                </a:endParaRPr>
              </a:p>
              <a:p>
                <a:pPr marL="0" indent="0">
                  <a:buNone/>
                </a:pPr>
                <a:r>
                  <a:rPr lang="en-US" altLang="zh-CN" dirty="0" smtClean="0"/>
                  <a:t>	</a:t>
                </a:r>
                <a:r>
                  <a:rPr lang="zh-CN" altLang="en-US" dirty="0" smtClean="0"/>
                  <a:t>同心球壳导体组成，内球外半径为</a:t>
                </a:r>
                <a14:m>
                  <m:oMath xmlns:m="http://schemas.openxmlformats.org/officeDocument/2006/math">
                    <m:sSub>
                      <m:sSubPr>
                        <m:ctrlPr>
                          <a:rPr lang="en-US" altLang="zh-CN" i="1" smtClean="0">
                            <a:latin typeface="Cambria Math"/>
                          </a:rPr>
                        </m:ctrlPr>
                      </m:sSubPr>
                      <m:e>
                        <m:r>
                          <a:rPr lang="en-US" altLang="zh-CN" b="0" i="1" smtClean="0">
                            <a:latin typeface="Cambria Math"/>
                          </a:rPr>
                          <m:t>𝑅</m:t>
                        </m:r>
                      </m:e>
                      <m:sub>
                        <m:r>
                          <a:rPr lang="en-US" altLang="zh-CN" b="0" i="1" smtClean="0">
                            <a:latin typeface="Cambria Math"/>
                          </a:rPr>
                          <m:t>𝐴</m:t>
                        </m:r>
                      </m:sub>
                    </m:sSub>
                  </m:oMath>
                </a14:m>
                <a:r>
                  <a:rPr lang="en-US" altLang="zh-CN" dirty="0" smtClean="0"/>
                  <a:t>,</a:t>
                </a:r>
              </a:p>
              <a:p>
                <a:pPr marL="0" indent="0">
                  <a:buNone/>
                </a:pPr>
                <a:r>
                  <a:rPr lang="zh-CN" altLang="en-US" dirty="0" smtClean="0"/>
                  <a:t>外球内半径为</a:t>
                </a:r>
                <a14:m>
                  <m:oMath xmlns:m="http://schemas.openxmlformats.org/officeDocument/2006/math">
                    <m:sSub>
                      <m:sSubPr>
                        <m:ctrlPr>
                          <a:rPr lang="en-US" altLang="zh-CN" i="1" smtClean="0">
                            <a:latin typeface="Cambria Math"/>
                          </a:rPr>
                        </m:ctrlPr>
                      </m:sSubPr>
                      <m:e>
                        <m:r>
                          <a:rPr lang="en-US" altLang="zh-CN" b="0" i="1" smtClean="0">
                            <a:latin typeface="Cambria Math"/>
                          </a:rPr>
                          <m:t>𝑅</m:t>
                        </m:r>
                      </m:e>
                      <m:sub>
                        <m:r>
                          <a:rPr lang="en-US" altLang="zh-CN" b="0" i="1" smtClean="0">
                            <a:latin typeface="Cambria Math"/>
                          </a:rPr>
                          <m:t>𝐵</m:t>
                        </m:r>
                      </m:sub>
                    </m:sSub>
                  </m:oMath>
                </a14:m>
                <a:r>
                  <a:rPr lang="zh-CN" altLang="en-US" dirty="0" smtClean="0"/>
                  <a:t>。</a:t>
                </a:r>
                <a:endParaRPr lang="en-US" altLang="zh-CN" dirty="0" smtClean="0"/>
              </a:p>
              <a:p>
                <a:pPr marL="0" indent="0">
                  <a:buNone/>
                </a:pPr>
                <a:r>
                  <a:rPr lang="zh-CN" altLang="en-US" dirty="0"/>
                  <a:t>设</a:t>
                </a:r>
                <a:r>
                  <a:rPr lang="zh-CN" altLang="en-US" dirty="0" smtClean="0"/>
                  <a:t>内球带电为</a:t>
                </a:r>
                <a:r>
                  <a:rPr lang="en-US" altLang="zh-CN" dirty="0" smtClean="0"/>
                  <a:t>Q</a:t>
                </a:r>
                <a:r>
                  <a:rPr lang="zh-CN" altLang="en-US" dirty="0" smtClean="0"/>
                  <a:t>，外球内侧</a:t>
                </a:r>
                <a:endParaRPr lang="en-US" altLang="zh-CN" dirty="0" smtClean="0"/>
              </a:p>
              <a:p>
                <a:pPr marL="0" indent="0">
                  <a:buNone/>
                </a:pPr>
                <a:r>
                  <a:rPr lang="zh-CN" altLang="en-US" dirty="0" smtClean="0"/>
                  <a:t>为</a:t>
                </a:r>
                <a:r>
                  <a:rPr lang="en-US" altLang="zh-CN" dirty="0" smtClean="0"/>
                  <a:t>-Q</a:t>
                </a:r>
                <a:r>
                  <a:rPr lang="zh-CN" altLang="en-US" dirty="0" smtClean="0"/>
                  <a:t>。</a:t>
                </a:r>
                <a:endParaRPr lang="en-US" altLang="zh-CN" dirty="0" smtClean="0"/>
              </a:p>
              <a:p>
                <a:pPr marL="0" indent="0">
                  <a:buNone/>
                </a:pPr>
                <a:r>
                  <a:rPr lang="en-US" altLang="zh-CN" dirty="0"/>
                  <a:t>	</a:t>
                </a:r>
                <a:endParaRPr lang="zh-CN" altLang="en-US"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692696"/>
                <a:ext cx="8280921" cy="5786204"/>
              </a:xfrm>
              <a:blipFill rotWithShape="1">
                <a:blip r:embed="rId4"/>
                <a:stretch>
                  <a:fillRect l="-1840" t="-1897"/>
                </a:stretch>
              </a:blipFill>
            </p:spPr>
            <p:txBody>
              <a:bodyPr/>
              <a:lstStyle/>
              <a:p>
                <a:r>
                  <a:rPr lang="zh-CN" altLang="en-US">
                    <a:noFill/>
                  </a:rPr>
                  <a:t> </a:t>
                </a:r>
              </a:p>
            </p:txBody>
          </p:sp>
        </mc:Fallback>
      </mc:AlternateContent>
      <p:grpSp>
        <p:nvGrpSpPr>
          <p:cNvPr id="8" name="Group 31"/>
          <p:cNvGrpSpPr>
            <a:grpSpLocks/>
          </p:cNvGrpSpPr>
          <p:nvPr/>
        </p:nvGrpSpPr>
        <p:grpSpPr bwMode="auto">
          <a:xfrm>
            <a:off x="5724128" y="1975569"/>
            <a:ext cx="2636838" cy="2270125"/>
            <a:chOff x="730" y="2592"/>
            <a:chExt cx="1661" cy="1430"/>
          </a:xfrm>
        </p:grpSpPr>
        <p:sp>
          <p:nvSpPr>
            <p:cNvPr id="9" name="Oval 32"/>
            <p:cNvSpPr>
              <a:spLocks noChangeArrowheads="1"/>
            </p:cNvSpPr>
            <p:nvPr/>
          </p:nvSpPr>
          <p:spPr bwMode="auto">
            <a:xfrm>
              <a:off x="986" y="2880"/>
              <a:ext cx="886" cy="886"/>
            </a:xfrm>
            <a:prstGeom prst="ellipse">
              <a:avLst/>
            </a:prstGeom>
            <a:noFill/>
            <a:ln w="1143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Oval 33"/>
            <p:cNvSpPr>
              <a:spLocks noChangeArrowheads="1"/>
            </p:cNvSpPr>
            <p:nvPr/>
          </p:nvSpPr>
          <p:spPr bwMode="auto">
            <a:xfrm>
              <a:off x="730" y="2592"/>
              <a:ext cx="1430" cy="1430"/>
            </a:xfrm>
            <a:prstGeom prst="ellipse">
              <a:avLst/>
            </a:prstGeom>
            <a:noFill/>
            <a:ln w="104775">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Line 34"/>
            <p:cNvSpPr>
              <a:spLocks noChangeShapeType="1"/>
            </p:cNvSpPr>
            <p:nvPr/>
          </p:nvSpPr>
          <p:spPr bwMode="auto">
            <a:xfrm flipH="1">
              <a:off x="1274" y="3344"/>
              <a:ext cx="192" cy="38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35"/>
            <p:cNvSpPr>
              <a:spLocks noChangeShapeType="1"/>
            </p:cNvSpPr>
            <p:nvPr/>
          </p:nvSpPr>
          <p:spPr bwMode="auto">
            <a:xfrm flipH="1" flipV="1">
              <a:off x="1082" y="2720"/>
              <a:ext cx="384" cy="62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3" name="Object 36"/>
            <p:cNvGraphicFramePr>
              <a:graphicFrameLocks noChangeAspect="1"/>
            </p:cNvGraphicFramePr>
            <p:nvPr>
              <p:extLst>
                <p:ext uri="{D42A27DB-BD31-4B8C-83A1-F6EECF244321}">
                  <p14:modId xmlns:p14="http://schemas.microsoft.com/office/powerpoint/2010/main" val="4248386313"/>
                </p:ext>
              </p:extLst>
            </p:nvPr>
          </p:nvGraphicFramePr>
          <p:xfrm>
            <a:off x="1113" y="3344"/>
            <a:ext cx="275" cy="293"/>
          </p:xfrm>
          <a:graphic>
            <a:graphicData uri="http://schemas.openxmlformats.org/presentationml/2006/ole">
              <mc:AlternateContent xmlns:mc="http://schemas.openxmlformats.org/markup-compatibility/2006">
                <mc:Choice xmlns:v="urn:schemas-microsoft-com:vml" Requires="v">
                  <p:oleObj spid="_x0000_s3566" name="公式" r:id="rId5" imgW="203040" imgH="215640" progId="Equation.3">
                    <p:embed/>
                  </p:oleObj>
                </mc:Choice>
                <mc:Fallback>
                  <p:oleObj name="公式" r:id="rId5" imgW="203040" imgH="215640" progId="Equation.3">
                    <p:embed/>
                    <p:pic>
                      <p:nvPicPr>
                        <p:cNvPr id="0" name=""/>
                        <p:cNvPicPr>
                          <a:picLocks noChangeAspect="1" noChangeArrowheads="1"/>
                        </p:cNvPicPr>
                        <p:nvPr/>
                      </p:nvPicPr>
                      <p:blipFill>
                        <a:blip r:embed="rId6"/>
                        <a:srcRect/>
                        <a:stretch>
                          <a:fillRect/>
                        </a:stretch>
                      </p:blipFill>
                      <p:spPr bwMode="auto">
                        <a:xfrm>
                          <a:off x="1113" y="3344"/>
                          <a:ext cx="27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37"/>
            <p:cNvGraphicFramePr>
              <a:graphicFrameLocks noChangeAspect="1"/>
            </p:cNvGraphicFramePr>
            <p:nvPr>
              <p:extLst>
                <p:ext uri="{D42A27DB-BD31-4B8C-83A1-F6EECF244321}">
                  <p14:modId xmlns:p14="http://schemas.microsoft.com/office/powerpoint/2010/main" val="224963855"/>
                </p:ext>
              </p:extLst>
            </p:nvPr>
          </p:nvGraphicFramePr>
          <p:xfrm>
            <a:off x="1266" y="2896"/>
            <a:ext cx="277" cy="293"/>
          </p:xfrm>
          <a:graphic>
            <a:graphicData uri="http://schemas.openxmlformats.org/presentationml/2006/ole">
              <mc:AlternateContent xmlns:mc="http://schemas.openxmlformats.org/markup-compatibility/2006">
                <mc:Choice xmlns:v="urn:schemas-microsoft-com:vml" Requires="v">
                  <p:oleObj spid="_x0000_s3567" name="公式" r:id="rId7" imgW="203040" imgH="215640" progId="Equation.3">
                    <p:embed/>
                  </p:oleObj>
                </mc:Choice>
                <mc:Fallback>
                  <p:oleObj name="公式" r:id="rId7" imgW="203040" imgH="215640" progId="Equation.3">
                    <p:embed/>
                    <p:pic>
                      <p:nvPicPr>
                        <p:cNvPr id="0" name=""/>
                        <p:cNvPicPr>
                          <a:picLocks noChangeAspect="1" noChangeArrowheads="1"/>
                        </p:cNvPicPr>
                        <p:nvPr/>
                      </p:nvPicPr>
                      <p:blipFill>
                        <a:blip r:embed="rId8"/>
                        <a:srcRect/>
                        <a:stretch>
                          <a:fillRect/>
                        </a:stretch>
                      </p:blipFill>
                      <p:spPr bwMode="auto">
                        <a:xfrm>
                          <a:off x="1266" y="2896"/>
                          <a:ext cx="27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38"/>
            <p:cNvGraphicFramePr>
              <a:graphicFrameLocks noChangeAspect="1"/>
            </p:cNvGraphicFramePr>
            <p:nvPr>
              <p:extLst>
                <p:ext uri="{D42A27DB-BD31-4B8C-83A1-F6EECF244321}">
                  <p14:modId xmlns:p14="http://schemas.microsoft.com/office/powerpoint/2010/main" val="1414486157"/>
                </p:ext>
              </p:extLst>
            </p:nvPr>
          </p:nvGraphicFramePr>
          <p:xfrm>
            <a:off x="1593" y="3132"/>
            <a:ext cx="262" cy="350"/>
          </p:xfrm>
          <a:graphic>
            <a:graphicData uri="http://schemas.openxmlformats.org/presentationml/2006/ole">
              <mc:AlternateContent xmlns:mc="http://schemas.openxmlformats.org/markup-compatibility/2006">
                <mc:Choice xmlns:v="urn:schemas-microsoft-com:vml" Requires="v">
                  <p:oleObj spid="_x0000_s3568" name="公式" r:id="rId9" imgW="152280" imgH="203040" progId="Equation.3">
                    <p:embed/>
                  </p:oleObj>
                </mc:Choice>
                <mc:Fallback>
                  <p:oleObj name="公式" r:id="rId9" imgW="152280" imgH="203040" progId="Equation.3">
                    <p:embed/>
                    <p:pic>
                      <p:nvPicPr>
                        <p:cNvPr id="0" name=""/>
                        <p:cNvPicPr>
                          <a:picLocks noChangeAspect="1" noChangeArrowheads="1"/>
                        </p:cNvPicPr>
                        <p:nvPr/>
                      </p:nvPicPr>
                      <p:blipFill>
                        <a:blip r:embed="rId10"/>
                        <a:srcRect/>
                        <a:stretch>
                          <a:fillRect/>
                        </a:stretch>
                      </p:blipFill>
                      <p:spPr bwMode="auto">
                        <a:xfrm>
                          <a:off x="1593" y="3132"/>
                          <a:ext cx="262"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9"/>
            <p:cNvGraphicFramePr>
              <a:graphicFrameLocks noChangeAspect="1"/>
            </p:cNvGraphicFramePr>
            <p:nvPr>
              <p:extLst>
                <p:ext uri="{D42A27DB-BD31-4B8C-83A1-F6EECF244321}">
                  <p14:modId xmlns:p14="http://schemas.microsoft.com/office/powerpoint/2010/main" val="2708995341"/>
                </p:ext>
              </p:extLst>
            </p:nvPr>
          </p:nvGraphicFramePr>
          <p:xfrm>
            <a:off x="2025" y="2710"/>
            <a:ext cx="366" cy="350"/>
          </p:xfrm>
          <a:graphic>
            <a:graphicData uri="http://schemas.openxmlformats.org/presentationml/2006/ole">
              <mc:AlternateContent xmlns:mc="http://schemas.openxmlformats.org/markup-compatibility/2006">
                <mc:Choice xmlns:v="urn:schemas-microsoft-com:vml" Requires="v">
                  <p:oleObj spid="_x0000_s3569" name="公式" r:id="rId11" imgW="266400" imgH="203040" progId="Equation.3">
                    <p:embed/>
                  </p:oleObj>
                </mc:Choice>
                <mc:Fallback>
                  <p:oleObj name="公式" r:id="rId11" imgW="266400" imgH="203040" progId="Equation.3">
                    <p:embed/>
                    <p:pic>
                      <p:nvPicPr>
                        <p:cNvPr id="0" name=""/>
                        <p:cNvPicPr>
                          <a:picLocks noChangeAspect="1" noChangeArrowheads="1"/>
                        </p:cNvPicPr>
                        <p:nvPr/>
                      </p:nvPicPr>
                      <p:blipFill>
                        <a:blip r:embed="rId12"/>
                        <a:srcRect/>
                        <a:stretch>
                          <a:fillRect/>
                        </a:stretch>
                      </p:blipFill>
                      <p:spPr bwMode="auto">
                        <a:xfrm>
                          <a:off x="2025" y="2710"/>
                          <a:ext cx="36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7" name="对象 16"/>
          <p:cNvGraphicFramePr>
            <a:graphicFrameLocks noChangeAspect="1"/>
          </p:cNvGraphicFramePr>
          <p:nvPr>
            <p:extLst>
              <p:ext uri="{D42A27DB-BD31-4B8C-83A1-F6EECF244321}">
                <p14:modId xmlns:p14="http://schemas.microsoft.com/office/powerpoint/2010/main" val="4223527376"/>
              </p:ext>
            </p:extLst>
          </p:nvPr>
        </p:nvGraphicFramePr>
        <p:xfrm>
          <a:off x="251520" y="3621248"/>
          <a:ext cx="5981676" cy="2976104"/>
        </p:xfrm>
        <a:graphic>
          <a:graphicData uri="http://schemas.openxmlformats.org/presentationml/2006/ole">
            <mc:AlternateContent xmlns:mc="http://schemas.openxmlformats.org/markup-compatibility/2006">
              <mc:Choice xmlns:v="urn:schemas-microsoft-com:vml" Requires="v">
                <p:oleObj spid="_x0000_s3570" name="公式" r:id="rId13" imgW="2577960" imgH="1282680" progId="Equation.3">
                  <p:embed/>
                </p:oleObj>
              </mc:Choice>
              <mc:Fallback>
                <p:oleObj name="公式" r:id="rId13" imgW="2577960" imgH="1282680" progId="Equation.3">
                  <p:embed/>
                  <p:pic>
                    <p:nvPicPr>
                      <p:cNvPr id="0" name=""/>
                      <p:cNvPicPr/>
                      <p:nvPr/>
                    </p:nvPicPr>
                    <p:blipFill>
                      <a:blip r:embed="rId14"/>
                      <a:stretch>
                        <a:fillRect/>
                      </a:stretch>
                    </p:blipFill>
                    <p:spPr>
                      <a:xfrm>
                        <a:off x="251520" y="3621248"/>
                        <a:ext cx="5981676" cy="2976104"/>
                      </a:xfrm>
                      <a:prstGeom prst="rect">
                        <a:avLst/>
                      </a:prstGeom>
                    </p:spPr>
                  </p:pic>
                </p:oleObj>
              </mc:Fallback>
            </mc:AlternateContent>
          </a:graphicData>
        </a:graphic>
      </p:graphicFrame>
    </p:spTree>
    <p:extLst>
      <p:ext uri="{BB962C8B-B14F-4D97-AF65-F5344CB8AC3E}">
        <p14:creationId xmlns:p14="http://schemas.microsoft.com/office/powerpoint/2010/main" val="395513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dirty="0" smtClean="0"/>
              <a:t>	</a:t>
            </a:r>
            <a:r>
              <a:rPr lang="zh-CN" altLang="en-US" dirty="0" smtClean="0"/>
              <a:t>这一章讨论有导体和电介质存在时，静电场的性质。或者说，讨论导体</a:t>
            </a:r>
            <a:r>
              <a:rPr lang="zh-CN" altLang="en-US" dirty="0"/>
              <a:t>、</a:t>
            </a:r>
            <a:r>
              <a:rPr lang="zh-CN" altLang="en-US" dirty="0" smtClean="0"/>
              <a:t>电介质与静电场的相互作用。</a:t>
            </a:r>
            <a:endParaRPr lang="en-US" altLang="zh-CN" dirty="0" smtClean="0"/>
          </a:p>
          <a:p>
            <a:pPr marL="0" indent="0">
              <a:buNone/>
            </a:pPr>
            <a:r>
              <a:rPr lang="en-US" altLang="zh-CN" dirty="0"/>
              <a:t> </a:t>
            </a:r>
            <a:r>
              <a:rPr lang="en-US" altLang="zh-CN" dirty="0" smtClean="0"/>
              <a:t>       </a:t>
            </a:r>
            <a:r>
              <a:rPr lang="zh-CN" altLang="en-US" dirty="0" smtClean="0"/>
              <a:t>此外，这一章还介绍静电场的能量、静电应用、铁电体、压电效应等。</a:t>
            </a:r>
            <a:endParaRPr lang="zh-CN" altLang="en-US" dirty="0"/>
          </a:p>
        </p:txBody>
      </p:sp>
    </p:spTree>
    <p:extLst>
      <p:ext uri="{BB962C8B-B14F-4D97-AF65-F5344CB8AC3E}">
        <p14:creationId xmlns:p14="http://schemas.microsoft.com/office/powerpoint/2010/main" val="382976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lnSpcReduction="10000"/>
              </a:bodyPr>
              <a:lstStyle/>
              <a:p>
                <a:pPr marL="0" indent="0">
                  <a:buNone/>
                </a:pPr>
                <a:r>
                  <a:rPr lang="zh-CN" altLang="en-US" dirty="0" smtClean="0"/>
                  <a:t>讨论：</a:t>
                </a:r>
                <a:endParaRPr lang="en-US" altLang="zh-CN" dirty="0" smtClean="0"/>
              </a:p>
              <a:p>
                <a:pPr marL="0" indent="0">
                  <a:buNone/>
                </a:pPr>
                <a:r>
                  <a:rPr lang="zh-CN" altLang="en-US" dirty="0" smtClean="0"/>
                  <a:t>（</a:t>
                </a:r>
                <a:r>
                  <a:rPr lang="en-US" altLang="zh-CN" dirty="0" smtClean="0"/>
                  <a:t>1</a:t>
                </a:r>
                <a:r>
                  <a:rPr lang="zh-CN" altLang="en-US" dirty="0" smtClean="0"/>
                  <a:t>）若两球半径相近：       </a:t>
                </a:r>
                <a14:m>
                  <m:oMath xmlns:m="http://schemas.openxmlformats.org/officeDocument/2006/math">
                    <m:sSub>
                      <m:sSubPr>
                        <m:ctrlPr>
                          <a:rPr lang="en-US" altLang="zh-CN" i="1" smtClean="0">
                            <a:latin typeface="Cambria Math"/>
                          </a:rPr>
                        </m:ctrlPr>
                      </m:sSubPr>
                      <m:e>
                        <m:r>
                          <a:rPr lang="en-US" altLang="zh-CN" b="0" i="1" smtClean="0">
                            <a:latin typeface="Cambria Math"/>
                          </a:rPr>
                          <m:t>𝑅</m:t>
                        </m:r>
                      </m:e>
                      <m:sub>
                        <m:r>
                          <a:rPr lang="en-US" altLang="zh-CN" b="0" i="1" smtClean="0">
                            <a:latin typeface="Cambria Math"/>
                          </a:rPr>
                          <m:t>𝐴</m:t>
                        </m:r>
                      </m:sub>
                    </m:sSub>
                    <m:r>
                      <a:rPr lang="en-US" altLang="zh-CN" b="0" i="1" smtClean="0">
                        <a:latin typeface="Cambria Math"/>
                        <a:ea typeface="Cambria Math"/>
                      </a:rPr>
                      <m:t>≈</m:t>
                    </m:r>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𝐵</m:t>
                        </m:r>
                      </m:sub>
                    </m:sSub>
                    <m:r>
                      <a:rPr lang="en-US" altLang="zh-CN" b="0" i="1" smtClean="0">
                        <a:latin typeface="Cambria Math"/>
                      </a:rPr>
                      <m:t>=</m:t>
                    </m:r>
                    <m:r>
                      <a:rPr lang="en-US" altLang="zh-CN" b="0" i="1" smtClean="0">
                        <a:latin typeface="Cambria Math"/>
                      </a:rPr>
                      <m:t>𝑅</m:t>
                    </m:r>
                  </m:oMath>
                </a14:m>
                <a:endParaRPr lang="en-US" altLang="zh-CN" b="0" dirty="0" smtClean="0"/>
              </a:p>
              <a:p>
                <a:pPr marL="0" indent="0">
                  <a:buNone/>
                </a:pPr>
                <a:endParaRPr lang="en-US" altLang="zh-CN" b="0" dirty="0" smtClean="0"/>
              </a:p>
              <a:p>
                <a:pPr marL="0" indent="0">
                  <a:buNone/>
                </a:pPr>
                <a:endParaRPr lang="en-US" altLang="zh-CN" dirty="0" smtClean="0"/>
              </a:p>
              <a:p>
                <a:pPr marL="0" indent="0">
                  <a:buNone/>
                </a:pPr>
                <a:r>
                  <a:rPr lang="zh-CN" altLang="en-US" dirty="0" smtClean="0"/>
                  <a:t>           代入有：</a:t>
                </a:r>
                <a14:m>
                  <m:oMath xmlns:m="http://schemas.openxmlformats.org/officeDocument/2006/math">
                    <m:r>
                      <a:rPr lang="en-US" altLang="zh-CN" b="0" i="1" smtClean="0">
                        <a:latin typeface="Cambria Math"/>
                      </a:rPr>
                      <m:t>𝐶</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ea typeface="Cambria Math"/>
                          </a:rPr>
                          <m:t>𝜀</m:t>
                        </m:r>
                      </m:e>
                      <m:sub>
                        <m:r>
                          <a:rPr lang="en-US" altLang="zh-CN" b="0" i="1" smtClean="0">
                            <a:latin typeface="Cambria Math"/>
                          </a:rPr>
                          <m:t>0</m:t>
                        </m:r>
                      </m:sub>
                    </m:sSub>
                    <m:f>
                      <m:fPr>
                        <m:ctrlPr>
                          <a:rPr lang="en-US" altLang="zh-CN" b="0" i="1" smtClean="0">
                            <a:latin typeface="Cambria Math"/>
                          </a:rPr>
                        </m:ctrlPr>
                      </m:fPr>
                      <m:num>
                        <m:r>
                          <a:rPr lang="en-US" altLang="zh-CN" b="0" i="1" smtClean="0">
                            <a:latin typeface="Cambria Math"/>
                          </a:rPr>
                          <m:t>𝑆</m:t>
                        </m:r>
                      </m:num>
                      <m:den>
                        <m:r>
                          <a:rPr lang="en-US" altLang="zh-CN" b="0" i="1" smtClean="0">
                            <a:latin typeface="Cambria Math"/>
                          </a:rPr>
                          <m:t>𝑑</m:t>
                        </m:r>
                      </m:den>
                    </m:f>
                  </m:oMath>
                </a14:m>
                <a:r>
                  <a:rPr lang="en-US" altLang="zh-CN" b="0" dirty="0" smtClean="0"/>
                  <a:t>  (</a:t>
                </a:r>
                <a:r>
                  <a:rPr lang="zh-CN" altLang="en-US" b="0" dirty="0" smtClean="0"/>
                  <a:t>近似为平行板）</a:t>
                </a:r>
                <a:endParaRPr lang="en-US" altLang="zh-CN" b="0" dirty="0" smtClean="0"/>
              </a:p>
              <a:p>
                <a:pPr marL="0" indent="0">
                  <a:buNone/>
                </a:pPr>
                <a:r>
                  <a:rPr lang="zh-CN" altLang="en-US" dirty="0" smtClean="0"/>
                  <a:t>（</a:t>
                </a:r>
                <a:r>
                  <a:rPr lang="en-US" altLang="zh-CN" dirty="0" smtClean="0"/>
                  <a:t>2</a:t>
                </a:r>
                <a:r>
                  <a:rPr lang="zh-CN" altLang="en-US" dirty="0" smtClean="0"/>
                  <a:t>）若</a:t>
                </a:r>
                <a14:m>
                  <m:oMath xmlns:m="http://schemas.openxmlformats.org/officeDocument/2006/math">
                    <m:sSub>
                      <m:sSubPr>
                        <m:ctrlPr>
                          <a:rPr lang="en-US" altLang="zh-CN" i="1">
                            <a:latin typeface="Cambria Math"/>
                          </a:rPr>
                        </m:ctrlPr>
                      </m:sSubPr>
                      <m:e>
                        <m:r>
                          <a:rPr lang="en-US" altLang="zh-CN" i="1">
                            <a:latin typeface="Cambria Math"/>
                          </a:rPr>
                          <m:t>𝑅</m:t>
                        </m:r>
                      </m:e>
                      <m:sub>
                        <m:r>
                          <a:rPr lang="en-US" altLang="zh-CN" b="0" i="1" smtClean="0">
                            <a:latin typeface="Cambria Math"/>
                          </a:rPr>
                          <m:t>𝐵</m:t>
                        </m:r>
                      </m:sub>
                    </m:sSub>
                    <m:r>
                      <a:rPr lang="en-US" altLang="zh-CN" b="0" i="1" smtClean="0">
                        <a:latin typeface="Cambria Math"/>
                      </a:rPr>
                      <m:t>≫</m:t>
                    </m:r>
                    <m:sSub>
                      <m:sSubPr>
                        <m:ctrlPr>
                          <a:rPr lang="en-US" altLang="zh-CN" i="1">
                            <a:latin typeface="Cambria Math"/>
                          </a:rPr>
                        </m:ctrlPr>
                      </m:sSubPr>
                      <m:e>
                        <m:r>
                          <a:rPr lang="en-US" altLang="zh-CN" i="1">
                            <a:latin typeface="Cambria Math"/>
                          </a:rPr>
                          <m:t>𝑅</m:t>
                        </m:r>
                      </m:e>
                      <m:sub>
                        <m:r>
                          <a:rPr lang="en-US" altLang="zh-CN" b="0" i="1" smtClean="0">
                            <a:latin typeface="Cambria Math"/>
                          </a:rPr>
                          <m:t>𝐴</m:t>
                        </m:r>
                      </m:sub>
                    </m:sSub>
                  </m:oMath>
                </a14:m>
                <a:endParaRPr lang="en-US" altLang="zh-CN" dirty="0" smtClean="0"/>
              </a:p>
              <a:p>
                <a:pPr marL="0" indent="0">
                  <a:buNone/>
                </a:pPr>
                <a:r>
                  <a:rPr lang="en-US" altLang="zh-CN" b="0" dirty="0" smtClean="0"/>
                  <a:t>           </a:t>
                </a:r>
                <a14:m>
                  <m:oMath xmlns:m="http://schemas.openxmlformats.org/officeDocument/2006/math">
                    <m:r>
                      <a:rPr lang="en-US" altLang="zh-CN" b="0" i="1" smtClean="0">
                        <a:latin typeface="Cambria Math"/>
                      </a:rPr>
                      <m:t>𝐶</m:t>
                    </m:r>
                    <m:r>
                      <a:rPr lang="en-US" altLang="zh-CN" b="0" i="1" smtClean="0">
                        <a:latin typeface="Cambria Math"/>
                      </a:rPr>
                      <m:t>=4</m:t>
                    </m:r>
                    <m:r>
                      <a:rPr lang="en-US" altLang="zh-CN" b="0" i="1" smtClean="0">
                        <a:latin typeface="Cambria Math"/>
                        <a:ea typeface="Cambria Math"/>
                      </a:rPr>
                      <m:t>𝜋</m:t>
                    </m:r>
                    <m:sSub>
                      <m:sSubPr>
                        <m:ctrlPr>
                          <a:rPr lang="en-US" altLang="zh-CN" b="0" i="1" smtClean="0">
                            <a:latin typeface="Cambria Math"/>
                            <a:ea typeface="Cambria Math"/>
                          </a:rPr>
                        </m:ctrlPr>
                      </m:sSubPr>
                      <m:e>
                        <m:r>
                          <a:rPr lang="en-US" altLang="zh-CN" b="0" i="1" smtClean="0">
                            <a:latin typeface="Cambria Math"/>
                            <a:ea typeface="Cambria Math"/>
                          </a:rPr>
                          <m:t>𝜀</m:t>
                        </m:r>
                      </m:e>
                      <m:sub>
                        <m:r>
                          <a:rPr lang="en-US" altLang="zh-CN" b="0" i="1" smtClean="0">
                            <a:latin typeface="Cambria Math"/>
                            <a:ea typeface="Cambria Math"/>
                          </a:rPr>
                          <m:t>0</m:t>
                        </m:r>
                      </m:sub>
                    </m:sSub>
                    <m:sSub>
                      <m:sSubPr>
                        <m:ctrlPr>
                          <a:rPr lang="en-US" altLang="zh-CN" b="0" i="1" smtClean="0">
                            <a:latin typeface="Cambria Math"/>
                            <a:ea typeface="Cambria Math"/>
                          </a:rPr>
                        </m:ctrlPr>
                      </m:sSubPr>
                      <m:e>
                        <m:r>
                          <a:rPr lang="en-US" altLang="zh-CN" b="0" i="1" smtClean="0">
                            <a:latin typeface="Cambria Math"/>
                            <a:ea typeface="Cambria Math"/>
                          </a:rPr>
                          <m:t>𝑅</m:t>
                        </m:r>
                      </m:e>
                      <m:sub>
                        <m:r>
                          <a:rPr lang="en-US" altLang="zh-CN" b="0" i="1" smtClean="0">
                            <a:latin typeface="Cambria Math"/>
                            <a:ea typeface="Cambria Math"/>
                          </a:rPr>
                          <m:t>𝐴</m:t>
                        </m:r>
                      </m:sub>
                    </m:sSub>
                  </m:oMath>
                </a14:m>
                <a:r>
                  <a:rPr lang="en-US" altLang="zh-CN" dirty="0" smtClean="0"/>
                  <a:t>   (</a:t>
                </a:r>
                <a:r>
                  <a:rPr lang="zh-CN" altLang="en-US" dirty="0" smtClean="0"/>
                  <a:t>孤立导体球</a:t>
                </a:r>
                <a:r>
                  <a:rPr lang="en-US" altLang="zh-CN" dirty="0" smtClean="0"/>
                  <a:t>)</a:t>
                </a:r>
              </a:p>
              <a:p>
                <a:pPr marL="0" indent="0">
                  <a:buNone/>
                </a:pPr>
                <a:r>
                  <a:rPr lang="zh-CN" altLang="en-US" dirty="0" smtClean="0"/>
                  <a:t>求电容的方法：</a:t>
                </a:r>
                <a:endParaRPr lang="en-US" altLang="zh-CN" dirty="0" smtClean="0"/>
              </a:p>
              <a:p>
                <a:pPr marL="0" indent="0">
                  <a:buNone/>
                </a:pPr>
                <a:r>
                  <a:rPr lang="zh-CN" altLang="en-US" dirty="0" smtClean="0"/>
                  <a:t>设电量</a:t>
                </a:r>
                <a:r>
                  <a:rPr lang="en-US" altLang="zh-CN" dirty="0"/>
                  <a:t>——</a:t>
                </a:r>
                <a:r>
                  <a:rPr lang="zh-CN" altLang="en-US" dirty="0" smtClean="0"/>
                  <a:t>求电场分布</a:t>
                </a:r>
                <a:r>
                  <a:rPr lang="en-US" altLang="zh-CN" dirty="0" smtClean="0"/>
                  <a:t>——</a:t>
                </a:r>
                <a:r>
                  <a:rPr lang="zh-CN" altLang="en-US" dirty="0" smtClean="0"/>
                  <a:t>求电位差</a:t>
                </a:r>
                <a:endParaRPr lang="en-US" altLang="zh-CN" dirty="0" smtClean="0"/>
              </a:p>
              <a:p>
                <a:pPr marL="0" indent="0">
                  <a:buNone/>
                </a:pPr>
                <a:r>
                  <a:rPr lang="en-US" altLang="zh-CN" dirty="0" smtClean="0"/>
                  <a:t>——</a:t>
                </a:r>
                <a:r>
                  <a:rPr lang="zh-CN" altLang="en-US" dirty="0" smtClean="0"/>
                  <a:t>求电容。</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2717"/>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187770092"/>
              </p:ext>
            </p:extLst>
          </p:nvPr>
        </p:nvGraphicFramePr>
        <p:xfrm>
          <a:off x="1367644" y="1844824"/>
          <a:ext cx="2016224" cy="1123797"/>
        </p:xfrm>
        <a:graphic>
          <a:graphicData uri="http://schemas.openxmlformats.org/presentationml/2006/ole">
            <mc:AlternateContent xmlns:mc="http://schemas.openxmlformats.org/markup-compatibility/2006">
              <mc:Choice xmlns:v="urn:schemas-microsoft-com:vml" Requires="v">
                <p:oleObj spid="_x0000_s5417" name="公式" r:id="rId5" imgW="774360" imgH="431640" progId="Equation.3">
                  <p:embed/>
                </p:oleObj>
              </mc:Choice>
              <mc:Fallback>
                <p:oleObj name="公式" r:id="rId5" imgW="774360" imgH="431640" progId="Equation.3">
                  <p:embed/>
                  <p:pic>
                    <p:nvPicPr>
                      <p:cNvPr id="0" name=""/>
                      <p:cNvPicPr/>
                      <p:nvPr/>
                    </p:nvPicPr>
                    <p:blipFill>
                      <a:blip r:embed="rId6"/>
                      <a:stretch>
                        <a:fillRect/>
                      </a:stretch>
                    </p:blipFill>
                    <p:spPr>
                      <a:xfrm>
                        <a:off x="1367644" y="1844824"/>
                        <a:ext cx="2016224" cy="1123797"/>
                      </a:xfrm>
                      <a:prstGeom prst="rect">
                        <a:avLst/>
                      </a:prstGeom>
                    </p:spPr>
                  </p:pic>
                </p:oleObj>
              </mc:Fallback>
            </mc:AlternateContent>
          </a:graphicData>
        </a:graphic>
      </p:graphicFrame>
    </p:spTree>
    <p:extLst>
      <p:ext uri="{BB962C8B-B14F-4D97-AF65-F5344CB8AC3E}">
        <p14:creationId xmlns:p14="http://schemas.microsoft.com/office/powerpoint/2010/main" val="298444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500"/>
                                        <p:tgtEl>
                                          <p:spTgt spid="3">
                                            <p:txEl>
                                              <p:pRg st="8" end="8"/>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down)">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3</a:t>
            </a:r>
            <a:r>
              <a:rPr lang="zh-CN" altLang="en-US" b="1" dirty="0" smtClean="0">
                <a:solidFill>
                  <a:srgbClr val="C00000"/>
                </a:solidFill>
              </a:rPr>
              <a:t>、电容器连接</a:t>
            </a:r>
            <a:endParaRPr lang="en-US" altLang="zh-CN" b="1" dirty="0" smtClean="0">
              <a:solidFill>
                <a:srgbClr val="C00000"/>
              </a:solidFill>
            </a:endParaRPr>
          </a:p>
          <a:p>
            <a:pPr marL="0" indent="0">
              <a:buNone/>
            </a:pPr>
            <a:r>
              <a:rPr lang="zh-CN" altLang="en-US" b="1" dirty="0" smtClean="0">
                <a:solidFill>
                  <a:srgbClr val="7030A0"/>
                </a:solidFill>
              </a:rPr>
              <a:t>（</a:t>
            </a:r>
            <a:r>
              <a:rPr lang="en-US" altLang="zh-CN" b="1" dirty="0" smtClean="0">
                <a:solidFill>
                  <a:srgbClr val="7030A0"/>
                </a:solidFill>
              </a:rPr>
              <a:t>1</a:t>
            </a:r>
            <a:r>
              <a:rPr lang="zh-CN" altLang="en-US" b="1" dirty="0" smtClean="0">
                <a:solidFill>
                  <a:srgbClr val="7030A0"/>
                </a:solidFill>
              </a:rPr>
              <a:t>）串联</a:t>
            </a:r>
            <a:endParaRPr lang="en-US" altLang="zh-CN" b="1" dirty="0" smtClean="0">
              <a:solidFill>
                <a:srgbClr val="7030A0"/>
              </a:solidFill>
            </a:endParaRPr>
          </a:p>
          <a:p>
            <a:pPr marL="0" indent="0">
              <a:buNone/>
            </a:pPr>
            <a:endParaRPr lang="zh-CN" altLang="en-US" b="1" dirty="0"/>
          </a:p>
        </p:txBody>
      </p:sp>
      <p:grpSp>
        <p:nvGrpSpPr>
          <p:cNvPr id="65" name="Group 5"/>
          <p:cNvGrpSpPr>
            <a:grpSpLocks/>
          </p:cNvGrpSpPr>
          <p:nvPr/>
        </p:nvGrpSpPr>
        <p:grpSpPr bwMode="auto">
          <a:xfrm>
            <a:off x="4936444" y="1775619"/>
            <a:ext cx="885825" cy="914400"/>
            <a:chOff x="3408" y="1248"/>
            <a:chExt cx="558" cy="576"/>
          </a:xfrm>
        </p:grpSpPr>
        <p:sp>
          <p:nvSpPr>
            <p:cNvPr id="66" name="Text Box 6"/>
            <p:cNvSpPr txBox="1">
              <a:spLocks noChangeArrowheads="1"/>
            </p:cNvSpPr>
            <p:nvPr/>
          </p:nvSpPr>
          <p:spPr bwMode="auto">
            <a:xfrm>
              <a:off x="3408" y="1248"/>
              <a:ext cx="5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ysClr val="windowText" lastClr="000000"/>
                  </a:solidFill>
                  <a:effectLst/>
                  <a:uLnTx/>
                  <a:uFillTx/>
                </a:rPr>
                <a:t>等效</a:t>
              </a:r>
            </a:p>
          </p:txBody>
        </p:sp>
        <p:sp>
          <p:nvSpPr>
            <p:cNvPr id="67" name="AutoShape 7"/>
            <p:cNvSpPr>
              <a:spLocks noChangeArrowheads="1"/>
            </p:cNvSpPr>
            <p:nvPr/>
          </p:nvSpPr>
          <p:spPr bwMode="auto">
            <a:xfrm>
              <a:off x="3504" y="1632"/>
              <a:ext cx="432" cy="192"/>
            </a:xfrm>
            <a:prstGeom prst="leftRightArrow">
              <a:avLst>
                <a:gd name="adj1" fmla="val 50000"/>
                <a:gd name="adj2" fmla="val 45000"/>
              </a:avLst>
            </a:prstGeom>
            <a:solidFill>
              <a:srgbClr val="0000FF"/>
            </a:soli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68" name="Object 10"/>
          <p:cNvGraphicFramePr>
            <a:graphicFrameLocks noChangeAspect="1"/>
          </p:cNvGraphicFramePr>
          <p:nvPr>
            <p:extLst>
              <p:ext uri="{D42A27DB-BD31-4B8C-83A1-F6EECF244321}">
                <p14:modId xmlns:p14="http://schemas.microsoft.com/office/powerpoint/2010/main" val="85163303"/>
              </p:ext>
            </p:extLst>
          </p:nvPr>
        </p:nvGraphicFramePr>
        <p:xfrm>
          <a:off x="1067085" y="3395663"/>
          <a:ext cx="1422400" cy="990600"/>
        </p:xfrm>
        <a:graphic>
          <a:graphicData uri="http://schemas.openxmlformats.org/presentationml/2006/ole">
            <mc:AlternateContent xmlns:mc="http://schemas.openxmlformats.org/markup-compatibility/2006">
              <mc:Choice xmlns:v="urn:schemas-microsoft-com:vml" Requires="v">
                <p:oleObj spid="_x0000_s50602" name="Equation" r:id="rId4" imgW="571320" imgH="431640" progId="Equation.DSMT4">
                  <p:embed/>
                </p:oleObj>
              </mc:Choice>
              <mc:Fallback>
                <p:oleObj name="Equation" r:id="rId4" imgW="571320" imgH="431640" progId="Equation.DSMT4">
                  <p:embed/>
                  <p:pic>
                    <p:nvPicPr>
                      <p:cNvPr id="0" name=""/>
                      <p:cNvPicPr>
                        <a:picLocks noChangeAspect="1" noChangeArrowheads="1"/>
                      </p:cNvPicPr>
                      <p:nvPr/>
                    </p:nvPicPr>
                    <p:blipFill>
                      <a:blip r:embed="rId5"/>
                      <a:srcRect/>
                      <a:stretch>
                        <a:fillRect/>
                      </a:stretch>
                    </p:blipFill>
                    <p:spPr bwMode="auto">
                      <a:xfrm>
                        <a:off x="1067085" y="3395663"/>
                        <a:ext cx="142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11"/>
          <p:cNvGraphicFramePr>
            <a:graphicFrameLocks noChangeAspect="1"/>
          </p:cNvGraphicFramePr>
          <p:nvPr>
            <p:extLst>
              <p:ext uri="{D42A27DB-BD31-4B8C-83A1-F6EECF244321}">
                <p14:modId xmlns:p14="http://schemas.microsoft.com/office/powerpoint/2010/main" val="804823693"/>
              </p:ext>
            </p:extLst>
          </p:nvPr>
        </p:nvGraphicFramePr>
        <p:xfrm>
          <a:off x="731838" y="2870200"/>
          <a:ext cx="3133725" cy="606425"/>
        </p:xfrm>
        <a:graphic>
          <a:graphicData uri="http://schemas.openxmlformats.org/presentationml/2006/ole">
            <mc:AlternateContent xmlns:mc="http://schemas.openxmlformats.org/markup-compatibility/2006">
              <mc:Choice xmlns:v="urn:schemas-microsoft-com:vml" Requires="v">
                <p:oleObj spid="_x0000_s50603" name="Equation" r:id="rId6" imgW="1485720" imgH="228600" progId="Equation.DSMT4">
                  <p:embed/>
                </p:oleObj>
              </mc:Choice>
              <mc:Fallback>
                <p:oleObj name="Equation" r:id="rId6" imgW="1485720" imgH="228600" progId="Equation.DSMT4">
                  <p:embed/>
                  <p:pic>
                    <p:nvPicPr>
                      <p:cNvPr id="0" name=""/>
                      <p:cNvPicPr>
                        <a:picLocks noChangeAspect="1" noChangeArrowheads="1"/>
                      </p:cNvPicPr>
                      <p:nvPr/>
                    </p:nvPicPr>
                    <p:blipFill>
                      <a:blip r:embed="rId7"/>
                      <a:srcRect/>
                      <a:stretch>
                        <a:fillRect/>
                      </a:stretch>
                    </p:blipFill>
                    <p:spPr bwMode="auto">
                      <a:xfrm>
                        <a:off x="731838" y="2870200"/>
                        <a:ext cx="313372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 name="Object 12"/>
          <p:cNvGraphicFramePr>
            <a:graphicFrameLocks noChangeAspect="1"/>
          </p:cNvGraphicFramePr>
          <p:nvPr>
            <p:extLst>
              <p:ext uri="{D42A27DB-BD31-4B8C-83A1-F6EECF244321}">
                <p14:modId xmlns:p14="http://schemas.microsoft.com/office/powerpoint/2010/main" val="3586169875"/>
              </p:ext>
            </p:extLst>
          </p:nvPr>
        </p:nvGraphicFramePr>
        <p:xfrm>
          <a:off x="791580" y="4281488"/>
          <a:ext cx="6834188" cy="1131887"/>
        </p:xfrm>
        <a:graphic>
          <a:graphicData uri="http://schemas.openxmlformats.org/presentationml/2006/ole">
            <mc:AlternateContent xmlns:mc="http://schemas.openxmlformats.org/markup-compatibility/2006">
              <mc:Choice xmlns:v="urn:schemas-microsoft-com:vml" Requires="v">
                <p:oleObj spid="_x0000_s50604" name="Equation" r:id="rId8" imgW="2971800" imgH="431640" progId="Equation.DSMT4">
                  <p:embed/>
                </p:oleObj>
              </mc:Choice>
              <mc:Fallback>
                <p:oleObj name="Equation" r:id="rId8" imgW="2971800" imgH="431640" progId="Equation.DSMT4">
                  <p:embed/>
                  <p:pic>
                    <p:nvPicPr>
                      <p:cNvPr id="0" name=""/>
                      <p:cNvPicPr>
                        <a:picLocks noChangeAspect="1" noChangeArrowheads="1"/>
                      </p:cNvPicPr>
                      <p:nvPr/>
                    </p:nvPicPr>
                    <p:blipFill>
                      <a:blip r:embed="rId9"/>
                      <a:srcRect/>
                      <a:stretch>
                        <a:fillRect/>
                      </a:stretch>
                    </p:blipFill>
                    <p:spPr bwMode="auto">
                      <a:xfrm>
                        <a:off x="791580" y="4281488"/>
                        <a:ext cx="6834188" cy="1131887"/>
                      </a:xfrm>
                      <a:prstGeom prst="rect">
                        <a:avLst/>
                      </a:prstGeom>
                      <a:noFill/>
                      <a:ln>
                        <a:noFill/>
                      </a:ln>
                      <a:effectLst/>
                      <a:extLst/>
                    </p:spPr>
                  </p:pic>
                </p:oleObj>
              </mc:Fallback>
            </mc:AlternateContent>
          </a:graphicData>
        </a:graphic>
      </p:graphicFrame>
      <p:grpSp>
        <p:nvGrpSpPr>
          <p:cNvPr id="71" name="Group 13"/>
          <p:cNvGrpSpPr>
            <a:grpSpLocks/>
          </p:cNvGrpSpPr>
          <p:nvPr/>
        </p:nvGrpSpPr>
        <p:grpSpPr bwMode="auto">
          <a:xfrm>
            <a:off x="6228184" y="1775619"/>
            <a:ext cx="1837904" cy="863401"/>
            <a:chOff x="4141" y="1200"/>
            <a:chExt cx="1139" cy="700"/>
          </a:xfrm>
        </p:grpSpPr>
        <p:grpSp>
          <p:nvGrpSpPr>
            <p:cNvPr id="72" name="Group 14"/>
            <p:cNvGrpSpPr>
              <a:grpSpLocks/>
            </p:cNvGrpSpPr>
            <p:nvPr/>
          </p:nvGrpSpPr>
          <p:grpSpPr bwMode="auto">
            <a:xfrm>
              <a:off x="4669" y="1486"/>
              <a:ext cx="152" cy="414"/>
              <a:chOff x="2928" y="2976"/>
              <a:chExt cx="128" cy="419"/>
            </a:xfrm>
          </p:grpSpPr>
          <p:sp>
            <p:nvSpPr>
              <p:cNvPr id="82" name="Line 15"/>
              <p:cNvSpPr>
                <a:spLocks noChangeShapeType="1"/>
              </p:cNvSpPr>
              <p:nvPr/>
            </p:nvSpPr>
            <p:spPr bwMode="auto">
              <a:xfrm>
                <a:off x="2928"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3" name="Line 16"/>
              <p:cNvSpPr>
                <a:spLocks noChangeShapeType="1"/>
              </p:cNvSpPr>
              <p:nvPr/>
            </p:nvSpPr>
            <p:spPr bwMode="auto">
              <a:xfrm>
                <a:off x="3056"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73" name="Line 17"/>
            <p:cNvSpPr>
              <a:spLocks noChangeShapeType="1"/>
            </p:cNvSpPr>
            <p:nvPr/>
          </p:nvSpPr>
          <p:spPr bwMode="auto">
            <a:xfrm>
              <a:off x="4843" y="1691"/>
              <a:ext cx="28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4" name="Line 18"/>
            <p:cNvSpPr>
              <a:spLocks noChangeShapeType="1"/>
            </p:cNvSpPr>
            <p:nvPr/>
          </p:nvSpPr>
          <p:spPr bwMode="auto">
            <a:xfrm>
              <a:off x="4288" y="1707"/>
              <a:ext cx="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75" name="Object 19"/>
            <p:cNvGraphicFramePr>
              <a:graphicFrameLocks noChangeAspect="1"/>
            </p:cNvGraphicFramePr>
            <p:nvPr/>
          </p:nvGraphicFramePr>
          <p:xfrm>
            <a:off x="4631" y="1200"/>
            <a:ext cx="256" cy="323"/>
          </p:xfrm>
          <a:graphic>
            <a:graphicData uri="http://schemas.openxmlformats.org/presentationml/2006/ole">
              <mc:AlternateContent xmlns:mc="http://schemas.openxmlformats.org/markup-compatibility/2006">
                <mc:Choice xmlns:v="urn:schemas-microsoft-com:vml" Requires="v">
                  <p:oleObj spid="_x0000_s50605" name="公式" r:id="rId10" imgW="152280" imgH="177480" progId="Equation.3">
                    <p:embed/>
                  </p:oleObj>
                </mc:Choice>
                <mc:Fallback>
                  <p:oleObj name="公式" r:id="rId10" imgW="15228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1" y="1200"/>
                          <a:ext cx="256"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Oval 20"/>
            <p:cNvSpPr>
              <a:spLocks noChangeArrowheads="1"/>
            </p:cNvSpPr>
            <p:nvPr/>
          </p:nvSpPr>
          <p:spPr bwMode="auto">
            <a:xfrm>
              <a:off x="4224" y="1683"/>
              <a:ext cx="79" cy="79"/>
            </a:xfrm>
            <a:prstGeom prst="ellipse">
              <a:avLst/>
            </a:prstGeom>
            <a:solidFill>
              <a:srgbClr val="FF66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7" name="Line 21"/>
            <p:cNvSpPr>
              <a:spLocks noChangeShapeType="1"/>
            </p:cNvSpPr>
            <p:nvPr/>
          </p:nvSpPr>
          <p:spPr bwMode="auto">
            <a:xfrm>
              <a:off x="4288" y="1715"/>
              <a:ext cx="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8" name="Oval 22"/>
            <p:cNvSpPr>
              <a:spLocks noChangeArrowheads="1"/>
            </p:cNvSpPr>
            <p:nvPr/>
          </p:nvSpPr>
          <p:spPr bwMode="auto">
            <a:xfrm>
              <a:off x="5104" y="1667"/>
              <a:ext cx="79" cy="79"/>
            </a:xfrm>
            <a:prstGeom prst="ellipse">
              <a:avLst/>
            </a:prstGeom>
            <a:solidFill>
              <a:srgbClr val="FF66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Line 23"/>
            <p:cNvSpPr>
              <a:spLocks noChangeShapeType="1"/>
            </p:cNvSpPr>
            <p:nvPr/>
          </p:nvSpPr>
          <p:spPr bwMode="auto">
            <a:xfrm>
              <a:off x="4288" y="1715"/>
              <a:ext cx="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80" name="Object 24"/>
            <p:cNvGraphicFramePr>
              <a:graphicFrameLocks noChangeAspect="1"/>
            </p:cNvGraphicFramePr>
            <p:nvPr/>
          </p:nvGraphicFramePr>
          <p:xfrm>
            <a:off x="4141" y="1272"/>
            <a:ext cx="323" cy="408"/>
          </p:xfrm>
          <a:graphic>
            <a:graphicData uri="http://schemas.openxmlformats.org/presentationml/2006/ole">
              <mc:AlternateContent xmlns:mc="http://schemas.openxmlformats.org/markup-compatibility/2006">
                <mc:Choice xmlns:v="urn:schemas-microsoft-com:vml" Requires="v">
                  <p:oleObj spid="_x0000_s50606" name="公式" r:id="rId12" imgW="215640" imgH="215640" progId="Equation.3">
                    <p:embed/>
                  </p:oleObj>
                </mc:Choice>
                <mc:Fallback>
                  <p:oleObj name="公式" r:id="rId12" imgW="21564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1" y="1272"/>
                          <a:ext cx="323" cy="40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25"/>
            <p:cNvGraphicFramePr>
              <a:graphicFrameLocks noChangeAspect="1"/>
            </p:cNvGraphicFramePr>
            <p:nvPr/>
          </p:nvGraphicFramePr>
          <p:xfrm>
            <a:off x="4944" y="1272"/>
            <a:ext cx="336" cy="408"/>
          </p:xfrm>
          <a:graphic>
            <a:graphicData uri="http://schemas.openxmlformats.org/presentationml/2006/ole">
              <mc:AlternateContent xmlns:mc="http://schemas.openxmlformats.org/markup-compatibility/2006">
                <mc:Choice xmlns:v="urn:schemas-microsoft-com:vml" Requires="v">
                  <p:oleObj spid="_x0000_s50607" name="公式" r:id="rId14" imgW="215640" imgH="215640" progId="Equation.3">
                    <p:embed/>
                  </p:oleObj>
                </mc:Choice>
                <mc:Fallback>
                  <p:oleObj name="公式" r:id="rId14" imgW="21564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4" y="1272"/>
                          <a:ext cx="33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7" name="Group 29"/>
          <p:cNvGrpSpPr>
            <a:grpSpLocks/>
          </p:cNvGrpSpPr>
          <p:nvPr/>
        </p:nvGrpSpPr>
        <p:grpSpPr bwMode="auto">
          <a:xfrm>
            <a:off x="287788" y="1844675"/>
            <a:ext cx="4500638" cy="811440"/>
            <a:chOff x="384" y="1160"/>
            <a:chExt cx="3024" cy="712"/>
          </a:xfrm>
        </p:grpSpPr>
        <p:grpSp>
          <p:nvGrpSpPr>
            <p:cNvPr id="88" name="Group 30"/>
            <p:cNvGrpSpPr>
              <a:grpSpLocks/>
            </p:cNvGrpSpPr>
            <p:nvPr/>
          </p:nvGrpSpPr>
          <p:grpSpPr bwMode="auto">
            <a:xfrm>
              <a:off x="817" y="1488"/>
              <a:ext cx="118" cy="384"/>
              <a:chOff x="2928" y="2976"/>
              <a:chExt cx="128" cy="419"/>
            </a:xfrm>
          </p:grpSpPr>
          <p:sp>
            <p:nvSpPr>
              <p:cNvPr id="115" name="Line 31"/>
              <p:cNvSpPr>
                <a:spLocks noChangeShapeType="1"/>
              </p:cNvSpPr>
              <p:nvPr/>
            </p:nvSpPr>
            <p:spPr bwMode="auto">
              <a:xfrm>
                <a:off x="2928"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32"/>
              <p:cNvSpPr>
                <a:spLocks noChangeShapeType="1"/>
              </p:cNvSpPr>
              <p:nvPr/>
            </p:nvSpPr>
            <p:spPr bwMode="auto">
              <a:xfrm>
                <a:off x="3056"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9" name="Line 33"/>
            <p:cNvSpPr>
              <a:spLocks noChangeShapeType="1"/>
            </p:cNvSpPr>
            <p:nvPr/>
          </p:nvSpPr>
          <p:spPr bwMode="auto">
            <a:xfrm>
              <a:off x="964" y="1678"/>
              <a:ext cx="2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Line 34"/>
            <p:cNvSpPr>
              <a:spLocks noChangeShapeType="1"/>
            </p:cNvSpPr>
            <p:nvPr/>
          </p:nvSpPr>
          <p:spPr bwMode="auto">
            <a:xfrm>
              <a:off x="524" y="1693"/>
              <a:ext cx="3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1" name="Object 35"/>
            <p:cNvGraphicFramePr>
              <a:graphicFrameLocks noChangeAspect="1"/>
            </p:cNvGraphicFramePr>
            <p:nvPr/>
          </p:nvGraphicFramePr>
          <p:xfrm>
            <a:off x="771" y="1185"/>
            <a:ext cx="231" cy="364"/>
          </p:xfrm>
          <a:graphic>
            <a:graphicData uri="http://schemas.openxmlformats.org/presentationml/2006/ole">
              <mc:AlternateContent xmlns:mc="http://schemas.openxmlformats.org/markup-compatibility/2006">
                <mc:Choice xmlns:v="urn:schemas-microsoft-com:vml" Requires="v">
                  <p:oleObj spid="_x0000_s50608" name="公式" r:id="rId16" imgW="177480" imgH="215640" progId="Equation.3">
                    <p:embed/>
                  </p:oleObj>
                </mc:Choice>
                <mc:Fallback>
                  <p:oleObj name="公式" r:id="rId16" imgW="177480" imgH="2156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 y="1185"/>
                          <a:ext cx="23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 name="Group 36"/>
            <p:cNvGrpSpPr>
              <a:grpSpLocks/>
            </p:cNvGrpSpPr>
            <p:nvPr/>
          </p:nvGrpSpPr>
          <p:grpSpPr bwMode="auto">
            <a:xfrm>
              <a:off x="1433" y="1480"/>
              <a:ext cx="118" cy="384"/>
              <a:chOff x="2928" y="2976"/>
              <a:chExt cx="128" cy="419"/>
            </a:xfrm>
          </p:grpSpPr>
          <p:sp>
            <p:nvSpPr>
              <p:cNvPr id="113" name="Line 37"/>
              <p:cNvSpPr>
                <a:spLocks noChangeShapeType="1"/>
              </p:cNvSpPr>
              <p:nvPr/>
            </p:nvSpPr>
            <p:spPr bwMode="auto">
              <a:xfrm>
                <a:off x="2928"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Line 38"/>
              <p:cNvSpPr>
                <a:spLocks noChangeShapeType="1"/>
              </p:cNvSpPr>
              <p:nvPr/>
            </p:nvSpPr>
            <p:spPr bwMode="auto">
              <a:xfrm>
                <a:off x="3056"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3" name="Line 39"/>
            <p:cNvSpPr>
              <a:spLocks noChangeShapeType="1"/>
            </p:cNvSpPr>
            <p:nvPr/>
          </p:nvSpPr>
          <p:spPr bwMode="auto">
            <a:xfrm>
              <a:off x="1580" y="1685"/>
              <a:ext cx="2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4" name="Line 40"/>
            <p:cNvSpPr>
              <a:spLocks noChangeShapeType="1"/>
            </p:cNvSpPr>
            <p:nvPr/>
          </p:nvSpPr>
          <p:spPr bwMode="auto">
            <a:xfrm>
              <a:off x="1140" y="1685"/>
              <a:ext cx="3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5" name="Object 41"/>
            <p:cNvGraphicFramePr>
              <a:graphicFrameLocks noChangeAspect="1"/>
            </p:cNvGraphicFramePr>
            <p:nvPr/>
          </p:nvGraphicFramePr>
          <p:xfrm>
            <a:off x="1378" y="1177"/>
            <a:ext cx="249" cy="364"/>
          </p:xfrm>
          <a:graphic>
            <a:graphicData uri="http://schemas.openxmlformats.org/presentationml/2006/ole">
              <mc:AlternateContent xmlns:mc="http://schemas.openxmlformats.org/markup-compatibility/2006">
                <mc:Choice xmlns:v="urn:schemas-microsoft-com:vml" Requires="v">
                  <p:oleObj spid="_x0000_s50609" name="公式" r:id="rId18" imgW="190440" imgH="215640" progId="Equation.3">
                    <p:embed/>
                  </p:oleObj>
                </mc:Choice>
                <mc:Fallback>
                  <p:oleObj name="公式" r:id="rId18" imgW="190440" imgH="215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78" y="1177"/>
                          <a:ext cx="249"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6" name="Group 42"/>
            <p:cNvGrpSpPr>
              <a:grpSpLocks/>
            </p:cNvGrpSpPr>
            <p:nvPr/>
          </p:nvGrpSpPr>
          <p:grpSpPr bwMode="auto">
            <a:xfrm>
              <a:off x="2093" y="1480"/>
              <a:ext cx="118" cy="384"/>
              <a:chOff x="2928" y="2976"/>
              <a:chExt cx="128" cy="419"/>
            </a:xfrm>
          </p:grpSpPr>
          <p:sp>
            <p:nvSpPr>
              <p:cNvPr id="111" name="Line 43"/>
              <p:cNvSpPr>
                <a:spLocks noChangeShapeType="1"/>
              </p:cNvSpPr>
              <p:nvPr/>
            </p:nvSpPr>
            <p:spPr bwMode="auto">
              <a:xfrm>
                <a:off x="2928"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2" name="Line 44"/>
              <p:cNvSpPr>
                <a:spLocks noChangeShapeType="1"/>
              </p:cNvSpPr>
              <p:nvPr/>
            </p:nvSpPr>
            <p:spPr bwMode="auto">
              <a:xfrm>
                <a:off x="3056"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7" name="Line 45"/>
            <p:cNvSpPr>
              <a:spLocks noChangeShapeType="1"/>
            </p:cNvSpPr>
            <p:nvPr/>
          </p:nvSpPr>
          <p:spPr bwMode="auto">
            <a:xfrm>
              <a:off x="2328" y="1693"/>
              <a:ext cx="220" cy="0"/>
            </a:xfrm>
            <a:prstGeom prst="line">
              <a:avLst/>
            </a:prstGeom>
            <a:noFill/>
            <a:ln w="952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8" name="Line 46"/>
            <p:cNvSpPr>
              <a:spLocks noChangeShapeType="1"/>
            </p:cNvSpPr>
            <p:nvPr/>
          </p:nvSpPr>
          <p:spPr bwMode="auto">
            <a:xfrm>
              <a:off x="1800" y="1685"/>
              <a:ext cx="3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9" name="Object 47"/>
            <p:cNvGraphicFramePr>
              <a:graphicFrameLocks noChangeAspect="1"/>
            </p:cNvGraphicFramePr>
            <p:nvPr/>
          </p:nvGraphicFramePr>
          <p:xfrm>
            <a:off x="2038" y="1165"/>
            <a:ext cx="250" cy="389"/>
          </p:xfrm>
          <a:graphic>
            <a:graphicData uri="http://schemas.openxmlformats.org/presentationml/2006/ole">
              <mc:AlternateContent xmlns:mc="http://schemas.openxmlformats.org/markup-compatibility/2006">
                <mc:Choice xmlns:v="urn:schemas-microsoft-com:vml" Requires="v">
                  <p:oleObj spid="_x0000_s50610" name="公式" r:id="rId20" imgW="190440" imgH="228600" progId="Equation.3">
                    <p:embed/>
                  </p:oleObj>
                </mc:Choice>
                <mc:Fallback>
                  <p:oleObj name="公式" r:id="rId20" imgW="19044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38" y="1165"/>
                          <a:ext cx="25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0" name="Group 48"/>
            <p:cNvGrpSpPr>
              <a:grpSpLocks/>
            </p:cNvGrpSpPr>
            <p:nvPr/>
          </p:nvGrpSpPr>
          <p:grpSpPr bwMode="auto">
            <a:xfrm>
              <a:off x="2929" y="1473"/>
              <a:ext cx="118" cy="384"/>
              <a:chOff x="2928" y="2976"/>
              <a:chExt cx="128" cy="419"/>
            </a:xfrm>
          </p:grpSpPr>
          <p:sp>
            <p:nvSpPr>
              <p:cNvPr id="109" name="Line 49"/>
              <p:cNvSpPr>
                <a:spLocks noChangeShapeType="1"/>
              </p:cNvSpPr>
              <p:nvPr/>
            </p:nvSpPr>
            <p:spPr bwMode="auto">
              <a:xfrm>
                <a:off x="2928"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Line 50"/>
              <p:cNvSpPr>
                <a:spLocks noChangeShapeType="1"/>
              </p:cNvSpPr>
              <p:nvPr/>
            </p:nvSpPr>
            <p:spPr bwMode="auto">
              <a:xfrm>
                <a:off x="3056"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01" name="Line 51"/>
            <p:cNvSpPr>
              <a:spLocks noChangeShapeType="1"/>
            </p:cNvSpPr>
            <p:nvPr/>
          </p:nvSpPr>
          <p:spPr bwMode="auto">
            <a:xfrm>
              <a:off x="3076" y="1693"/>
              <a:ext cx="2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Line 52"/>
            <p:cNvSpPr>
              <a:spLocks noChangeShapeType="1"/>
            </p:cNvSpPr>
            <p:nvPr/>
          </p:nvSpPr>
          <p:spPr bwMode="auto">
            <a:xfrm>
              <a:off x="2607" y="1708"/>
              <a:ext cx="308" cy="0"/>
            </a:xfrm>
            <a:prstGeom prst="line">
              <a:avLst/>
            </a:prstGeom>
            <a:noFill/>
            <a:ln w="412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03" name="Object 53"/>
            <p:cNvGraphicFramePr>
              <a:graphicFrameLocks noChangeAspect="1"/>
            </p:cNvGraphicFramePr>
            <p:nvPr/>
          </p:nvGraphicFramePr>
          <p:xfrm>
            <a:off x="2592" y="1160"/>
            <a:ext cx="317" cy="389"/>
          </p:xfrm>
          <a:graphic>
            <a:graphicData uri="http://schemas.openxmlformats.org/presentationml/2006/ole">
              <mc:AlternateContent xmlns:mc="http://schemas.openxmlformats.org/markup-compatibility/2006">
                <mc:Choice xmlns:v="urn:schemas-microsoft-com:vml" Requires="v">
                  <p:oleObj spid="_x0000_s50611" name="公式" r:id="rId22" imgW="177480" imgH="228600" progId="Equation.3">
                    <p:embed/>
                  </p:oleObj>
                </mc:Choice>
                <mc:Fallback>
                  <p:oleObj name="公式" r:id="rId22" imgW="17748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92" y="1160"/>
                          <a:ext cx="317"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 name="Oval 54"/>
            <p:cNvSpPr>
              <a:spLocks noChangeArrowheads="1"/>
            </p:cNvSpPr>
            <p:nvPr/>
          </p:nvSpPr>
          <p:spPr bwMode="auto">
            <a:xfrm>
              <a:off x="3296" y="1649"/>
              <a:ext cx="64" cy="64"/>
            </a:xfrm>
            <a:prstGeom prst="ellipse">
              <a:avLst/>
            </a:prstGeom>
            <a:solidFill>
              <a:srgbClr val="FF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5" name="Oval 55"/>
            <p:cNvSpPr>
              <a:spLocks noChangeArrowheads="1"/>
            </p:cNvSpPr>
            <p:nvPr/>
          </p:nvSpPr>
          <p:spPr bwMode="auto">
            <a:xfrm>
              <a:off x="480" y="1649"/>
              <a:ext cx="64" cy="64"/>
            </a:xfrm>
            <a:prstGeom prst="ellipse">
              <a:avLst/>
            </a:prstGeom>
            <a:solidFill>
              <a:srgbClr val="FF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06" name="Object 56"/>
            <p:cNvGraphicFramePr>
              <a:graphicFrameLocks noChangeAspect="1"/>
            </p:cNvGraphicFramePr>
            <p:nvPr/>
          </p:nvGraphicFramePr>
          <p:xfrm>
            <a:off x="384" y="1261"/>
            <a:ext cx="384" cy="408"/>
          </p:xfrm>
          <a:graphic>
            <a:graphicData uri="http://schemas.openxmlformats.org/presentationml/2006/ole">
              <mc:AlternateContent xmlns:mc="http://schemas.openxmlformats.org/markup-compatibility/2006">
                <mc:Choice xmlns:v="urn:schemas-microsoft-com:vml" Requires="v">
                  <p:oleObj spid="_x0000_s50612" name="公式" r:id="rId24" imgW="215640" imgH="215640" progId="Equation.3">
                    <p:embed/>
                  </p:oleObj>
                </mc:Choice>
                <mc:Fallback>
                  <p:oleObj name="公式" r:id="rId24" imgW="21564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4" y="1261"/>
                          <a:ext cx="384" cy="40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 name="Object 57"/>
            <p:cNvGraphicFramePr>
              <a:graphicFrameLocks noChangeAspect="1"/>
            </p:cNvGraphicFramePr>
            <p:nvPr/>
          </p:nvGraphicFramePr>
          <p:xfrm>
            <a:off x="3072" y="1261"/>
            <a:ext cx="336" cy="408"/>
          </p:xfrm>
          <a:graphic>
            <a:graphicData uri="http://schemas.openxmlformats.org/presentationml/2006/ole">
              <mc:AlternateContent xmlns:mc="http://schemas.openxmlformats.org/markup-compatibility/2006">
                <mc:Choice xmlns:v="urn:schemas-microsoft-com:vml" Requires="v">
                  <p:oleObj spid="_x0000_s50613" name="公式" r:id="rId26" imgW="215640" imgH="215640" progId="Equation.3">
                    <p:embed/>
                  </p:oleObj>
                </mc:Choice>
                <mc:Fallback>
                  <p:oleObj name="公式" r:id="rId26" imgW="21564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72" y="1261"/>
                          <a:ext cx="33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 name="Line 58"/>
            <p:cNvSpPr>
              <a:spLocks noChangeShapeType="1"/>
            </p:cNvSpPr>
            <p:nvPr/>
          </p:nvSpPr>
          <p:spPr bwMode="auto">
            <a:xfrm>
              <a:off x="2208" y="1693"/>
              <a:ext cx="44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117" name="Object 59"/>
          <p:cNvGraphicFramePr>
            <a:graphicFrameLocks noChangeAspect="1"/>
          </p:cNvGraphicFramePr>
          <p:nvPr>
            <p:extLst>
              <p:ext uri="{D42A27DB-BD31-4B8C-83A1-F6EECF244321}">
                <p14:modId xmlns:p14="http://schemas.microsoft.com/office/powerpoint/2010/main" val="203917427"/>
              </p:ext>
            </p:extLst>
          </p:nvPr>
        </p:nvGraphicFramePr>
        <p:xfrm>
          <a:off x="2438685" y="3395663"/>
          <a:ext cx="1546225" cy="990600"/>
        </p:xfrm>
        <a:graphic>
          <a:graphicData uri="http://schemas.openxmlformats.org/presentationml/2006/ole">
            <mc:AlternateContent xmlns:mc="http://schemas.openxmlformats.org/markup-compatibility/2006">
              <mc:Choice xmlns:v="urn:schemas-microsoft-com:vml" Requires="v">
                <p:oleObj spid="_x0000_s50614" name="Equation" r:id="rId27" imgW="596880" imgH="431640" progId="Equation.DSMT4">
                  <p:embed/>
                </p:oleObj>
              </mc:Choice>
              <mc:Fallback>
                <p:oleObj name="Equation" r:id="rId27" imgW="596880" imgH="431640" progId="Equation.DSMT4">
                  <p:embed/>
                  <p:pic>
                    <p:nvPicPr>
                      <p:cNvPr id="0" name=""/>
                      <p:cNvPicPr>
                        <a:picLocks noChangeAspect="1" noChangeArrowheads="1"/>
                      </p:cNvPicPr>
                      <p:nvPr/>
                    </p:nvPicPr>
                    <p:blipFill>
                      <a:blip r:embed="rId28"/>
                      <a:srcRect/>
                      <a:stretch>
                        <a:fillRect/>
                      </a:stretch>
                    </p:blipFill>
                    <p:spPr bwMode="auto">
                      <a:xfrm>
                        <a:off x="2438685" y="3395663"/>
                        <a:ext cx="15462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 name="Object 60"/>
          <p:cNvGraphicFramePr>
            <a:graphicFrameLocks noChangeAspect="1"/>
          </p:cNvGraphicFramePr>
          <p:nvPr>
            <p:extLst>
              <p:ext uri="{D42A27DB-BD31-4B8C-83A1-F6EECF244321}">
                <p14:modId xmlns:p14="http://schemas.microsoft.com/office/powerpoint/2010/main" val="2142978021"/>
              </p:ext>
            </p:extLst>
          </p:nvPr>
        </p:nvGraphicFramePr>
        <p:xfrm>
          <a:off x="5521610" y="3365500"/>
          <a:ext cx="1390650" cy="990600"/>
        </p:xfrm>
        <a:graphic>
          <a:graphicData uri="http://schemas.openxmlformats.org/presentationml/2006/ole">
            <mc:AlternateContent xmlns:mc="http://schemas.openxmlformats.org/markup-compatibility/2006">
              <mc:Choice xmlns:v="urn:schemas-microsoft-com:vml" Requires="v">
                <p:oleObj spid="_x0000_s50615" name="Equation" r:id="rId29" imgW="558720" imgH="431640" progId="Equation.DSMT4">
                  <p:embed/>
                </p:oleObj>
              </mc:Choice>
              <mc:Fallback>
                <p:oleObj name="Equation" r:id="rId29" imgW="558720" imgH="431640" progId="Equation.DSMT4">
                  <p:embed/>
                  <p:pic>
                    <p:nvPicPr>
                      <p:cNvPr id="0" name=""/>
                      <p:cNvPicPr>
                        <a:picLocks noChangeAspect="1" noChangeArrowheads="1"/>
                      </p:cNvPicPr>
                      <p:nvPr/>
                    </p:nvPicPr>
                    <p:blipFill>
                      <a:blip r:embed="rId30"/>
                      <a:srcRect/>
                      <a:stretch>
                        <a:fillRect/>
                      </a:stretch>
                    </p:blipFill>
                    <p:spPr bwMode="auto">
                      <a:xfrm>
                        <a:off x="5521610" y="3365500"/>
                        <a:ext cx="13906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 name="Line 61"/>
          <p:cNvSpPr>
            <a:spLocks noChangeShapeType="1"/>
          </p:cNvSpPr>
          <p:nvPr/>
        </p:nvSpPr>
        <p:spPr bwMode="auto">
          <a:xfrm>
            <a:off x="4175530" y="3861048"/>
            <a:ext cx="1066800" cy="0"/>
          </a:xfrm>
          <a:prstGeom prst="line">
            <a:avLst/>
          </a:prstGeom>
          <a:noFill/>
          <a:ln w="412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0" name="AutoShape 62"/>
          <p:cNvSpPr>
            <a:spLocks noChangeArrowheads="1"/>
          </p:cNvSpPr>
          <p:nvPr/>
        </p:nvSpPr>
        <p:spPr bwMode="auto">
          <a:xfrm>
            <a:off x="4247964" y="5864696"/>
            <a:ext cx="914400" cy="228600"/>
          </a:xfrm>
          <a:prstGeom prst="rightArrow">
            <a:avLst>
              <a:gd name="adj1" fmla="val 50000"/>
              <a:gd name="adj2" fmla="val 100000"/>
            </a:avLst>
          </a:prstGeom>
          <a:solidFill>
            <a:srgbClr val="00CC99"/>
          </a:solidFill>
          <a:ln w="9525">
            <a:solidFill>
              <a:srgbClr val="99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21" name="Object 63"/>
          <p:cNvGraphicFramePr>
            <a:graphicFrameLocks noChangeAspect="1"/>
          </p:cNvGraphicFramePr>
          <p:nvPr>
            <p:extLst>
              <p:ext uri="{D42A27DB-BD31-4B8C-83A1-F6EECF244321}">
                <p14:modId xmlns:p14="http://schemas.microsoft.com/office/powerpoint/2010/main" val="2448824082"/>
              </p:ext>
            </p:extLst>
          </p:nvPr>
        </p:nvGraphicFramePr>
        <p:xfrm>
          <a:off x="295275" y="5357813"/>
          <a:ext cx="3486150" cy="1146175"/>
        </p:xfrm>
        <a:graphic>
          <a:graphicData uri="http://schemas.openxmlformats.org/presentationml/2006/ole">
            <mc:AlternateContent xmlns:mc="http://schemas.openxmlformats.org/markup-compatibility/2006">
              <mc:Choice xmlns:v="urn:schemas-microsoft-com:vml" Requires="v">
                <p:oleObj spid="_x0000_s50616" name="Equation" r:id="rId31" imgW="1498320" imgH="431640" progId="Equation.DSMT4">
                  <p:embed/>
                </p:oleObj>
              </mc:Choice>
              <mc:Fallback>
                <p:oleObj name="Equation" r:id="rId31" imgW="1498320" imgH="431640" progId="Equation.DSMT4">
                  <p:embed/>
                  <p:pic>
                    <p:nvPicPr>
                      <p:cNvPr id="0" name=""/>
                      <p:cNvPicPr>
                        <a:picLocks noChangeAspect="1" noChangeArrowheads="1"/>
                      </p:cNvPicPr>
                      <p:nvPr/>
                    </p:nvPicPr>
                    <p:blipFill>
                      <a:blip r:embed="rId32"/>
                      <a:srcRect/>
                      <a:stretch>
                        <a:fillRect/>
                      </a:stretch>
                    </p:blipFill>
                    <p:spPr bwMode="auto">
                      <a:xfrm>
                        <a:off x="295275" y="5357813"/>
                        <a:ext cx="348615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615654697"/>
              </p:ext>
            </p:extLst>
          </p:nvPr>
        </p:nvGraphicFramePr>
        <p:xfrm>
          <a:off x="5405438" y="5356225"/>
          <a:ext cx="2468562" cy="1228725"/>
        </p:xfrm>
        <a:graphic>
          <a:graphicData uri="http://schemas.openxmlformats.org/presentationml/2006/ole">
            <mc:AlternateContent xmlns:mc="http://schemas.openxmlformats.org/markup-compatibility/2006">
              <mc:Choice xmlns:v="urn:schemas-microsoft-com:vml" Requires="v">
                <p:oleObj spid="_x0000_s50617" name="公式" r:id="rId33" imgW="888840" imgH="444240" progId="Equation.3">
                  <p:embed/>
                </p:oleObj>
              </mc:Choice>
              <mc:Fallback>
                <p:oleObj name="公式" r:id="rId33" imgW="888840" imgH="444240" progId="Equation.3">
                  <p:embed/>
                  <p:pic>
                    <p:nvPicPr>
                      <p:cNvPr id="0" name="Object 4"/>
                      <p:cNvPicPr>
                        <a:picLocks noChangeAspect="1" noChangeArrowheads="1"/>
                      </p:cNvPicPr>
                      <p:nvPr/>
                    </p:nvPicPr>
                    <p:blipFill>
                      <a:blip r:embed="rId34"/>
                      <a:srcRect/>
                      <a:stretch>
                        <a:fillRect/>
                      </a:stretch>
                    </p:blipFill>
                    <p:spPr bwMode="auto">
                      <a:xfrm>
                        <a:off x="5405438" y="5356225"/>
                        <a:ext cx="2468562"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93406098"/>
              </p:ext>
            </p:extLst>
          </p:nvPr>
        </p:nvGraphicFramePr>
        <p:xfrm>
          <a:off x="4892675" y="2852936"/>
          <a:ext cx="2892425" cy="606425"/>
        </p:xfrm>
        <a:graphic>
          <a:graphicData uri="http://schemas.openxmlformats.org/presentationml/2006/ole">
            <mc:AlternateContent xmlns:mc="http://schemas.openxmlformats.org/markup-compatibility/2006">
              <mc:Choice xmlns:v="urn:schemas-microsoft-com:vml" Requires="v">
                <p:oleObj spid="_x0000_s50618" name="Equation" r:id="rId35" imgW="1371600" imgH="228600" progId="Equation.DSMT4">
                  <p:embed/>
                </p:oleObj>
              </mc:Choice>
              <mc:Fallback>
                <p:oleObj name="Equation" r:id="rId35" imgW="1371600" imgH="228600" progId="Equation.DSMT4">
                  <p:embed/>
                  <p:pic>
                    <p:nvPicPr>
                      <p:cNvPr id="0" name="Object 11"/>
                      <p:cNvPicPr>
                        <a:picLocks noChangeAspect="1" noChangeArrowheads="1"/>
                      </p:cNvPicPr>
                      <p:nvPr/>
                    </p:nvPicPr>
                    <p:blipFill>
                      <a:blip r:embed="rId36"/>
                      <a:srcRect/>
                      <a:stretch>
                        <a:fillRect/>
                      </a:stretch>
                    </p:blipFill>
                    <p:spPr bwMode="auto">
                      <a:xfrm>
                        <a:off x="4892675" y="2852936"/>
                        <a:ext cx="2892425"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788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left)">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par>
                                <p:cTn id="38" presetID="22" presetClass="entr" presetSubtype="8" fill="hold"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wipe(left)">
                                      <p:cBhvr>
                                        <p:cTn id="40" dur="500"/>
                                        <p:tgtEl>
                                          <p:spTgt spid="11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wipe(left)">
                                      <p:cBhvr>
                                        <p:cTn id="43" dur="500"/>
                                        <p:tgtEl>
                                          <p:spTgt spid="119"/>
                                        </p:tgtEl>
                                      </p:cBhvr>
                                    </p:animEffect>
                                  </p:childTnLst>
                                </p:cTn>
                              </p:par>
                              <p:par>
                                <p:cTn id="44" presetID="22" presetClass="entr" presetSubtype="8" fill="hold"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wipe(left)">
                                      <p:cBhvr>
                                        <p:cTn id="46" dur="500"/>
                                        <p:tgtEl>
                                          <p:spTgt spid="1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left)">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wipe(left)">
                                      <p:cBhvr>
                                        <p:cTn id="56" dur="500"/>
                                        <p:tgtEl>
                                          <p:spTgt spid="12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0"/>
                                        </p:tgtEl>
                                        <p:attrNameLst>
                                          <p:attrName>style.visibility</p:attrName>
                                        </p:attrNameLst>
                                      </p:cBhvr>
                                      <p:to>
                                        <p:strVal val="visible"/>
                                      </p:to>
                                    </p:set>
                                    <p:animEffect transition="in" filter="wipe(left)">
                                      <p:cBhvr>
                                        <p:cTn id="61" dur="500"/>
                                        <p:tgtEl>
                                          <p:spTgt spid="1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solidFill>
                  <a:srgbClr val="7030A0"/>
                </a:solidFill>
              </a:rPr>
              <a:t>（</a:t>
            </a:r>
            <a:r>
              <a:rPr lang="en-US" altLang="zh-CN" b="1" dirty="0" smtClean="0">
                <a:solidFill>
                  <a:srgbClr val="7030A0"/>
                </a:solidFill>
              </a:rPr>
              <a:t>2</a:t>
            </a:r>
            <a:r>
              <a:rPr lang="zh-CN" altLang="en-US" b="1" dirty="0" smtClean="0">
                <a:solidFill>
                  <a:srgbClr val="7030A0"/>
                </a:solidFill>
              </a:rPr>
              <a:t>）并联</a:t>
            </a:r>
            <a:endParaRPr lang="en-US" altLang="zh-CN" b="1" dirty="0" smtClean="0">
              <a:solidFill>
                <a:srgbClr val="7030A0"/>
              </a:solidFill>
            </a:endParaRPr>
          </a:p>
          <a:p>
            <a:pPr marL="0" indent="0">
              <a:buNone/>
            </a:pPr>
            <a:endParaRPr lang="zh-CN" alt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977402570"/>
              </p:ext>
            </p:extLst>
          </p:nvPr>
        </p:nvGraphicFramePr>
        <p:xfrm>
          <a:off x="4916488" y="5306715"/>
          <a:ext cx="2247900" cy="1290637"/>
        </p:xfrm>
        <a:graphic>
          <a:graphicData uri="http://schemas.openxmlformats.org/presentationml/2006/ole">
            <mc:AlternateContent xmlns:mc="http://schemas.openxmlformats.org/markup-compatibility/2006">
              <mc:Choice xmlns:v="urn:schemas-microsoft-com:vml" Requires="v">
                <p:oleObj spid="_x0000_s53627" name="公式" r:id="rId4" imgW="749160" imgH="431640" progId="Equation.3">
                  <p:embed/>
                </p:oleObj>
              </mc:Choice>
              <mc:Fallback>
                <p:oleObj name="公式" r:id="rId4" imgW="749160" imgH="431640" progId="Equation.3">
                  <p:embed/>
                  <p:pic>
                    <p:nvPicPr>
                      <p:cNvPr id="0" name=""/>
                      <p:cNvPicPr>
                        <a:picLocks noChangeAspect="1" noChangeArrowheads="1"/>
                      </p:cNvPicPr>
                      <p:nvPr/>
                    </p:nvPicPr>
                    <p:blipFill>
                      <a:blip r:embed="rId5"/>
                      <a:srcRect/>
                      <a:stretch>
                        <a:fillRect/>
                      </a:stretch>
                    </p:blipFill>
                    <p:spPr bwMode="auto">
                      <a:xfrm>
                        <a:off x="4916488" y="5306715"/>
                        <a:ext cx="2247900"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832584045"/>
              </p:ext>
            </p:extLst>
          </p:nvPr>
        </p:nvGraphicFramePr>
        <p:xfrm>
          <a:off x="3684588" y="3747058"/>
          <a:ext cx="3790950" cy="654050"/>
        </p:xfrm>
        <a:graphic>
          <a:graphicData uri="http://schemas.openxmlformats.org/presentationml/2006/ole">
            <mc:AlternateContent xmlns:mc="http://schemas.openxmlformats.org/markup-compatibility/2006">
              <mc:Choice xmlns:v="urn:schemas-microsoft-com:vml" Requires="v">
                <p:oleObj spid="_x0000_s53628" name="Equation" r:id="rId6" imgW="1460160" imgH="228600" progId="Equation.DSMT4">
                  <p:embed/>
                </p:oleObj>
              </mc:Choice>
              <mc:Fallback>
                <p:oleObj name="Equation" r:id="rId6" imgW="1460160" imgH="228600" progId="Equation.DSMT4">
                  <p:embed/>
                  <p:pic>
                    <p:nvPicPr>
                      <p:cNvPr id="0" name=""/>
                      <p:cNvPicPr>
                        <a:picLocks noChangeAspect="1" noChangeArrowheads="1"/>
                      </p:cNvPicPr>
                      <p:nvPr/>
                    </p:nvPicPr>
                    <p:blipFill>
                      <a:blip r:embed="rId7"/>
                      <a:srcRect/>
                      <a:stretch>
                        <a:fillRect/>
                      </a:stretch>
                    </p:blipFill>
                    <p:spPr bwMode="auto">
                      <a:xfrm>
                        <a:off x="3684588" y="3747058"/>
                        <a:ext cx="3790950"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8"/>
          <p:cNvGrpSpPr>
            <a:grpSpLocks/>
          </p:cNvGrpSpPr>
          <p:nvPr/>
        </p:nvGrpSpPr>
        <p:grpSpPr bwMode="auto">
          <a:xfrm>
            <a:off x="609600" y="1219200"/>
            <a:ext cx="2895600" cy="2278063"/>
            <a:chOff x="768" y="864"/>
            <a:chExt cx="1824" cy="1435"/>
          </a:xfrm>
        </p:grpSpPr>
        <p:sp>
          <p:nvSpPr>
            <p:cNvPr id="9" name="Oval 9"/>
            <p:cNvSpPr>
              <a:spLocks noChangeArrowheads="1"/>
            </p:cNvSpPr>
            <p:nvPr/>
          </p:nvSpPr>
          <p:spPr bwMode="auto">
            <a:xfrm>
              <a:off x="2428" y="1623"/>
              <a:ext cx="65" cy="66"/>
            </a:xfrm>
            <a:prstGeom prst="ellipse">
              <a:avLst/>
            </a:prstGeom>
            <a:solidFill>
              <a:srgbClr val="FF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Oval 10"/>
            <p:cNvSpPr>
              <a:spLocks noChangeArrowheads="1"/>
            </p:cNvSpPr>
            <p:nvPr/>
          </p:nvSpPr>
          <p:spPr bwMode="auto">
            <a:xfrm>
              <a:off x="826" y="1623"/>
              <a:ext cx="65" cy="66"/>
            </a:xfrm>
            <a:prstGeom prst="ellipse">
              <a:avLst/>
            </a:prstGeom>
            <a:solidFill>
              <a:srgbClr val="FF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Line 11"/>
            <p:cNvSpPr>
              <a:spLocks noChangeShapeType="1"/>
            </p:cNvSpPr>
            <p:nvPr/>
          </p:nvSpPr>
          <p:spPr bwMode="auto">
            <a:xfrm>
              <a:off x="1627" y="1524"/>
              <a:ext cx="0" cy="23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12"/>
            <p:cNvSpPr>
              <a:spLocks noChangeShapeType="1"/>
            </p:cNvSpPr>
            <p:nvPr/>
          </p:nvSpPr>
          <p:spPr bwMode="auto">
            <a:xfrm>
              <a:off x="1699" y="1524"/>
              <a:ext cx="0" cy="23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13"/>
            <p:cNvSpPr>
              <a:spLocks noChangeShapeType="1"/>
            </p:cNvSpPr>
            <p:nvPr/>
          </p:nvSpPr>
          <p:spPr bwMode="auto">
            <a:xfrm>
              <a:off x="1627" y="988"/>
              <a:ext cx="0" cy="23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14"/>
            <p:cNvSpPr>
              <a:spLocks noChangeShapeType="1"/>
            </p:cNvSpPr>
            <p:nvPr/>
          </p:nvSpPr>
          <p:spPr bwMode="auto">
            <a:xfrm>
              <a:off x="1699" y="988"/>
              <a:ext cx="0" cy="23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Line 15"/>
            <p:cNvSpPr>
              <a:spLocks noChangeShapeType="1"/>
            </p:cNvSpPr>
            <p:nvPr/>
          </p:nvSpPr>
          <p:spPr bwMode="auto">
            <a:xfrm>
              <a:off x="1716" y="1102"/>
              <a:ext cx="51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6" name="Object 16"/>
            <p:cNvGraphicFramePr>
              <a:graphicFrameLocks noChangeAspect="1"/>
            </p:cNvGraphicFramePr>
            <p:nvPr/>
          </p:nvGraphicFramePr>
          <p:xfrm>
            <a:off x="1728" y="1296"/>
            <a:ext cx="250" cy="379"/>
          </p:xfrm>
          <a:graphic>
            <a:graphicData uri="http://schemas.openxmlformats.org/presentationml/2006/ole">
              <mc:AlternateContent xmlns:mc="http://schemas.openxmlformats.org/markup-compatibility/2006">
                <mc:Choice xmlns:v="urn:schemas-microsoft-com:vml" Requires="v">
                  <p:oleObj spid="_x0000_s53629" name="公式" r:id="rId8" imgW="190440" imgH="215640" progId="Equation.3">
                    <p:embed/>
                  </p:oleObj>
                </mc:Choice>
                <mc:Fallback>
                  <p:oleObj name="公式" r:id="rId8" imgW="19044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 y="1296"/>
                          <a:ext cx="250"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Line 17"/>
            <p:cNvSpPr>
              <a:spLocks noChangeShapeType="1"/>
            </p:cNvSpPr>
            <p:nvPr/>
          </p:nvSpPr>
          <p:spPr bwMode="auto">
            <a:xfrm>
              <a:off x="1627" y="2060"/>
              <a:ext cx="0" cy="23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8"/>
            <p:cNvSpPr>
              <a:spLocks noChangeShapeType="1"/>
            </p:cNvSpPr>
            <p:nvPr/>
          </p:nvSpPr>
          <p:spPr bwMode="auto">
            <a:xfrm>
              <a:off x="1699" y="2060"/>
              <a:ext cx="0" cy="23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9" name="Object 19"/>
            <p:cNvGraphicFramePr>
              <a:graphicFrameLocks noChangeAspect="1"/>
            </p:cNvGraphicFramePr>
            <p:nvPr/>
          </p:nvGraphicFramePr>
          <p:xfrm>
            <a:off x="1805" y="864"/>
            <a:ext cx="203" cy="333"/>
          </p:xfrm>
          <a:graphic>
            <a:graphicData uri="http://schemas.openxmlformats.org/presentationml/2006/ole">
              <mc:AlternateContent xmlns:mc="http://schemas.openxmlformats.org/markup-compatibility/2006">
                <mc:Choice xmlns:v="urn:schemas-microsoft-com:vml" Requires="v">
                  <p:oleObj spid="_x0000_s53630" name="公式" r:id="rId10" imgW="177480" imgH="215640" progId="Equation.3">
                    <p:embed/>
                  </p:oleObj>
                </mc:Choice>
                <mc:Fallback>
                  <p:oleObj name="公式" r:id="rId10" imgW="1774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5" y="864"/>
                          <a:ext cx="20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Line 20"/>
            <p:cNvSpPr>
              <a:spLocks noChangeShapeType="1"/>
            </p:cNvSpPr>
            <p:nvPr/>
          </p:nvSpPr>
          <p:spPr bwMode="auto">
            <a:xfrm>
              <a:off x="1716" y="1653"/>
              <a:ext cx="51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Line 21"/>
            <p:cNvSpPr>
              <a:spLocks noChangeShapeType="1"/>
            </p:cNvSpPr>
            <p:nvPr/>
          </p:nvSpPr>
          <p:spPr bwMode="auto">
            <a:xfrm>
              <a:off x="1701" y="2160"/>
              <a:ext cx="51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Line 22"/>
            <p:cNvSpPr>
              <a:spLocks noChangeShapeType="1"/>
            </p:cNvSpPr>
            <p:nvPr/>
          </p:nvSpPr>
          <p:spPr bwMode="auto">
            <a:xfrm>
              <a:off x="1108" y="1102"/>
              <a:ext cx="51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23"/>
            <p:cNvSpPr>
              <a:spLocks noChangeShapeType="1"/>
            </p:cNvSpPr>
            <p:nvPr/>
          </p:nvSpPr>
          <p:spPr bwMode="auto">
            <a:xfrm>
              <a:off x="1108" y="1653"/>
              <a:ext cx="51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4"/>
            <p:cNvSpPr>
              <a:spLocks noChangeShapeType="1"/>
            </p:cNvSpPr>
            <p:nvPr/>
          </p:nvSpPr>
          <p:spPr bwMode="auto">
            <a:xfrm>
              <a:off x="1093" y="2160"/>
              <a:ext cx="51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Line 25"/>
            <p:cNvSpPr>
              <a:spLocks noChangeShapeType="1"/>
            </p:cNvSpPr>
            <p:nvPr/>
          </p:nvSpPr>
          <p:spPr bwMode="auto">
            <a:xfrm>
              <a:off x="1108" y="1117"/>
              <a:ext cx="0" cy="10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Line 26"/>
            <p:cNvSpPr>
              <a:spLocks noChangeShapeType="1"/>
            </p:cNvSpPr>
            <p:nvPr/>
          </p:nvSpPr>
          <p:spPr bwMode="auto">
            <a:xfrm>
              <a:off x="2220" y="1117"/>
              <a:ext cx="0" cy="10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Line 27"/>
            <p:cNvSpPr>
              <a:spLocks noChangeShapeType="1"/>
            </p:cNvSpPr>
            <p:nvPr/>
          </p:nvSpPr>
          <p:spPr bwMode="auto">
            <a:xfrm>
              <a:off x="886" y="1653"/>
              <a:ext cx="22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Line 28"/>
            <p:cNvSpPr>
              <a:spLocks noChangeShapeType="1"/>
            </p:cNvSpPr>
            <p:nvPr/>
          </p:nvSpPr>
          <p:spPr bwMode="auto">
            <a:xfrm>
              <a:off x="2206" y="1653"/>
              <a:ext cx="22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29" name="Object 29"/>
            <p:cNvGraphicFramePr>
              <a:graphicFrameLocks noChangeAspect="1"/>
            </p:cNvGraphicFramePr>
            <p:nvPr/>
          </p:nvGraphicFramePr>
          <p:xfrm>
            <a:off x="768" y="1266"/>
            <a:ext cx="299" cy="380"/>
          </p:xfrm>
          <a:graphic>
            <a:graphicData uri="http://schemas.openxmlformats.org/presentationml/2006/ole">
              <mc:AlternateContent xmlns:mc="http://schemas.openxmlformats.org/markup-compatibility/2006">
                <mc:Choice xmlns:v="urn:schemas-microsoft-com:vml" Requires="v">
                  <p:oleObj spid="_x0000_s53631" name="公式" r:id="rId12" imgW="215640" imgH="215640" progId="Equation.3">
                    <p:embed/>
                  </p:oleObj>
                </mc:Choice>
                <mc:Fallback>
                  <p:oleObj name="公式" r:id="rId12" imgW="21564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1266"/>
                          <a:ext cx="299"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30"/>
            <p:cNvGraphicFramePr>
              <a:graphicFrameLocks noChangeAspect="1"/>
            </p:cNvGraphicFramePr>
            <p:nvPr/>
          </p:nvGraphicFramePr>
          <p:xfrm>
            <a:off x="2281" y="1235"/>
            <a:ext cx="311" cy="380"/>
          </p:xfrm>
          <a:graphic>
            <a:graphicData uri="http://schemas.openxmlformats.org/presentationml/2006/ole">
              <mc:AlternateContent xmlns:mc="http://schemas.openxmlformats.org/markup-compatibility/2006">
                <mc:Choice xmlns:v="urn:schemas-microsoft-com:vml" Requires="v">
                  <p:oleObj spid="_x0000_s53632" name="公式" r:id="rId14" imgW="215640" imgH="215640" progId="Equation.3">
                    <p:embed/>
                  </p:oleObj>
                </mc:Choice>
                <mc:Fallback>
                  <p:oleObj name="公式" r:id="rId14" imgW="21564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1" y="1235"/>
                          <a:ext cx="31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31"/>
            <p:cNvGraphicFramePr>
              <a:graphicFrameLocks noChangeAspect="1"/>
            </p:cNvGraphicFramePr>
            <p:nvPr/>
          </p:nvGraphicFramePr>
          <p:xfrm>
            <a:off x="1728" y="1824"/>
            <a:ext cx="288" cy="345"/>
          </p:xfrm>
          <a:graphic>
            <a:graphicData uri="http://schemas.openxmlformats.org/presentationml/2006/ole">
              <mc:AlternateContent xmlns:mc="http://schemas.openxmlformats.org/markup-compatibility/2006">
                <mc:Choice xmlns:v="urn:schemas-microsoft-com:vml" Requires="v">
                  <p:oleObj spid="_x0000_s53633" name="公式" r:id="rId16" imgW="190440" imgH="241200" progId="Equation.3">
                    <p:embed/>
                  </p:oleObj>
                </mc:Choice>
                <mc:Fallback>
                  <p:oleObj name="公式" r:id="rId16" imgW="190440" imgH="241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8" y="1824"/>
                          <a:ext cx="288"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Line 32"/>
            <p:cNvSpPr>
              <a:spLocks noChangeShapeType="1"/>
            </p:cNvSpPr>
            <p:nvPr/>
          </p:nvSpPr>
          <p:spPr bwMode="auto">
            <a:xfrm>
              <a:off x="1449" y="1758"/>
              <a:ext cx="0" cy="268"/>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4" name="Group 34"/>
          <p:cNvGrpSpPr>
            <a:grpSpLocks/>
          </p:cNvGrpSpPr>
          <p:nvPr/>
        </p:nvGrpSpPr>
        <p:grpSpPr bwMode="auto">
          <a:xfrm>
            <a:off x="3794125" y="1644650"/>
            <a:ext cx="901700" cy="1022350"/>
            <a:chOff x="2774" y="1132"/>
            <a:chExt cx="568" cy="644"/>
          </a:xfrm>
        </p:grpSpPr>
        <p:sp>
          <p:nvSpPr>
            <p:cNvPr id="35" name="AutoShape 35"/>
            <p:cNvSpPr>
              <a:spLocks noChangeArrowheads="1"/>
            </p:cNvSpPr>
            <p:nvPr/>
          </p:nvSpPr>
          <p:spPr bwMode="auto">
            <a:xfrm>
              <a:off x="2832" y="1584"/>
              <a:ext cx="432" cy="192"/>
            </a:xfrm>
            <a:prstGeom prst="leftRightArrow">
              <a:avLst>
                <a:gd name="adj1" fmla="val 50000"/>
                <a:gd name="adj2" fmla="val 45000"/>
              </a:avLst>
            </a:prstGeom>
            <a:solidFill>
              <a:srgbClr val="993300"/>
            </a:soli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Text Box 36"/>
            <p:cNvSpPr txBox="1">
              <a:spLocks noChangeArrowheads="1"/>
            </p:cNvSpPr>
            <p:nvPr/>
          </p:nvSpPr>
          <p:spPr bwMode="auto">
            <a:xfrm>
              <a:off x="2774" y="1132"/>
              <a:ext cx="5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smtClean="0">
                  <a:ln>
                    <a:noFill/>
                  </a:ln>
                  <a:solidFill>
                    <a:sysClr val="windowText" lastClr="000000"/>
                  </a:solidFill>
                  <a:effectLst/>
                  <a:uLnTx/>
                  <a:uFillTx/>
                </a:rPr>
                <a:t>等效</a:t>
              </a:r>
            </a:p>
          </p:txBody>
        </p:sp>
      </p:grpSp>
      <p:graphicFrame>
        <p:nvGraphicFramePr>
          <p:cNvPr id="38" name="Object 38"/>
          <p:cNvGraphicFramePr>
            <a:graphicFrameLocks noChangeAspect="1"/>
          </p:cNvGraphicFramePr>
          <p:nvPr>
            <p:extLst>
              <p:ext uri="{D42A27DB-BD31-4B8C-83A1-F6EECF244321}">
                <p14:modId xmlns:p14="http://schemas.microsoft.com/office/powerpoint/2010/main" val="1041623714"/>
              </p:ext>
            </p:extLst>
          </p:nvPr>
        </p:nvGraphicFramePr>
        <p:xfrm>
          <a:off x="4712881" y="4653136"/>
          <a:ext cx="1608137" cy="585787"/>
        </p:xfrm>
        <a:graphic>
          <a:graphicData uri="http://schemas.openxmlformats.org/presentationml/2006/ole">
            <mc:AlternateContent xmlns:mc="http://schemas.openxmlformats.org/markup-compatibility/2006">
              <mc:Choice xmlns:v="urn:schemas-microsoft-com:vml" Requires="v">
                <p:oleObj spid="_x0000_s53634" name="Equation" r:id="rId18" imgW="634680" imgH="203040" progId="Equation.DSMT4">
                  <p:embed/>
                </p:oleObj>
              </mc:Choice>
              <mc:Fallback>
                <p:oleObj name="Equation" r:id="rId18" imgW="634680" imgH="203040" progId="Equation.DSMT4">
                  <p:embed/>
                  <p:pic>
                    <p:nvPicPr>
                      <p:cNvPr id="0" name=""/>
                      <p:cNvPicPr>
                        <a:picLocks noChangeAspect="1" noChangeArrowheads="1"/>
                      </p:cNvPicPr>
                      <p:nvPr/>
                    </p:nvPicPr>
                    <p:blipFill>
                      <a:blip r:embed="rId19"/>
                      <a:srcRect/>
                      <a:stretch>
                        <a:fillRect/>
                      </a:stretch>
                    </p:blipFill>
                    <p:spPr bwMode="auto">
                      <a:xfrm>
                        <a:off x="4712881" y="4653136"/>
                        <a:ext cx="160813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9" name="Group 39"/>
          <p:cNvGrpSpPr>
            <a:grpSpLocks/>
          </p:cNvGrpSpPr>
          <p:nvPr/>
        </p:nvGrpSpPr>
        <p:grpSpPr bwMode="auto">
          <a:xfrm>
            <a:off x="611560" y="3810000"/>
            <a:ext cx="2317378" cy="533400"/>
            <a:chOff x="662" y="2524"/>
            <a:chExt cx="1492" cy="336"/>
          </a:xfrm>
        </p:grpSpPr>
        <p:graphicFrame>
          <p:nvGraphicFramePr>
            <p:cNvPr id="40" name="Object 40"/>
            <p:cNvGraphicFramePr>
              <a:graphicFrameLocks noChangeAspect="1"/>
            </p:cNvGraphicFramePr>
            <p:nvPr>
              <p:extLst>
                <p:ext uri="{D42A27DB-BD31-4B8C-83A1-F6EECF244321}">
                  <p14:modId xmlns:p14="http://schemas.microsoft.com/office/powerpoint/2010/main" val="2044240394"/>
                </p:ext>
              </p:extLst>
            </p:nvPr>
          </p:nvGraphicFramePr>
          <p:xfrm>
            <a:off x="1004" y="2524"/>
            <a:ext cx="1150" cy="336"/>
          </p:xfrm>
          <a:graphic>
            <a:graphicData uri="http://schemas.openxmlformats.org/presentationml/2006/ole">
              <mc:AlternateContent xmlns:mc="http://schemas.openxmlformats.org/markup-compatibility/2006">
                <mc:Choice xmlns:v="urn:schemas-microsoft-com:vml" Requires="v">
                  <p:oleObj spid="_x0000_s53635" name="公式" r:id="rId20" imgW="812520" imgH="215640" progId="Equation.3">
                    <p:embed/>
                  </p:oleObj>
                </mc:Choice>
                <mc:Fallback>
                  <p:oleObj name="公式" r:id="rId20" imgW="812520" imgH="2156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4" y="2524"/>
                          <a:ext cx="115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 Box 41"/>
            <p:cNvSpPr txBox="1">
              <a:spLocks noChangeArrowheads="1"/>
            </p:cNvSpPr>
            <p:nvPr/>
          </p:nvSpPr>
          <p:spPr bwMode="auto">
            <a:xfrm>
              <a:off x="662" y="2524"/>
              <a:ext cx="3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smtClean="0">
                  <a:ln>
                    <a:noFill/>
                  </a:ln>
                  <a:solidFill>
                    <a:sysClr val="windowText" lastClr="000000"/>
                  </a:solidFill>
                  <a:effectLst/>
                  <a:uLnTx/>
                  <a:uFillTx/>
                </a:rPr>
                <a:t>令</a:t>
              </a:r>
            </a:p>
          </p:txBody>
        </p:sp>
      </p:grpSp>
      <p:graphicFrame>
        <p:nvGraphicFramePr>
          <p:cNvPr id="43" name="Object 43"/>
          <p:cNvGraphicFramePr>
            <a:graphicFrameLocks noChangeAspect="1"/>
          </p:cNvGraphicFramePr>
          <p:nvPr>
            <p:extLst>
              <p:ext uri="{D42A27DB-BD31-4B8C-83A1-F6EECF244321}">
                <p14:modId xmlns:p14="http://schemas.microsoft.com/office/powerpoint/2010/main" val="1321464879"/>
              </p:ext>
            </p:extLst>
          </p:nvPr>
        </p:nvGraphicFramePr>
        <p:xfrm>
          <a:off x="620713" y="5661025"/>
          <a:ext cx="3590925" cy="655638"/>
        </p:xfrm>
        <a:graphic>
          <a:graphicData uri="http://schemas.openxmlformats.org/presentationml/2006/ole">
            <mc:AlternateContent xmlns:mc="http://schemas.openxmlformats.org/markup-compatibility/2006">
              <mc:Choice xmlns:v="urn:schemas-microsoft-com:vml" Requires="v">
                <p:oleObj spid="_x0000_s53636" name="Equation" r:id="rId22" imgW="1384200" imgH="228600" progId="Equation.DSMT4">
                  <p:embed/>
                </p:oleObj>
              </mc:Choice>
              <mc:Fallback>
                <p:oleObj name="Equation" r:id="rId22" imgW="1384200" imgH="228600" progId="Equation.DSMT4">
                  <p:embed/>
                  <p:pic>
                    <p:nvPicPr>
                      <p:cNvPr id="0" name=""/>
                      <p:cNvPicPr>
                        <a:picLocks noChangeAspect="1" noChangeArrowheads="1"/>
                      </p:cNvPicPr>
                      <p:nvPr/>
                    </p:nvPicPr>
                    <p:blipFill>
                      <a:blip r:embed="rId23"/>
                      <a:srcRect/>
                      <a:stretch>
                        <a:fillRect/>
                      </a:stretch>
                    </p:blipFill>
                    <p:spPr bwMode="auto">
                      <a:xfrm>
                        <a:off x="620713" y="5661025"/>
                        <a:ext cx="3590925"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 name="Group 44"/>
          <p:cNvGrpSpPr>
            <a:grpSpLocks/>
          </p:cNvGrpSpPr>
          <p:nvPr/>
        </p:nvGrpSpPr>
        <p:grpSpPr bwMode="auto">
          <a:xfrm>
            <a:off x="5205413" y="1752600"/>
            <a:ext cx="1957387" cy="1111250"/>
            <a:chOff x="3663" y="1200"/>
            <a:chExt cx="1233" cy="700"/>
          </a:xfrm>
        </p:grpSpPr>
        <p:grpSp>
          <p:nvGrpSpPr>
            <p:cNvPr id="45" name="Group 45"/>
            <p:cNvGrpSpPr>
              <a:grpSpLocks/>
            </p:cNvGrpSpPr>
            <p:nvPr/>
          </p:nvGrpSpPr>
          <p:grpSpPr bwMode="auto">
            <a:xfrm>
              <a:off x="4189" y="1486"/>
              <a:ext cx="152" cy="414"/>
              <a:chOff x="2928" y="2976"/>
              <a:chExt cx="128" cy="419"/>
            </a:xfrm>
          </p:grpSpPr>
          <p:sp>
            <p:nvSpPr>
              <p:cNvPr id="55" name="Line 46"/>
              <p:cNvSpPr>
                <a:spLocks noChangeShapeType="1"/>
              </p:cNvSpPr>
              <p:nvPr/>
            </p:nvSpPr>
            <p:spPr bwMode="auto">
              <a:xfrm>
                <a:off x="2928"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Line 47"/>
              <p:cNvSpPr>
                <a:spLocks noChangeShapeType="1"/>
              </p:cNvSpPr>
              <p:nvPr/>
            </p:nvSpPr>
            <p:spPr bwMode="auto">
              <a:xfrm>
                <a:off x="3056" y="2976"/>
                <a:ext cx="0" cy="419"/>
              </a:xfrm>
              <a:prstGeom prst="line">
                <a:avLst/>
              </a:prstGeom>
              <a:noFill/>
              <a:ln w="825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46" name="Line 48"/>
            <p:cNvSpPr>
              <a:spLocks noChangeShapeType="1"/>
            </p:cNvSpPr>
            <p:nvPr/>
          </p:nvSpPr>
          <p:spPr bwMode="auto">
            <a:xfrm>
              <a:off x="4363" y="1691"/>
              <a:ext cx="28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Line 49"/>
            <p:cNvSpPr>
              <a:spLocks noChangeShapeType="1"/>
            </p:cNvSpPr>
            <p:nvPr/>
          </p:nvSpPr>
          <p:spPr bwMode="auto">
            <a:xfrm>
              <a:off x="3808" y="1707"/>
              <a:ext cx="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48" name="Object 50"/>
            <p:cNvGraphicFramePr>
              <a:graphicFrameLocks noChangeAspect="1"/>
            </p:cNvGraphicFramePr>
            <p:nvPr/>
          </p:nvGraphicFramePr>
          <p:xfrm>
            <a:off x="4151" y="1200"/>
            <a:ext cx="256" cy="323"/>
          </p:xfrm>
          <a:graphic>
            <a:graphicData uri="http://schemas.openxmlformats.org/presentationml/2006/ole">
              <mc:AlternateContent xmlns:mc="http://schemas.openxmlformats.org/markup-compatibility/2006">
                <mc:Choice xmlns:v="urn:schemas-microsoft-com:vml" Requires="v">
                  <p:oleObj spid="_x0000_s53637" name="公式" r:id="rId24" imgW="152280" imgH="177480" progId="Equation.3">
                    <p:embed/>
                  </p:oleObj>
                </mc:Choice>
                <mc:Fallback>
                  <p:oleObj name="公式" r:id="rId24" imgW="15228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51" y="1200"/>
                          <a:ext cx="256"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Oval 51"/>
            <p:cNvSpPr>
              <a:spLocks noChangeArrowheads="1"/>
            </p:cNvSpPr>
            <p:nvPr/>
          </p:nvSpPr>
          <p:spPr bwMode="auto">
            <a:xfrm>
              <a:off x="3744" y="1683"/>
              <a:ext cx="79" cy="79"/>
            </a:xfrm>
            <a:prstGeom prst="ellipse">
              <a:avLst/>
            </a:prstGeom>
            <a:solidFill>
              <a:srgbClr val="FF66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Line 52"/>
            <p:cNvSpPr>
              <a:spLocks noChangeShapeType="1"/>
            </p:cNvSpPr>
            <p:nvPr/>
          </p:nvSpPr>
          <p:spPr bwMode="auto">
            <a:xfrm>
              <a:off x="3808" y="1715"/>
              <a:ext cx="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Oval 53"/>
            <p:cNvSpPr>
              <a:spLocks noChangeArrowheads="1"/>
            </p:cNvSpPr>
            <p:nvPr/>
          </p:nvSpPr>
          <p:spPr bwMode="auto">
            <a:xfrm>
              <a:off x="4624" y="1667"/>
              <a:ext cx="79" cy="79"/>
            </a:xfrm>
            <a:prstGeom prst="ellipse">
              <a:avLst/>
            </a:prstGeom>
            <a:solidFill>
              <a:srgbClr val="FF66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Line 54"/>
            <p:cNvSpPr>
              <a:spLocks noChangeShapeType="1"/>
            </p:cNvSpPr>
            <p:nvPr/>
          </p:nvSpPr>
          <p:spPr bwMode="auto">
            <a:xfrm>
              <a:off x="3808" y="1715"/>
              <a:ext cx="4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53" name="Object 55"/>
            <p:cNvGraphicFramePr>
              <a:graphicFrameLocks noChangeAspect="1"/>
            </p:cNvGraphicFramePr>
            <p:nvPr/>
          </p:nvGraphicFramePr>
          <p:xfrm>
            <a:off x="4560" y="1344"/>
            <a:ext cx="336" cy="408"/>
          </p:xfrm>
          <a:graphic>
            <a:graphicData uri="http://schemas.openxmlformats.org/presentationml/2006/ole">
              <mc:AlternateContent xmlns:mc="http://schemas.openxmlformats.org/markup-compatibility/2006">
                <mc:Choice xmlns:v="urn:schemas-microsoft-com:vml" Requires="v">
                  <p:oleObj spid="_x0000_s53638" name="公式" r:id="rId26" imgW="215640" imgH="215640" progId="Equation.3">
                    <p:embed/>
                  </p:oleObj>
                </mc:Choice>
                <mc:Fallback>
                  <p:oleObj name="公式" r:id="rId26" imgW="21564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60" y="1344"/>
                          <a:ext cx="33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56"/>
            <p:cNvGraphicFramePr>
              <a:graphicFrameLocks noChangeAspect="1"/>
            </p:cNvGraphicFramePr>
            <p:nvPr/>
          </p:nvGraphicFramePr>
          <p:xfrm>
            <a:off x="3663" y="1359"/>
            <a:ext cx="323" cy="408"/>
          </p:xfrm>
          <a:graphic>
            <a:graphicData uri="http://schemas.openxmlformats.org/presentationml/2006/ole">
              <mc:AlternateContent xmlns:mc="http://schemas.openxmlformats.org/markup-compatibility/2006">
                <mc:Choice xmlns:v="urn:schemas-microsoft-com:vml" Requires="v">
                  <p:oleObj spid="_x0000_s53639" name="公式" r:id="rId27" imgW="215640" imgH="215640" progId="Equation.3">
                    <p:embed/>
                  </p:oleObj>
                </mc:Choice>
                <mc:Fallback>
                  <p:oleObj name="公式" r:id="rId27" imgW="21564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3" y="1359"/>
                          <a:ext cx="323"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3806061845"/>
              </p:ext>
            </p:extLst>
          </p:nvPr>
        </p:nvGraphicFramePr>
        <p:xfrm>
          <a:off x="701675" y="4581128"/>
          <a:ext cx="2768600" cy="654050"/>
        </p:xfrm>
        <a:graphic>
          <a:graphicData uri="http://schemas.openxmlformats.org/presentationml/2006/ole">
            <mc:AlternateContent xmlns:mc="http://schemas.openxmlformats.org/markup-compatibility/2006">
              <mc:Choice xmlns:v="urn:schemas-microsoft-com:vml" Requires="v">
                <p:oleObj spid="_x0000_s53640" name="Equation" r:id="rId28" imgW="1066680" imgH="228600" progId="Equation.DSMT4">
                  <p:embed/>
                </p:oleObj>
              </mc:Choice>
              <mc:Fallback>
                <p:oleObj name="Equation" r:id="rId28" imgW="1066680" imgH="228600" progId="Equation.DSMT4">
                  <p:embed/>
                  <p:pic>
                    <p:nvPicPr>
                      <p:cNvPr id="0" name="Object 5"/>
                      <p:cNvPicPr>
                        <a:picLocks noChangeAspect="1" noChangeArrowheads="1"/>
                      </p:cNvPicPr>
                      <p:nvPr/>
                    </p:nvPicPr>
                    <p:blipFill>
                      <a:blip r:embed="rId29"/>
                      <a:srcRect/>
                      <a:stretch>
                        <a:fillRect/>
                      </a:stretch>
                    </p:blipFill>
                    <p:spPr bwMode="auto">
                      <a:xfrm>
                        <a:off x="701675" y="4581128"/>
                        <a:ext cx="2768600"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7270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spcBef>
                <a:spcPts val="0"/>
              </a:spcBef>
              <a:buNone/>
            </a:pPr>
            <a:r>
              <a:rPr lang="zh-CN" altLang="en-US" b="1" dirty="0" smtClean="0">
                <a:solidFill>
                  <a:srgbClr val="7030A0"/>
                </a:solidFill>
              </a:rPr>
              <a:t>（</a:t>
            </a:r>
            <a:r>
              <a:rPr lang="en-US" altLang="zh-CN" b="1" dirty="0" smtClean="0">
                <a:solidFill>
                  <a:srgbClr val="7030A0"/>
                </a:solidFill>
              </a:rPr>
              <a:t>3</a:t>
            </a:r>
            <a:r>
              <a:rPr lang="zh-CN" altLang="en-US" b="1" dirty="0" smtClean="0">
                <a:solidFill>
                  <a:srgbClr val="7030A0"/>
                </a:solidFill>
              </a:rPr>
              <a:t>）混联</a:t>
            </a:r>
            <a:endParaRPr lang="en-US" altLang="zh-CN" b="1" dirty="0" smtClean="0">
              <a:solidFill>
                <a:srgbClr val="7030A0"/>
              </a:solidFill>
            </a:endParaRPr>
          </a:p>
          <a:p>
            <a:pPr marL="0" indent="0">
              <a:spcBef>
                <a:spcPts val="0"/>
              </a:spcBef>
              <a:buNone/>
            </a:pPr>
            <a:r>
              <a:rPr lang="zh-CN" altLang="en-US" dirty="0" smtClean="0"/>
              <a:t>串联和并联的组合，有关计算要分步进行。</a:t>
            </a:r>
            <a:endParaRPr lang="en-US" altLang="zh-CN" dirty="0" smtClean="0"/>
          </a:p>
          <a:p>
            <a:pPr marL="0" indent="0">
              <a:spcBef>
                <a:spcPts val="0"/>
              </a:spcBef>
              <a:buNone/>
            </a:pPr>
            <a:endParaRPr lang="en-US" altLang="zh-CN" dirty="0" smtClean="0"/>
          </a:p>
          <a:p>
            <a:pPr marL="0" indent="0">
              <a:spcBef>
                <a:spcPts val="0"/>
              </a:spcBef>
              <a:buNone/>
            </a:pPr>
            <a:r>
              <a:rPr lang="zh-CN" altLang="en-US" dirty="0" smtClean="0"/>
              <a:t>小结：</a:t>
            </a:r>
            <a:endParaRPr lang="en-US" altLang="zh-CN" dirty="0" smtClean="0"/>
          </a:p>
          <a:p>
            <a:pPr marL="0" lvl="0" indent="0" fontAlgn="base">
              <a:spcBef>
                <a:spcPts val="0"/>
              </a:spcBef>
              <a:buNone/>
            </a:pPr>
            <a:r>
              <a:rPr kumimoji="1" lang="zh-CN" altLang="en-US" dirty="0" smtClean="0">
                <a:solidFill>
                  <a:srgbClr val="000000"/>
                </a:solidFill>
                <a:latin typeface="Times New Roman" pitchFamily="18" charset="0"/>
                <a:ea typeface="宋体" charset="-122"/>
              </a:rPr>
              <a:t>        电容器一般有两个重要参数：电容和耐压。当单个电容器的电容和耐压不能满足需要时</a:t>
            </a:r>
            <a:r>
              <a:rPr kumimoji="1" lang="zh-CN" altLang="en-US" dirty="0">
                <a:solidFill>
                  <a:srgbClr val="000000"/>
                </a:solidFill>
                <a:latin typeface="Times New Roman" pitchFamily="18" charset="0"/>
                <a:ea typeface="宋体" charset="-122"/>
              </a:rPr>
              <a:t>，常用</a:t>
            </a:r>
            <a:r>
              <a:rPr kumimoji="1" lang="zh-CN" altLang="en-US" dirty="0" smtClean="0">
                <a:solidFill>
                  <a:srgbClr val="000000"/>
                </a:solidFill>
                <a:latin typeface="Times New Roman" pitchFamily="18" charset="0"/>
                <a:ea typeface="宋体" charset="-122"/>
              </a:rPr>
              <a:t>串并联电容来满足使用要求。串联可提高</a:t>
            </a:r>
            <a:r>
              <a:rPr kumimoji="1" lang="zh-CN" altLang="en-US" dirty="0">
                <a:solidFill>
                  <a:srgbClr val="000000"/>
                </a:solidFill>
                <a:latin typeface="Times New Roman" pitchFamily="18" charset="0"/>
                <a:ea typeface="宋体" charset="-122"/>
              </a:rPr>
              <a:t>耐压</a:t>
            </a:r>
            <a:r>
              <a:rPr kumimoji="1" lang="zh-CN" altLang="en-US" dirty="0" smtClean="0">
                <a:solidFill>
                  <a:srgbClr val="000000"/>
                </a:solidFill>
                <a:latin typeface="Times New Roman" pitchFamily="18" charset="0"/>
                <a:ea typeface="宋体" charset="-122"/>
              </a:rPr>
              <a:t>能力，但电容减小；并联可以增加电容，但耐压只能是各电容耐压最小值。</a:t>
            </a:r>
            <a:endParaRPr kumimoji="1" lang="en-US" altLang="zh-CN" dirty="0" smtClean="0">
              <a:solidFill>
                <a:srgbClr val="000000"/>
              </a:solidFill>
              <a:latin typeface="Times New Roman" pitchFamily="18" charset="0"/>
              <a:ea typeface="宋体" charset="-122"/>
            </a:endParaRPr>
          </a:p>
          <a:p>
            <a:pPr marL="0" lvl="0" indent="0" fontAlgn="base">
              <a:spcBef>
                <a:spcPts val="0"/>
              </a:spcBef>
              <a:buNone/>
            </a:pPr>
            <a:endParaRPr kumimoji="1" lang="en-US" altLang="zh-CN" dirty="0">
              <a:solidFill>
                <a:srgbClr val="000000"/>
              </a:solidFill>
              <a:latin typeface="Times New Roman" pitchFamily="18" charset="0"/>
              <a:ea typeface="宋体" charset="-122"/>
            </a:endParaRPr>
          </a:p>
          <a:p>
            <a:pPr marL="0" lvl="0" indent="0" fontAlgn="base">
              <a:spcBef>
                <a:spcPts val="0"/>
              </a:spcBef>
              <a:buNone/>
            </a:pPr>
            <a:r>
              <a:rPr kumimoji="1" lang="zh-CN" altLang="en-US" dirty="0" smtClean="0">
                <a:solidFill>
                  <a:srgbClr val="000000"/>
                </a:solidFill>
                <a:latin typeface="Times New Roman" pitchFamily="18" charset="0"/>
                <a:ea typeface="宋体" charset="-122"/>
              </a:rPr>
              <a:t>问题：串联电容总耐压如何计算？</a:t>
            </a:r>
            <a:endParaRPr kumimoji="1" lang="zh-CN" altLang="en-US" dirty="0">
              <a:solidFill>
                <a:srgbClr val="000000"/>
              </a:solidFill>
              <a:latin typeface="Times New Roman" pitchFamily="18" charset="0"/>
              <a:ea typeface="宋体" charset="-122"/>
            </a:endParaRPr>
          </a:p>
        </p:txBody>
      </p:sp>
    </p:spTree>
    <p:extLst>
      <p:ext uri="{BB962C8B-B14F-4D97-AF65-F5344CB8AC3E}">
        <p14:creationId xmlns:p14="http://schemas.microsoft.com/office/powerpoint/2010/main" val="60365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Autofit/>
              </a:bodyPr>
              <a:lstStyle/>
              <a:p>
                <a:pPr marL="0" indent="0">
                  <a:buNone/>
                </a:pPr>
                <a:r>
                  <a:rPr lang="zh-CN" altLang="en-US" dirty="0" smtClean="0"/>
                  <a:t>例</a:t>
                </a:r>
                <a:r>
                  <a:rPr lang="en-US" altLang="zh-CN" dirty="0" smtClean="0"/>
                  <a:t>1</a:t>
                </a:r>
                <a:r>
                  <a:rPr lang="zh-CN" altLang="en-US" dirty="0" smtClean="0"/>
                  <a:t>、半径分别为</a:t>
                </a:r>
                <a:r>
                  <a:rPr lang="en-US" altLang="zh-CN" dirty="0" smtClean="0"/>
                  <a:t>R</a:t>
                </a:r>
                <a:r>
                  <a:rPr lang="zh-CN" altLang="en-US" dirty="0" smtClean="0"/>
                  <a:t>和</a:t>
                </a:r>
                <a:r>
                  <a:rPr lang="en-US" altLang="zh-CN" dirty="0" smtClean="0"/>
                  <a:t>r</a:t>
                </a:r>
                <a:r>
                  <a:rPr lang="zh-CN" altLang="en-US" dirty="0" smtClean="0"/>
                  <a:t>的两个带电金属球相距无限远，处于静电平衡状态，想象地用细导线连接两球，计算两球面电荷密度的比值。</a:t>
                </a:r>
                <a:endParaRPr lang="en-US" altLang="zh-CN" dirty="0" smtClean="0"/>
              </a:p>
              <a:p>
                <a:pPr marL="809625" indent="-809625">
                  <a:buNone/>
                </a:pPr>
                <a:r>
                  <a:rPr lang="zh-CN" altLang="en-US" dirty="0" smtClean="0"/>
                  <a:t>解：因为两球相距无限远，所以各自表面电荷均匀分布。</a:t>
                </a:r>
                <a:endParaRPr lang="en-US" altLang="zh-CN" dirty="0" smtClean="0"/>
              </a:p>
              <a:p>
                <a:pPr marL="0" indent="0">
                  <a:buNone/>
                </a:pPr>
                <a:r>
                  <a:rPr lang="zh-CN" altLang="en-US" dirty="0" smtClean="0"/>
                  <a:t>        设两球带电量分别为</a:t>
                </a:r>
                <a:r>
                  <a:rPr lang="en-US" altLang="zh-CN" dirty="0" smtClean="0"/>
                  <a:t>Q</a:t>
                </a:r>
                <a:r>
                  <a:rPr lang="zh-CN" altLang="en-US" dirty="0"/>
                  <a:t>、</a:t>
                </a:r>
                <a:r>
                  <a:rPr lang="en-US" altLang="zh-CN" dirty="0" smtClean="0"/>
                  <a:t>q</a:t>
                </a:r>
                <a:r>
                  <a:rPr lang="zh-CN" altLang="en-US" dirty="0"/>
                  <a:t>，</a:t>
                </a:r>
                <a:r>
                  <a:rPr lang="zh-CN" altLang="en-US" dirty="0" smtClean="0"/>
                  <a:t>则各自的电位为：</a:t>
                </a:r>
                <a:endParaRPr lang="en-US" altLang="zh-CN" dirty="0" smtClean="0"/>
              </a:p>
              <a:p>
                <a:pPr marL="0" indent="0">
                  <a:buNone/>
                </a:pPr>
                <a:r>
                  <a:rPr lang="en-US" altLang="zh-CN" dirty="0" smtClean="0"/>
                  <a:t>         </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𝑅</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𝑘𝑄</m:t>
                        </m:r>
                      </m:num>
                      <m:den>
                        <m:r>
                          <a:rPr lang="en-US" altLang="zh-CN" b="0" i="1" smtClean="0">
                            <a:latin typeface="Cambria Math"/>
                          </a:rPr>
                          <m:t>𝑅</m:t>
                        </m:r>
                      </m:den>
                    </m:f>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𝑟</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𝑘𝑞</m:t>
                        </m:r>
                      </m:num>
                      <m:den>
                        <m:r>
                          <a:rPr lang="en-US" altLang="zh-CN" b="0" i="1" smtClean="0">
                            <a:latin typeface="Cambria Math"/>
                          </a:rPr>
                          <m:t>𝑟</m:t>
                        </m:r>
                      </m:den>
                    </m:f>
                  </m:oMath>
                </a14:m>
                <a:endParaRPr lang="en-US" altLang="zh-CN" dirty="0" smtClean="0"/>
              </a:p>
              <a:p>
                <a:pPr marL="0" indent="0">
                  <a:buNone/>
                </a:pPr>
                <a:r>
                  <a:rPr lang="zh-CN" altLang="en-US" dirty="0" smtClean="0"/>
                  <a:t>         用导线连接后，</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𝑅</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𝑟</m:t>
                        </m:r>
                      </m:sub>
                    </m:sSub>
                  </m:oMath>
                </a14:m>
                <a:r>
                  <a:rPr lang="zh-CN" altLang="en-US" dirty="0" smtClean="0"/>
                  <a:t>，故有   </a:t>
                </a:r>
                <a14:m>
                  <m:oMath xmlns:m="http://schemas.openxmlformats.org/officeDocument/2006/math">
                    <m:f>
                      <m:fPr>
                        <m:ctrlPr>
                          <a:rPr lang="en-US" altLang="zh-CN" i="1">
                            <a:solidFill>
                              <a:prstClr val="black"/>
                            </a:solidFill>
                            <a:latin typeface="Cambria Math"/>
                          </a:rPr>
                        </m:ctrlPr>
                      </m:fPr>
                      <m:num>
                        <m:r>
                          <a:rPr lang="en-US" altLang="zh-CN" i="1">
                            <a:solidFill>
                              <a:prstClr val="black"/>
                            </a:solidFill>
                            <a:latin typeface="Cambria Math"/>
                          </a:rPr>
                          <m:t>𝑘𝑄</m:t>
                        </m:r>
                      </m:num>
                      <m:den>
                        <m:r>
                          <a:rPr lang="en-US" altLang="zh-CN" i="1">
                            <a:solidFill>
                              <a:prstClr val="black"/>
                            </a:solidFill>
                            <a:latin typeface="Cambria Math"/>
                          </a:rPr>
                          <m:t>𝑅</m:t>
                        </m:r>
                      </m:den>
                    </m:f>
                    <m:r>
                      <a:rPr lang="en-US" altLang="zh-CN" b="0" i="1" smtClean="0">
                        <a:solidFill>
                          <a:prstClr val="black"/>
                        </a:solidFill>
                        <a:latin typeface="Cambria Math"/>
                      </a:rPr>
                      <m:t>=</m:t>
                    </m:r>
                    <m:f>
                      <m:fPr>
                        <m:ctrlPr>
                          <a:rPr lang="en-US" altLang="zh-CN" i="1">
                            <a:solidFill>
                              <a:prstClr val="black"/>
                            </a:solidFill>
                            <a:latin typeface="Cambria Math"/>
                          </a:rPr>
                        </m:ctrlPr>
                      </m:fPr>
                      <m:num>
                        <m:r>
                          <a:rPr lang="en-US" altLang="zh-CN" i="1">
                            <a:solidFill>
                              <a:prstClr val="black"/>
                            </a:solidFill>
                            <a:latin typeface="Cambria Math"/>
                          </a:rPr>
                          <m:t>𝑘𝑞</m:t>
                        </m:r>
                      </m:num>
                      <m:den>
                        <m:r>
                          <a:rPr lang="en-US" altLang="zh-CN" i="1">
                            <a:solidFill>
                              <a:prstClr val="black"/>
                            </a:solidFill>
                            <a:latin typeface="Cambria Math"/>
                          </a:rPr>
                          <m:t>𝑟</m:t>
                        </m:r>
                      </m:den>
                    </m:f>
                  </m:oMath>
                </a14:m>
                <a:endParaRPr lang="en-US" altLang="zh-CN" dirty="0" smtClean="0"/>
              </a:p>
              <a:p>
                <a:pPr marL="0" indent="0">
                  <a:buNone/>
                </a:pPr>
                <a:endParaRPr lang="en-US" altLang="zh-CN" dirty="0" smtClean="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2004" r="-5867"/>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sz="3600" b="1" dirty="0">
                <a:solidFill>
                  <a:srgbClr val="0000FF"/>
                </a:solidFill>
              </a:rPr>
              <a:t>四</a:t>
            </a:r>
            <a:r>
              <a:rPr lang="zh-CN" altLang="en-US" sz="3600" b="1" dirty="0" smtClean="0">
                <a:solidFill>
                  <a:srgbClr val="0000FF"/>
                </a:solidFill>
              </a:rPr>
              <a:t>、解题方法</a:t>
            </a:r>
            <a:endParaRPr lang="zh-CN" altLang="en-US" sz="3600" b="1" dirty="0">
              <a:solidFill>
                <a:srgbClr val="0000FF"/>
              </a:solidFill>
            </a:endParaRPr>
          </a:p>
        </p:txBody>
      </p:sp>
    </p:spTree>
    <p:extLst>
      <p:ext uri="{BB962C8B-B14F-4D97-AF65-F5344CB8AC3E}">
        <p14:creationId xmlns:p14="http://schemas.microsoft.com/office/powerpoint/2010/main" val="21981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dirty="0" smtClean="0"/>
                  <a:t>所以，</a:t>
                </a:r>
                <a14:m>
                  <m:oMath xmlns:m="http://schemas.openxmlformats.org/officeDocument/2006/math">
                    <m:f>
                      <m:fPr>
                        <m:ctrlPr>
                          <a:rPr lang="en-US" altLang="zh-CN" i="1" smtClean="0">
                            <a:latin typeface="Cambria Math"/>
                          </a:rPr>
                        </m:ctrlPr>
                      </m:fPr>
                      <m:num>
                        <m:r>
                          <a:rPr lang="en-US" altLang="zh-CN" b="0" i="1" smtClean="0">
                            <a:latin typeface="Cambria Math"/>
                          </a:rPr>
                          <m:t>𝑄</m:t>
                        </m:r>
                      </m:num>
                      <m:den>
                        <m:r>
                          <a:rPr lang="en-US" altLang="zh-CN" b="0" i="1" smtClean="0">
                            <a:latin typeface="Cambria Math"/>
                          </a:rPr>
                          <m:t>𝑞</m:t>
                        </m:r>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𝑅</m:t>
                        </m:r>
                      </m:num>
                      <m:den>
                        <m:r>
                          <a:rPr lang="en-US" altLang="zh-CN" b="0" i="1" smtClean="0">
                            <a:latin typeface="Cambria Math"/>
                          </a:rPr>
                          <m:t>𝑟</m:t>
                        </m:r>
                      </m:den>
                    </m:f>
                  </m:oMath>
                </a14:m>
                <a:endParaRPr lang="en-US" altLang="zh-CN" dirty="0" smtClean="0"/>
              </a:p>
              <a:p>
                <a:pPr marL="0" indent="0">
                  <a:buNone/>
                </a:pPr>
                <a:r>
                  <a:rPr lang="zh-CN" altLang="en-US" dirty="0" smtClean="0"/>
                  <a:t>又</a:t>
                </a:r>
                <a14:m>
                  <m:oMath xmlns:m="http://schemas.openxmlformats.org/officeDocument/2006/math">
                    <m:sSub>
                      <m:sSubPr>
                        <m:ctrlPr>
                          <a:rPr lang="en-US" altLang="zh-CN" i="1" smtClean="0">
                            <a:latin typeface="Cambria Math"/>
                          </a:rPr>
                        </m:ctrlPr>
                      </m:sSubPr>
                      <m:e>
                        <m:r>
                          <a:rPr lang="zh-CN" altLang="en-US" i="1" smtClean="0">
                            <a:latin typeface="Cambria Math"/>
                          </a:rPr>
                          <m:t>𝜎</m:t>
                        </m:r>
                      </m:e>
                      <m:sub>
                        <m:r>
                          <a:rPr lang="en-US" altLang="zh-CN" b="0" i="1" smtClean="0">
                            <a:latin typeface="Cambria Math"/>
                          </a:rPr>
                          <m:t>𝑅</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𝑄</m:t>
                        </m:r>
                      </m:num>
                      <m:den>
                        <m:r>
                          <a:rPr lang="en-US" altLang="zh-CN" b="0" i="1" smtClean="0">
                            <a:latin typeface="Cambria Math"/>
                          </a:rPr>
                          <m:t>4</m:t>
                        </m:r>
                        <m:r>
                          <a:rPr lang="zh-CN" altLang="en-US" b="0" i="1" smtClean="0">
                            <a:latin typeface="Cambria Math"/>
                          </a:rPr>
                          <m:t>𝜋</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2</m:t>
                            </m:r>
                          </m:sup>
                        </m:sSup>
                      </m:den>
                    </m:f>
                  </m:oMath>
                </a14:m>
                <a:r>
                  <a:rPr lang="zh-CN" altLang="en-US" dirty="0" smtClean="0"/>
                  <a:t>，</a:t>
                </a:r>
                <a14:m>
                  <m:oMath xmlns:m="http://schemas.openxmlformats.org/officeDocument/2006/math">
                    <m:sSub>
                      <m:sSubPr>
                        <m:ctrlPr>
                          <a:rPr lang="en-US" altLang="zh-CN" i="1" dirty="0" smtClean="0">
                            <a:latin typeface="Cambria Math"/>
                          </a:rPr>
                        </m:ctrlPr>
                      </m:sSubPr>
                      <m:e>
                        <m:r>
                          <a:rPr lang="zh-CN" altLang="en-US" i="1" dirty="0" smtClean="0">
                            <a:latin typeface="Cambria Math"/>
                          </a:rPr>
                          <m:t>𝜎</m:t>
                        </m:r>
                      </m:e>
                      <m:sub>
                        <m:r>
                          <a:rPr lang="en-US" altLang="zh-CN" b="0" i="1" dirty="0" smtClean="0">
                            <a:latin typeface="Cambria Math"/>
                          </a:rPr>
                          <m:t>𝑟</m:t>
                        </m:r>
                      </m:sub>
                    </m:sSub>
                    <m:r>
                      <a:rPr lang="en-US" altLang="zh-CN" b="0" i="1" dirty="0" smtClean="0">
                        <a:latin typeface="Cambria Math"/>
                      </a:rPr>
                      <m:t>=</m:t>
                    </m:r>
                    <m:f>
                      <m:fPr>
                        <m:ctrlPr>
                          <a:rPr lang="en-US" altLang="zh-CN" b="0" i="1" dirty="0" smtClean="0">
                            <a:latin typeface="Cambria Math"/>
                          </a:rPr>
                        </m:ctrlPr>
                      </m:fPr>
                      <m:num>
                        <m:r>
                          <a:rPr lang="en-US" altLang="zh-CN" b="0" i="1" dirty="0" smtClean="0">
                            <a:latin typeface="Cambria Math"/>
                          </a:rPr>
                          <m:t>𝑞</m:t>
                        </m:r>
                      </m:num>
                      <m:den>
                        <m:r>
                          <a:rPr lang="en-US" altLang="zh-CN" b="0" i="1" dirty="0" smtClean="0">
                            <a:latin typeface="Cambria Math"/>
                          </a:rPr>
                          <m:t>4</m:t>
                        </m:r>
                        <m:r>
                          <a:rPr lang="zh-CN" altLang="en-US" b="0" i="1" dirty="0" smtClean="0">
                            <a:latin typeface="Cambria Math"/>
                          </a:rPr>
                          <m:t>𝜋</m:t>
                        </m:r>
                        <m:sSup>
                          <m:sSupPr>
                            <m:ctrlPr>
                              <a:rPr lang="en-US" altLang="zh-CN" b="0" i="1" dirty="0" smtClean="0">
                                <a:latin typeface="Cambria Math"/>
                              </a:rPr>
                            </m:ctrlPr>
                          </m:sSupPr>
                          <m:e>
                            <m:r>
                              <a:rPr lang="en-US" altLang="zh-CN" b="0" i="1" dirty="0" smtClean="0">
                                <a:latin typeface="Cambria Math"/>
                              </a:rPr>
                              <m:t>𝑟</m:t>
                            </m:r>
                          </m:e>
                          <m:sup>
                            <m:r>
                              <a:rPr lang="en-US" altLang="zh-CN" b="0" i="1" dirty="0" smtClean="0">
                                <a:latin typeface="Cambria Math"/>
                              </a:rPr>
                              <m:t>2</m:t>
                            </m:r>
                          </m:sup>
                        </m:sSup>
                      </m:den>
                    </m:f>
                  </m:oMath>
                </a14:m>
                <a:endParaRPr lang="en-US" altLang="zh-CN" dirty="0" smtClean="0"/>
              </a:p>
              <a:p>
                <a:pPr marL="0" indent="0">
                  <a:buNone/>
                </a:pPr>
                <a:r>
                  <a:rPr lang="zh-CN" altLang="en-US" dirty="0" smtClean="0"/>
                  <a:t>所以，</a:t>
                </a:r>
                <a14:m>
                  <m:oMath xmlns:m="http://schemas.openxmlformats.org/officeDocument/2006/math">
                    <m:f>
                      <m:fPr>
                        <m:ctrlPr>
                          <a:rPr lang="en-US" altLang="zh-CN" i="1" smtClean="0">
                            <a:latin typeface="Cambria Math"/>
                          </a:rPr>
                        </m:ctrlPr>
                      </m:fPr>
                      <m:num>
                        <m:sSub>
                          <m:sSubPr>
                            <m:ctrlPr>
                              <a:rPr lang="en-US" altLang="zh-CN" i="1" smtClean="0">
                                <a:latin typeface="Cambria Math"/>
                              </a:rPr>
                            </m:ctrlPr>
                          </m:sSubPr>
                          <m:e>
                            <m:r>
                              <a:rPr lang="zh-CN" altLang="en-US" i="1" smtClean="0">
                                <a:latin typeface="Cambria Math"/>
                              </a:rPr>
                              <m:t>𝜎</m:t>
                            </m:r>
                          </m:e>
                          <m:sub>
                            <m:r>
                              <a:rPr lang="en-US" altLang="zh-CN" b="0" i="1" smtClean="0">
                                <a:latin typeface="Cambria Math"/>
                              </a:rPr>
                              <m:t>𝑅</m:t>
                            </m:r>
                          </m:sub>
                        </m:sSub>
                      </m:num>
                      <m:den>
                        <m:sSub>
                          <m:sSubPr>
                            <m:ctrlPr>
                              <a:rPr lang="en-US" altLang="zh-CN" i="1" smtClean="0">
                                <a:latin typeface="Cambria Math"/>
                              </a:rPr>
                            </m:ctrlPr>
                          </m:sSubPr>
                          <m:e>
                            <m:r>
                              <a:rPr lang="zh-CN" altLang="en-US" i="1" smtClean="0">
                                <a:latin typeface="Cambria Math"/>
                              </a:rPr>
                              <m:t>𝜎</m:t>
                            </m:r>
                          </m:e>
                          <m:sub>
                            <m:r>
                              <a:rPr lang="en-US" altLang="zh-CN" b="0" i="1" smtClean="0">
                                <a:latin typeface="Cambria Math"/>
                              </a:rPr>
                              <m:t>𝑟</m:t>
                            </m:r>
                          </m:sub>
                        </m:sSub>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𝑄</m:t>
                        </m:r>
                      </m:num>
                      <m:den>
                        <m:r>
                          <a:rPr lang="en-US" altLang="zh-CN" b="0" i="1" smtClean="0">
                            <a:latin typeface="Cambria Math"/>
                          </a:rPr>
                          <m:t>𝑞</m:t>
                        </m:r>
                      </m:den>
                    </m:f>
                    <m:r>
                      <a:rPr lang="en-US" altLang="zh-CN" b="0" i="1" smtClean="0">
                        <a:latin typeface="Cambria Math"/>
                        <a:ea typeface="Cambria Math"/>
                      </a:rPr>
                      <m:t>⋅</m:t>
                    </m:r>
                    <m:f>
                      <m:fPr>
                        <m:ctrlPr>
                          <a:rPr lang="en-US" altLang="zh-CN" b="0" i="1" smtClean="0">
                            <a:latin typeface="Cambria Math"/>
                            <a:ea typeface="Cambria Math"/>
                          </a:rPr>
                        </m:ctrlPr>
                      </m:fPr>
                      <m:num>
                        <m:sSup>
                          <m:sSupPr>
                            <m:ctrlPr>
                              <a:rPr lang="en-US" altLang="zh-CN" b="0" i="1" smtClean="0">
                                <a:latin typeface="Cambria Math"/>
                                <a:ea typeface="Cambria Math"/>
                              </a:rPr>
                            </m:ctrlPr>
                          </m:sSupPr>
                          <m:e>
                            <m:r>
                              <a:rPr lang="en-US" altLang="zh-CN" b="0" i="1" smtClean="0">
                                <a:latin typeface="Cambria Math"/>
                                <a:ea typeface="Cambria Math"/>
                              </a:rPr>
                              <m:t>𝑟</m:t>
                            </m:r>
                          </m:e>
                          <m:sup>
                            <m:r>
                              <a:rPr lang="en-US" altLang="zh-CN" b="0" i="1" smtClean="0">
                                <a:latin typeface="Cambria Math"/>
                                <a:ea typeface="Cambria Math"/>
                              </a:rPr>
                              <m:t>2</m:t>
                            </m:r>
                          </m:sup>
                        </m:sSup>
                      </m:num>
                      <m:den>
                        <m:sSup>
                          <m:sSupPr>
                            <m:ctrlPr>
                              <a:rPr lang="en-US" altLang="zh-CN" b="0" i="1" smtClean="0">
                                <a:latin typeface="Cambria Math"/>
                                <a:ea typeface="Cambria Math"/>
                              </a:rPr>
                            </m:ctrlPr>
                          </m:sSupPr>
                          <m:e>
                            <m:r>
                              <a:rPr lang="en-US" altLang="zh-CN" b="0" i="1" smtClean="0">
                                <a:latin typeface="Cambria Math"/>
                                <a:ea typeface="Cambria Math"/>
                              </a:rPr>
                              <m:t>𝑅</m:t>
                            </m:r>
                          </m:e>
                          <m:sup>
                            <m:r>
                              <a:rPr lang="en-US" altLang="zh-CN" b="0" i="1" smtClean="0">
                                <a:latin typeface="Cambria Math"/>
                                <a:ea typeface="Cambria Math"/>
                              </a:rPr>
                              <m:t>2</m:t>
                            </m:r>
                          </m:sup>
                        </m:sSup>
                      </m:den>
                    </m:f>
                    <m:r>
                      <a:rPr lang="en-US" altLang="zh-CN" b="0" i="1" smtClean="0">
                        <a:latin typeface="Cambria Math"/>
                        <a:ea typeface="Cambria Math"/>
                      </a:rPr>
                      <m:t>=</m:t>
                    </m:r>
                    <m:f>
                      <m:fPr>
                        <m:ctrlPr>
                          <a:rPr lang="en-US" altLang="zh-CN" b="0" i="1" smtClean="0">
                            <a:latin typeface="Cambria Math"/>
                            <a:ea typeface="Cambria Math"/>
                          </a:rPr>
                        </m:ctrlPr>
                      </m:fPr>
                      <m:num>
                        <m:r>
                          <a:rPr lang="en-US" altLang="zh-CN" b="0" i="1" smtClean="0">
                            <a:latin typeface="Cambria Math"/>
                            <a:ea typeface="Cambria Math"/>
                          </a:rPr>
                          <m:t>𝑅</m:t>
                        </m:r>
                      </m:num>
                      <m:den>
                        <m:r>
                          <a:rPr lang="en-US" altLang="zh-CN" b="0" i="1" smtClean="0">
                            <a:latin typeface="Cambria Math"/>
                            <a:ea typeface="Cambria Math"/>
                          </a:rPr>
                          <m:t>𝑟</m:t>
                        </m:r>
                      </m:den>
                    </m:f>
                    <m:r>
                      <a:rPr lang="en-US" altLang="zh-CN" b="0" i="1" smtClean="0">
                        <a:latin typeface="Cambria Math"/>
                        <a:ea typeface="Cambria Math"/>
                      </a:rPr>
                      <m:t>⋅</m:t>
                    </m:r>
                    <m:f>
                      <m:fPr>
                        <m:ctrlPr>
                          <a:rPr lang="en-US" altLang="zh-CN" i="1">
                            <a:solidFill>
                              <a:prstClr val="black"/>
                            </a:solidFill>
                            <a:latin typeface="Cambria Math"/>
                            <a:ea typeface="Cambria Math"/>
                          </a:rPr>
                        </m:ctrlPr>
                      </m:fPr>
                      <m:num>
                        <m:sSup>
                          <m:sSupPr>
                            <m:ctrlPr>
                              <a:rPr lang="en-US" altLang="zh-CN" i="1">
                                <a:solidFill>
                                  <a:prstClr val="black"/>
                                </a:solidFill>
                                <a:latin typeface="Cambria Math"/>
                                <a:ea typeface="Cambria Math"/>
                              </a:rPr>
                            </m:ctrlPr>
                          </m:sSupPr>
                          <m:e>
                            <m:r>
                              <a:rPr lang="en-US" altLang="zh-CN" i="1">
                                <a:solidFill>
                                  <a:prstClr val="black"/>
                                </a:solidFill>
                                <a:latin typeface="Cambria Math"/>
                                <a:ea typeface="Cambria Math"/>
                              </a:rPr>
                              <m:t>𝑟</m:t>
                            </m:r>
                          </m:e>
                          <m:sup>
                            <m:r>
                              <a:rPr lang="en-US" altLang="zh-CN" i="1">
                                <a:solidFill>
                                  <a:prstClr val="black"/>
                                </a:solidFill>
                                <a:latin typeface="Cambria Math"/>
                                <a:ea typeface="Cambria Math"/>
                              </a:rPr>
                              <m:t>2</m:t>
                            </m:r>
                          </m:sup>
                        </m:sSup>
                      </m:num>
                      <m:den>
                        <m:sSup>
                          <m:sSupPr>
                            <m:ctrlPr>
                              <a:rPr lang="en-US" altLang="zh-CN" i="1">
                                <a:solidFill>
                                  <a:prstClr val="black"/>
                                </a:solidFill>
                                <a:latin typeface="Cambria Math"/>
                                <a:ea typeface="Cambria Math"/>
                              </a:rPr>
                            </m:ctrlPr>
                          </m:sSupPr>
                          <m:e>
                            <m:r>
                              <a:rPr lang="en-US" altLang="zh-CN" i="1">
                                <a:solidFill>
                                  <a:prstClr val="black"/>
                                </a:solidFill>
                                <a:latin typeface="Cambria Math"/>
                                <a:ea typeface="Cambria Math"/>
                              </a:rPr>
                              <m:t>𝑅</m:t>
                            </m:r>
                          </m:e>
                          <m:sup>
                            <m:r>
                              <a:rPr lang="en-US" altLang="zh-CN" i="1">
                                <a:solidFill>
                                  <a:prstClr val="black"/>
                                </a:solidFill>
                                <a:latin typeface="Cambria Math"/>
                                <a:ea typeface="Cambria Math"/>
                              </a:rPr>
                              <m:t>2</m:t>
                            </m:r>
                          </m:sup>
                        </m:sSup>
                      </m:den>
                    </m:f>
                    <m:r>
                      <a:rPr lang="en-US" altLang="zh-CN" b="0" i="1" smtClean="0">
                        <a:solidFill>
                          <a:prstClr val="black"/>
                        </a:solidFill>
                        <a:latin typeface="Cambria Math"/>
                        <a:ea typeface="Cambria Math"/>
                      </a:rPr>
                      <m:t>=</m:t>
                    </m:r>
                    <m:f>
                      <m:fPr>
                        <m:ctrlPr>
                          <a:rPr lang="en-US" altLang="zh-CN" b="0" i="1" smtClean="0">
                            <a:solidFill>
                              <a:prstClr val="black"/>
                            </a:solidFill>
                            <a:latin typeface="Cambria Math"/>
                            <a:ea typeface="Cambria Math"/>
                          </a:rPr>
                        </m:ctrlPr>
                      </m:fPr>
                      <m:num>
                        <m:r>
                          <a:rPr lang="en-US" altLang="zh-CN" b="0" i="1" smtClean="0">
                            <a:solidFill>
                              <a:prstClr val="black"/>
                            </a:solidFill>
                            <a:latin typeface="Cambria Math"/>
                            <a:ea typeface="Cambria Math"/>
                          </a:rPr>
                          <m:t>𝑟</m:t>
                        </m:r>
                      </m:num>
                      <m:den>
                        <m:r>
                          <a:rPr lang="en-US" altLang="zh-CN" b="0" i="1" smtClean="0">
                            <a:solidFill>
                              <a:prstClr val="black"/>
                            </a:solidFill>
                            <a:latin typeface="Cambria Math"/>
                            <a:ea typeface="Cambria Math"/>
                          </a:rPr>
                          <m:t>𝑅</m:t>
                        </m:r>
                      </m:den>
                    </m:f>
                  </m:oMath>
                </a14:m>
                <a:endParaRPr lang="en-US" altLang="zh-CN" dirty="0" smtClean="0"/>
              </a:p>
              <a:p>
                <a:pPr marL="2063750" indent="-2063750">
                  <a:buNone/>
                </a:pPr>
                <a:endParaRPr lang="en-US" altLang="zh-CN" dirty="0" smtClean="0"/>
              </a:p>
              <a:p>
                <a:pPr marL="2063750" indent="-2063750">
                  <a:buNone/>
                </a:pPr>
                <a:r>
                  <a:rPr lang="zh-CN" altLang="en-US" dirty="0" smtClean="0"/>
                  <a:t>结果表明：两球的面电荷密度之比与半径成反比。</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2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67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内容占位符 2"/>
              <p:cNvSpPr txBox="1">
                <a:spLocks/>
              </p:cNvSpPr>
              <p:nvPr/>
            </p:nvSpPr>
            <p:spPr>
              <a:xfrm>
                <a:off x="179512" y="764704"/>
                <a:ext cx="8208912" cy="58326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dirty="0" smtClean="0"/>
                  <a:t>例</a:t>
                </a:r>
                <a:r>
                  <a:rPr lang="en-US" altLang="zh-CN" dirty="0" smtClean="0"/>
                  <a:t>2</a:t>
                </a:r>
                <a:r>
                  <a:rPr lang="zh-CN" altLang="en-US" dirty="0" smtClean="0"/>
                  <a:t>、两块薄平行导体平板</a:t>
                </a:r>
                <a:r>
                  <a:rPr lang="en-US" altLang="zh-CN" dirty="0" smtClean="0"/>
                  <a:t>A</a:t>
                </a:r>
                <a:r>
                  <a:rPr lang="zh-CN" altLang="en-US" dirty="0" smtClean="0"/>
                  <a:t>和</a:t>
                </a:r>
                <a:r>
                  <a:rPr lang="en-US" altLang="zh-CN" dirty="0" smtClean="0"/>
                  <a:t>B</a:t>
                </a:r>
                <a:r>
                  <a:rPr lang="zh-CN" altLang="en-US" dirty="0" smtClean="0"/>
                  <a:t>，带电量分别为</a:t>
                </a:r>
                <a14:m>
                  <m:oMath xmlns:m="http://schemas.openxmlformats.org/officeDocument/2006/math">
                    <m:sSub>
                      <m:sSubPr>
                        <m:ctrlPr>
                          <a:rPr lang="en-US" altLang="zh-CN" i="1" smtClean="0">
                            <a:latin typeface="Cambria Math"/>
                          </a:rPr>
                        </m:ctrlPr>
                      </m:sSubPr>
                      <m:e>
                        <m:r>
                          <m:rPr>
                            <m:sty m:val="p"/>
                          </m:rPr>
                          <a:rPr lang="en-US" altLang="zh-CN" b="0" i="0" smtClean="0">
                            <a:latin typeface="Cambria Math"/>
                          </a:rPr>
                          <m:t>Q</m:t>
                        </m:r>
                      </m:e>
                      <m:sub>
                        <m:r>
                          <m:rPr>
                            <m:sty m:val="p"/>
                          </m:rPr>
                          <a:rPr lang="en-US" altLang="zh-CN" b="0" i="0" smtClean="0">
                            <a:latin typeface="Cambria Math"/>
                          </a:rPr>
                          <m:t>A</m:t>
                        </m:r>
                      </m:sub>
                    </m:sSub>
                    <m:r>
                      <a:rPr lang="zh-CN" altLang="en-US" b="0" i="1" smtClean="0">
                        <a:latin typeface="Cambria Math"/>
                      </a:rPr>
                      <m:t>和</m:t>
                    </m:r>
                    <m:sSub>
                      <m:sSubPr>
                        <m:ctrlPr>
                          <a:rPr lang="en-US" altLang="zh-CN" i="1" smtClean="0">
                            <a:latin typeface="Cambria Math"/>
                          </a:rPr>
                        </m:ctrlPr>
                      </m:sSubPr>
                      <m:e>
                        <m:r>
                          <m:rPr>
                            <m:sty m:val="p"/>
                          </m:rPr>
                          <a:rPr lang="en-US" altLang="zh-CN" b="0" i="0" smtClean="0">
                            <a:latin typeface="Cambria Math"/>
                          </a:rPr>
                          <m:t>Q</m:t>
                        </m:r>
                      </m:e>
                      <m:sub>
                        <m:r>
                          <m:rPr>
                            <m:sty m:val="p"/>
                          </m:rPr>
                          <a:rPr lang="en-US" altLang="zh-CN" b="0" i="0" smtClean="0">
                            <a:latin typeface="Cambria Math"/>
                          </a:rPr>
                          <m:t>B</m:t>
                        </m:r>
                      </m:sub>
                    </m:sSub>
                    <m:r>
                      <a:rPr lang="zh-CN" altLang="en-US" b="0" i="1" smtClean="0">
                        <a:latin typeface="Cambria Math"/>
                      </a:rPr>
                      <m:t>，</m:t>
                    </m:r>
                  </m:oMath>
                </a14:m>
                <a:r>
                  <a:rPr lang="zh-CN" altLang="en-US" dirty="0" smtClean="0"/>
                  <a:t>板面积为</a:t>
                </a:r>
                <a:r>
                  <a:rPr lang="en-US" altLang="zh-CN" dirty="0" smtClean="0"/>
                  <a:t>s</a:t>
                </a:r>
                <a:r>
                  <a:rPr lang="zh-CN" altLang="en-US" dirty="0" smtClean="0"/>
                  <a:t>，板间距离为</a:t>
                </a:r>
                <a:r>
                  <a:rPr lang="en-US" altLang="zh-CN" dirty="0" smtClean="0"/>
                  <a:t>d</a:t>
                </a:r>
                <a:r>
                  <a:rPr lang="zh-CN" altLang="en-US" dirty="0" smtClean="0"/>
                  <a:t>，略去边缘效应，求每块板两个表面的电荷面密度。</a:t>
                </a:r>
                <a:endParaRPr lang="en-US" altLang="zh-CN" dirty="0" smtClean="0"/>
              </a:p>
              <a:p>
                <a:pPr marL="0" indent="0">
                  <a:buFont typeface="Arial" pitchFamily="34" charset="0"/>
                  <a:buNone/>
                </a:pPr>
                <a:r>
                  <a:rPr lang="zh-CN" altLang="en-US" dirty="0" smtClean="0"/>
                  <a:t>解</a:t>
                </a:r>
                <a:r>
                  <a:rPr lang="zh-CN" altLang="en-US" dirty="0"/>
                  <a:t>：</a:t>
                </a:r>
                <a:r>
                  <a:rPr lang="zh-CN" altLang="en-US" dirty="0" smtClean="0"/>
                  <a:t>由对称性可知，每块板各</a:t>
                </a:r>
                <a:endParaRPr lang="en-US" altLang="zh-CN" dirty="0" smtClean="0"/>
              </a:p>
              <a:p>
                <a:pPr marL="0" indent="0">
                  <a:buFont typeface="Arial" pitchFamily="34" charset="0"/>
                  <a:buNone/>
                </a:pPr>
                <a:r>
                  <a:rPr lang="zh-CN" altLang="en-US" dirty="0" smtClean="0"/>
                  <a:t>表面电荷均匀分布，令电荷面</a:t>
                </a:r>
                <a:endParaRPr lang="en-US" altLang="zh-CN" dirty="0" smtClean="0"/>
              </a:p>
              <a:p>
                <a:pPr marL="0" indent="0">
                  <a:buFont typeface="Arial" pitchFamily="34" charset="0"/>
                  <a:buNone/>
                </a:pPr>
                <a:r>
                  <a:rPr lang="zh-CN" altLang="en-US" dirty="0" smtClean="0"/>
                  <a:t>密度分别为</a:t>
                </a:r>
                <a14:m>
                  <m:oMath xmlns:m="http://schemas.openxmlformats.org/officeDocument/2006/math">
                    <m:sSub>
                      <m:sSubPr>
                        <m:ctrlPr>
                          <a:rPr lang="en-US" altLang="zh-CN" i="1" smtClean="0">
                            <a:latin typeface="Cambria Math"/>
                          </a:rPr>
                        </m:ctrlPr>
                      </m:sSubPr>
                      <m:e>
                        <m:r>
                          <a:rPr lang="zh-CN" altLang="en-US" i="1" smtClean="0">
                            <a:latin typeface="Cambria Math"/>
                          </a:rPr>
                          <m:t>𝜎</m:t>
                        </m:r>
                      </m:e>
                      <m:sub>
                        <m:r>
                          <a:rPr lang="en-US" altLang="zh-CN" b="0" i="1" smtClean="0">
                            <a:latin typeface="Cambria Math"/>
                          </a:rPr>
                          <m:t>1</m:t>
                        </m:r>
                      </m:sub>
                    </m:sSub>
                    <m:r>
                      <a:rPr lang="zh-CN" altLang="en-US" b="0" i="1" smtClean="0">
                        <a:latin typeface="Cambria Math"/>
                      </a:rPr>
                      <m:t>、</m:t>
                    </m:r>
                    <m:sSub>
                      <m:sSubPr>
                        <m:ctrlPr>
                          <a:rPr lang="en-US" altLang="zh-CN" b="0" i="1" smtClean="0">
                            <a:latin typeface="Cambria Math"/>
                          </a:rPr>
                        </m:ctrlPr>
                      </m:sSubPr>
                      <m:e>
                        <m:r>
                          <a:rPr lang="zh-CN" altLang="en-US" b="0" i="1" smtClean="0">
                            <a:latin typeface="Cambria Math"/>
                          </a:rPr>
                          <m:t>𝜎</m:t>
                        </m:r>
                      </m:e>
                      <m:sub>
                        <m:r>
                          <a:rPr lang="en-US" altLang="zh-CN" b="0" i="1" smtClean="0">
                            <a:latin typeface="Cambria Math"/>
                          </a:rPr>
                          <m:t>2</m:t>
                        </m:r>
                      </m:sub>
                    </m:sSub>
                    <m:r>
                      <a:rPr lang="zh-CN" altLang="en-US" b="0" i="1" smtClean="0">
                        <a:latin typeface="Cambria Math"/>
                      </a:rPr>
                      <m:t>、</m:t>
                    </m:r>
                    <m:sSub>
                      <m:sSubPr>
                        <m:ctrlPr>
                          <a:rPr lang="en-US" altLang="zh-CN" b="0" i="1" smtClean="0">
                            <a:latin typeface="Cambria Math"/>
                          </a:rPr>
                        </m:ctrlPr>
                      </m:sSubPr>
                      <m:e>
                        <m:r>
                          <a:rPr lang="zh-CN" altLang="en-US" b="0" i="1" smtClean="0">
                            <a:latin typeface="Cambria Math"/>
                          </a:rPr>
                          <m:t>𝜎</m:t>
                        </m:r>
                      </m:e>
                      <m:sub>
                        <m:r>
                          <a:rPr lang="en-US" altLang="zh-CN" b="0" i="1" smtClean="0">
                            <a:latin typeface="Cambria Math"/>
                          </a:rPr>
                          <m:t>3</m:t>
                        </m:r>
                      </m:sub>
                    </m:sSub>
                    <m:r>
                      <a:rPr lang="zh-CN" altLang="en-US" b="0" i="1" smtClean="0">
                        <a:latin typeface="Cambria Math"/>
                      </a:rPr>
                      <m:t>、和</m:t>
                    </m:r>
                    <m:sSub>
                      <m:sSubPr>
                        <m:ctrlPr>
                          <a:rPr lang="en-US" altLang="zh-CN" b="0" i="1" smtClean="0">
                            <a:latin typeface="Cambria Math"/>
                          </a:rPr>
                        </m:ctrlPr>
                      </m:sSubPr>
                      <m:e>
                        <m:r>
                          <a:rPr lang="zh-CN" altLang="en-US" b="0" i="1" smtClean="0">
                            <a:latin typeface="Cambria Math"/>
                          </a:rPr>
                          <m:t>𝜎</m:t>
                        </m:r>
                      </m:e>
                      <m:sub>
                        <m:r>
                          <a:rPr lang="en-US" altLang="zh-CN" b="0" i="1" smtClean="0">
                            <a:latin typeface="Cambria Math"/>
                          </a:rPr>
                          <m:t>4</m:t>
                        </m:r>
                      </m:sub>
                    </m:sSub>
                  </m:oMath>
                </a14:m>
                <a:r>
                  <a:rPr lang="zh-CN" altLang="en-US" b="0" dirty="0" smtClean="0"/>
                  <a:t>，</a:t>
                </a:r>
                <a:endParaRPr lang="en-US" altLang="zh-CN" b="0" dirty="0" smtClean="0"/>
              </a:p>
              <a:p>
                <a:pPr marL="0" indent="0">
                  <a:buFont typeface="Arial" pitchFamily="34" charset="0"/>
                  <a:buNone/>
                </a:pPr>
                <a:r>
                  <a:rPr lang="zh-CN" altLang="en-US" dirty="0" smtClean="0"/>
                  <a:t>相应电荷在空间产生的电场矢</a:t>
                </a:r>
                <a:endParaRPr lang="en-US" altLang="zh-CN" dirty="0" smtClean="0"/>
              </a:p>
              <a:p>
                <a:pPr marL="0" indent="0">
                  <a:buFont typeface="Arial" pitchFamily="34" charset="0"/>
                  <a:buNone/>
                </a:pPr>
                <a:r>
                  <a:rPr lang="zh-CN" altLang="en-US" dirty="0" smtClean="0"/>
                  <a:t>量分别为：</a:t>
                </a:r>
                <a:endParaRPr lang="en-US" altLang="zh-CN" b="0" dirty="0" smtClean="0"/>
              </a:p>
              <a:p>
                <a:pPr marL="0" indent="0">
                  <a:buFont typeface="Arial" pitchFamily="34" charset="0"/>
                  <a:buNone/>
                </a:pPr>
                <a:endParaRPr lang="en-US" altLang="zh-CN" b="0" dirty="0" smtClean="0"/>
              </a:p>
              <a:p>
                <a:pPr marL="0" indent="0">
                  <a:buFont typeface="Arial" pitchFamily="34" charset="0"/>
                  <a:buNone/>
                </a:pPr>
                <a:endParaRPr lang="en-US" altLang="zh-CN" dirty="0" smtClean="0"/>
              </a:p>
            </p:txBody>
          </p:sp>
        </mc:Choice>
        <mc:Fallback xmlns="">
          <p:sp>
            <p:nvSpPr>
              <p:cNvPr id="25" name="内容占位符 2"/>
              <p:cNvSpPr txBox="1">
                <a:spLocks noRot="1" noChangeAspect="1" noMove="1" noResize="1" noEditPoints="1" noAdjustHandles="1" noChangeArrowheads="1" noChangeShapeType="1" noTextEdit="1"/>
              </p:cNvSpPr>
              <p:nvPr/>
            </p:nvSpPr>
            <p:spPr>
              <a:xfrm>
                <a:off x="179512" y="764704"/>
                <a:ext cx="8208912" cy="5832648"/>
              </a:xfrm>
              <a:prstGeom prst="rect">
                <a:avLst/>
              </a:prstGeom>
              <a:blipFill rotWithShape="1">
                <a:blip r:embed="rId4"/>
                <a:stretch>
                  <a:fillRect l="-1856" t="-1881" r="-3118"/>
                </a:stretch>
              </a:blipFill>
            </p:spPr>
            <p:txBody>
              <a:bodyPr/>
              <a:lstStyle/>
              <a:p>
                <a:r>
                  <a:rPr lang="zh-CN" altLang="en-US">
                    <a:noFill/>
                  </a:rPr>
                  <a:t> </a:t>
                </a:r>
              </a:p>
            </p:txBody>
          </p:sp>
        </mc:Fallback>
      </mc:AlternateContent>
      <p:grpSp>
        <p:nvGrpSpPr>
          <p:cNvPr id="4" name="Group 16"/>
          <p:cNvGrpSpPr>
            <a:grpSpLocks/>
          </p:cNvGrpSpPr>
          <p:nvPr/>
        </p:nvGrpSpPr>
        <p:grpSpPr bwMode="auto">
          <a:xfrm>
            <a:off x="6299511" y="2168860"/>
            <a:ext cx="1800572" cy="3114675"/>
            <a:chOff x="4047" y="1584"/>
            <a:chExt cx="1278" cy="1962"/>
          </a:xfrm>
        </p:grpSpPr>
        <p:sp>
          <p:nvSpPr>
            <p:cNvPr id="5" name="Rectangle 17"/>
            <p:cNvSpPr>
              <a:spLocks noChangeArrowheads="1"/>
            </p:cNvSpPr>
            <p:nvPr/>
          </p:nvSpPr>
          <p:spPr bwMode="auto">
            <a:xfrm>
              <a:off x="4132" y="1882"/>
              <a:ext cx="69" cy="1664"/>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Rectangle 18"/>
            <p:cNvSpPr>
              <a:spLocks noChangeArrowheads="1"/>
            </p:cNvSpPr>
            <p:nvPr/>
          </p:nvSpPr>
          <p:spPr bwMode="auto">
            <a:xfrm>
              <a:off x="5150" y="1882"/>
              <a:ext cx="69" cy="1664"/>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Text Box 19"/>
            <p:cNvSpPr txBox="1">
              <a:spLocks noChangeArrowheads="1"/>
            </p:cNvSpPr>
            <p:nvPr/>
          </p:nvSpPr>
          <p:spPr bwMode="auto">
            <a:xfrm>
              <a:off x="4047" y="1584"/>
              <a:ext cx="2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 latinLnBrk="0" hangingPunct="1">
                <a:lnSpc>
                  <a:spcPct val="100000"/>
                </a:lnSpc>
                <a:spcBef>
                  <a:spcPts val="0"/>
                </a:spcBef>
                <a:spcAft>
                  <a:spcPts val="0"/>
                </a:spcAft>
                <a:buClrTx/>
                <a:buSzTx/>
                <a:buFontTx/>
                <a:buNone/>
                <a:tabLst/>
                <a:defRPr/>
              </a:pPr>
              <a:r>
                <a:rPr lang="en-US" altLang="zh-CN" b="1" i="1" kern="0" dirty="0">
                  <a:solidFill>
                    <a:sysClr val="windowText" lastClr="000000"/>
                  </a:solidFill>
                </a:rPr>
                <a:t>A</a:t>
              </a:r>
              <a:endParaRPr kumimoji="0" lang="en-US" altLang="zh-CN" sz="1800" b="0" i="0" u="none" strike="noStrike" kern="0" cap="none" spc="0" normalizeH="0" baseline="0" noProof="0" dirty="0" smtClean="0">
                <a:ln>
                  <a:noFill/>
                </a:ln>
                <a:solidFill>
                  <a:sysClr val="windowText" lastClr="000000"/>
                </a:solidFill>
                <a:effectLst/>
                <a:uLnTx/>
                <a:uFillTx/>
              </a:endParaRPr>
            </a:p>
          </p:txBody>
        </p:sp>
        <p:sp>
          <p:nvSpPr>
            <p:cNvPr id="8" name="Text Box 20"/>
            <p:cNvSpPr txBox="1">
              <a:spLocks noChangeArrowheads="1"/>
            </p:cNvSpPr>
            <p:nvPr/>
          </p:nvSpPr>
          <p:spPr bwMode="auto">
            <a:xfrm>
              <a:off x="5025" y="1584"/>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 latinLnBrk="0" hangingPunct="1">
                <a:lnSpc>
                  <a:spcPct val="100000"/>
                </a:lnSpc>
                <a:spcBef>
                  <a:spcPts val="0"/>
                </a:spcBef>
                <a:spcAft>
                  <a:spcPts val="0"/>
                </a:spcAft>
                <a:buClrTx/>
                <a:buSzTx/>
                <a:buFontTx/>
                <a:buNone/>
                <a:tabLst/>
                <a:defRPr/>
              </a:pPr>
              <a:r>
                <a:rPr lang="en-US" altLang="zh-CN" b="1" i="1" kern="0" dirty="0">
                  <a:solidFill>
                    <a:sysClr val="windowText" lastClr="000000"/>
                  </a:solidFill>
                </a:rPr>
                <a:t>B</a:t>
              </a:r>
              <a:endParaRPr kumimoji="0" lang="en-US" altLang="zh-CN" sz="1800" b="0" i="0" u="none" strike="noStrike" kern="0" cap="none" spc="0" normalizeH="0" baseline="0" noProof="0" dirty="0" smtClean="0">
                <a:ln>
                  <a:noFill/>
                </a:ln>
                <a:solidFill>
                  <a:sysClr val="windowText" lastClr="000000"/>
                </a:solidFill>
                <a:effectLst/>
                <a:uLnTx/>
                <a:uFillTx/>
              </a:endParaRPr>
            </a:p>
          </p:txBody>
        </p:sp>
        <p:sp>
          <p:nvSpPr>
            <p:cNvPr id="9" name="Line 21"/>
            <p:cNvSpPr>
              <a:spLocks noChangeShapeType="1"/>
            </p:cNvSpPr>
            <p:nvPr/>
          </p:nvSpPr>
          <p:spPr bwMode="auto">
            <a:xfrm>
              <a:off x="4249" y="1930"/>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Line 22"/>
            <p:cNvSpPr>
              <a:spLocks noChangeShapeType="1"/>
            </p:cNvSpPr>
            <p:nvPr/>
          </p:nvSpPr>
          <p:spPr bwMode="auto">
            <a:xfrm>
              <a:off x="4249" y="2181"/>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Line 23"/>
            <p:cNvSpPr>
              <a:spLocks noChangeShapeType="1"/>
            </p:cNvSpPr>
            <p:nvPr/>
          </p:nvSpPr>
          <p:spPr bwMode="auto">
            <a:xfrm>
              <a:off x="4249" y="2437"/>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24"/>
            <p:cNvSpPr>
              <a:spLocks noChangeShapeType="1"/>
            </p:cNvSpPr>
            <p:nvPr/>
          </p:nvSpPr>
          <p:spPr bwMode="auto">
            <a:xfrm>
              <a:off x="4249" y="2688"/>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25"/>
            <p:cNvSpPr>
              <a:spLocks noChangeShapeType="1"/>
            </p:cNvSpPr>
            <p:nvPr/>
          </p:nvSpPr>
          <p:spPr bwMode="auto">
            <a:xfrm>
              <a:off x="4249" y="2961"/>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26"/>
            <p:cNvSpPr>
              <a:spLocks noChangeShapeType="1"/>
            </p:cNvSpPr>
            <p:nvPr/>
          </p:nvSpPr>
          <p:spPr bwMode="auto">
            <a:xfrm>
              <a:off x="4249" y="3234"/>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Line 27"/>
            <p:cNvSpPr>
              <a:spLocks noChangeShapeType="1"/>
            </p:cNvSpPr>
            <p:nvPr/>
          </p:nvSpPr>
          <p:spPr bwMode="auto">
            <a:xfrm>
              <a:off x="4249" y="3473"/>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 name="Group 28"/>
          <p:cNvGrpSpPr>
            <a:grpSpLocks/>
          </p:cNvGrpSpPr>
          <p:nvPr/>
        </p:nvGrpSpPr>
        <p:grpSpPr bwMode="auto">
          <a:xfrm>
            <a:off x="6443826" y="2734008"/>
            <a:ext cx="2006601" cy="1638300"/>
            <a:chOff x="4200" y="2194"/>
            <a:chExt cx="1264" cy="1032"/>
          </a:xfrm>
        </p:grpSpPr>
        <p:sp>
          <p:nvSpPr>
            <p:cNvPr id="17" name="Freeform 30"/>
            <p:cNvSpPr>
              <a:spLocks/>
            </p:cNvSpPr>
            <p:nvPr/>
          </p:nvSpPr>
          <p:spPr bwMode="auto">
            <a:xfrm>
              <a:off x="4386" y="3205"/>
              <a:ext cx="529" cy="21"/>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Freeform 31"/>
            <p:cNvSpPr>
              <a:spLocks/>
            </p:cNvSpPr>
            <p:nvPr/>
          </p:nvSpPr>
          <p:spPr bwMode="auto">
            <a:xfrm>
              <a:off x="4405" y="2703"/>
              <a:ext cx="527" cy="20"/>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Freeform 32"/>
            <p:cNvSpPr>
              <a:spLocks/>
            </p:cNvSpPr>
            <p:nvPr/>
          </p:nvSpPr>
          <p:spPr bwMode="auto">
            <a:xfrm>
              <a:off x="4386" y="2194"/>
              <a:ext cx="529" cy="20"/>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20" name="Object 33"/>
            <p:cNvGraphicFramePr>
              <a:graphicFrameLocks noChangeAspect="1"/>
            </p:cNvGraphicFramePr>
            <p:nvPr>
              <p:extLst>
                <p:ext uri="{D42A27DB-BD31-4B8C-83A1-F6EECF244321}">
                  <p14:modId xmlns:p14="http://schemas.microsoft.com/office/powerpoint/2010/main" val="2490712097"/>
                </p:ext>
              </p:extLst>
            </p:nvPr>
          </p:nvGraphicFramePr>
          <p:xfrm>
            <a:off x="5107" y="2691"/>
            <a:ext cx="357" cy="405"/>
          </p:xfrm>
          <a:graphic>
            <a:graphicData uri="http://schemas.openxmlformats.org/presentationml/2006/ole">
              <mc:AlternateContent xmlns:mc="http://schemas.openxmlformats.org/markup-compatibility/2006">
                <mc:Choice xmlns:v="urn:schemas-microsoft-com:vml" Requires="v">
                  <p:oleObj spid="_x0000_s10797" name="公式" r:id="rId5" imgW="190440" imgH="215640" progId="Equation.3">
                    <p:embed/>
                  </p:oleObj>
                </mc:Choice>
                <mc:Fallback>
                  <p:oleObj name="公式" r:id="rId5" imgW="190440" imgH="215640" progId="Equation.3">
                    <p:embed/>
                    <p:pic>
                      <p:nvPicPr>
                        <p:cNvPr id="0" name=""/>
                        <p:cNvPicPr>
                          <a:picLocks noChangeAspect="1" noChangeArrowheads="1"/>
                        </p:cNvPicPr>
                        <p:nvPr/>
                      </p:nvPicPr>
                      <p:blipFill>
                        <a:blip r:embed="rId6"/>
                        <a:srcRect/>
                        <a:stretch>
                          <a:fillRect/>
                        </a:stretch>
                      </p:blipFill>
                      <p:spPr bwMode="auto">
                        <a:xfrm>
                          <a:off x="5107" y="2691"/>
                          <a:ext cx="35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34"/>
            <p:cNvGraphicFramePr>
              <a:graphicFrameLocks noChangeAspect="1"/>
            </p:cNvGraphicFramePr>
            <p:nvPr>
              <p:extLst>
                <p:ext uri="{D42A27DB-BD31-4B8C-83A1-F6EECF244321}">
                  <p14:modId xmlns:p14="http://schemas.microsoft.com/office/powerpoint/2010/main" val="881724731"/>
                </p:ext>
              </p:extLst>
            </p:nvPr>
          </p:nvGraphicFramePr>
          <p:xfrm>
            <a:off x="4200" y="2723"/>
            <a:ext cx="360" cy="404"/>
          </p:xfrm>
          <a:graphic>
            <a:graphicData uri="http://schemas.openxmlformats.org/presentationml/2006/ole">
              <mc:AlternateContent xmlns:mc="http://schemas.openxmlformats.org/markup-compatibility/2006">
                <mc:Choice xmlns:v="urn:schemas-microsoft-com:vml" Requires="v">
                  <p:oleObj spid="_x0000_s10798" name="公式" r:id="rId7" imgW="190440" imgH="215640" progId="Equation.3">
                    <p:embed/>
                  </p:oleObj>
                </mc:Choice>
                <mc:Fallback>
                  <p:oleObj name="公式" r:id="rId7" imgW="190440" imgH="215640" progId="Equation.3">
                    <p:embed/>
                    <p:pic>
                      <p:nvPicPr>
                        <p:cNvPr id="0" name=""/>
                        <p:cNvPicPr>
                          <a:picLocks noChangeAspect="1" noChangeArrowheads="1"/>
                        </p:cNvPicPr>
                        <p:nvPr/>
                      </p:nvPicPr>
                      <p:blipFill>
                        <a:blip r:embed="rId8"/>
                        <a:srcRect/>
                        <a:stretch>
                          <a:fillRect/>
                        </a:stretch>
                      </p:blipFill>
                      <p:spPr bwMode="auto">
                        <a:xfrm>
                          <a:off x="4200" y="2723"/>
                          <a:ext cx="3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3" name="Object 34"/>
          <p:cNvGraphicFramePr>
            <a:graphicFrameLocks noGrp="1" noChangeAspect="1"/>
          </p:cNvGraphicFramePr>
          <p:nvPr>
            <p:ph idx="1"/>
            <p:extLst>
              <p:ext uri="{D42A27DB-BD31-4B8C-83A1-F6EECF244321}">
                <p14:modId xmlns:p14="http://schemas.microsoft.com/office/powerpoint/2010/main" val="84312931"/>
              </p:ext>
            </p:extLst>
          </p:nvPr>
        </p:nvGraphicFramePr>
        <p:xfrm>
          <a:off x="6011899" y="3494781"/>
          <a:ext cx="468313" cy="568325"/>
        </p:xfrm>
        <a:graphic>
          <a:graphicData uri="http://schemas.openxmlformats.org/presentationml/2006/ole">
            <mc:AlternateContent xmlns:mc="http://schemas.openxmlformats.org/markup-compatibility/2006">
              <mc:Choice xmlns:v="urn:schemas-microsoft-com:vml" Requires="v">
                <p:oleObj spid="_x0000_s10799" name="公式" r:id="rId9" imgW="177480" imgH="215640" progId="Equation.3">
                  <p:embed/>
                </p:oleObj>
              </mc:Choice>
              <mc:Fallback>
                <p:oleObj name="公式" r:id="rId9" imgW="177480" imgH="215640" progId="Equation.3">
                  <p:embed/>
                  <p:pic>
                    <p:nvPicPr>
                      <p:cNvPr id="0" name=""/>
                      <p:cNvPicPr>
                        <a:picLocks noChangeAspect="1" noChangeArrowheads="1"/>
                      </p:cNvPicPr>
                      <p:nvPr/>
                    </p:nvPicPr>
                    <p:blipFill>
                      <a:blip r:embed="rId10"/>
                      <a:srcRect/>
                      <a:stretch>
                        <a:fillRect/>
                      </a:stretch>
                    </p:blipFill>
                    <p:spPr bwMode="auto">
                      <a:xfrm>
                        <a:off x="6011899" y="3494781"/>
                        <a:ext cx="468313" cy="568325"/>
                      </a:xfrm>
                      <a:prstGeom prst="rect">
                        <a:avLst/>
                      </a:prstGeom>
                      <a:noFill/>
                      <a:ln>
                        <a:noFill/>
                      </a:ln>
                      <a:effectLst/>
                    </p:spPr>
                  </p:pic>
                </p:oleObj>
              </mc:Fallback>
            </mc:AlternateContent>
          </a:graphicData>
        </a:graphic>
      </p:graphicFrame>
      <p:graphicFrame>
        <p:nvGraphicFramePr>
          <p:cNvPr id="24" name="Object 33"/>
          <p:cNvGraphicFramePr>
            <a:graphicFrameLocks noChangeAspect="1"/>
          </p:cNvGraphicFramePr>
          <p:nvPr>
            <p:extLst>
              <p:ext uri="{D42A27DB-BD31-4B8C-83A1-F6EECF244321}">
                <p14:modId xmlns:p14="http://schemas.microsoft.com/office/powerpoint/2010/main" val="2706161830"/>
              </p:ext>
            </p:extLst>
          </p:nvPr>
        </p:nvGraphicFramePr>
        <p:xfrm>
          <a:off x="7353634" y="3648063"/>
          <a:ext cx="566738" cy="681037"/>
        </p:xfrm>
        <a:graphic>
          <a:graphicData uri="http://schemas.openxmlformats.org/presentationml/2006/ole">
            <mc:AlternateContent xmlns:mc="http://schemas.openxmlformats.org/markup-compatibility/2006">
              <mc:Choice xmlns:v="urn:schemas-microsoft-com:vml" Requires="v">
                <p:oleObj spid="_x0000_s10800" name="公式" r:id="rId11" imgW="190440" imgH="228600" progId="Equation.3">
                  <p:embed/>
                </p:oleObj>
              </mc:Choice>
              <mc:Fallback>
                <p:oleObj name="公式" r:id="rId11" imgW="190440" imgH="228600" progId="Equation.3">
                  <p:embed/>
                  <p:pic>
                    <p:nvPicPr>
                      <p:cNvPr id="0" name=""/>
                      <p:cNvPicPr>
                        <a:picLocks noChangeAspect="1" noChangeArrowheads="1"/>
                      </p:cNvPicPr>
                      <p:nvPr/>
                    </p:nvPicPr>
                    <p:blipFill>
                      <a:blip r:embed="rId12"/>
                      <a:srcRect/>
                      <a:stretch>
                        <a:fillRect/>
                      </a:stretch>
                    </p:blipFill>
                    <p:spPr bwMode="auto">
                      <a:xfrm>
                        <a:off x="7353634" y="3648063"/>
                        <a:ext cx="566738"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33"/>
          <p:cNvGraphicFramePr>
            <a:graphicFrameLocks noChangeAspect="1"/>
          </p:cNvGraphicFramePr>
          <p:nvPr>
            <p:extLst>
              <p:ext uri="{D42A27DB-BD31-4B8C-83A1-F6EECF244321}">
                <p14:modId xmlns:p14="http://schemas.microsoft.com/office/powerpoint/2010/main" val="1561635856"/>
              </p:ext>
            </p:extLst>
          </p:nvPr>
        </p:nvGraphicFramePr>
        <p:xfrm>
          <a:off x="6048164" y="4365104"/>
          <a:ext cx="528637" cy="417512"/>
        </p:xfrm>
        <a:graphic>
          <a:graphicData uri="http://schemas.openxmlformats.org/presentationml/2006/ole">
            <mc:AlternateContent xmlns:mc="http://schemas.openxmlformats.org/markup-compatibility/2006">
              <mc:Choice xmlns:v="urn:schemas-microsoft-com:vml" Requires="v">
                <p:oleObj spid="_x0000_s10801" name="Equation" r:id="rId13" imgW="177480" imgH="139680" progId="Equation.DSMT4">
                  <p:embed/>
                </p:oleObj>
              </mc:Choice>
              <mc:Fallback>
                <p:oleObj name="Equation" r:id="rId13" imgW="177480" imgH="139680" progId="Equation.DSMT4">
                  <p:embed/>
                  <p:pic>
                    <p:nvPicPr>
                      <p:cNvPr id="0" name=""/>
                      <p:cNvPicPr>
                        <a:picLocks noChangeAspect="1" noChangeArrowheads="1"/>
                      </p:cNvPicPr>
                      <p:nvPr/>
                    </p:nvPicPr>
                    <p:blipFill>
                      <a:blip r:embed="rId14"/>
                      <a:srcRect/>
                      <a:stretch>
                        <a:fillRect/>
                      </a:stretch>
                    </p:blipFill>
                    <p:spPr bwMode="auto">
                      <a:xfrm>
                        <a:off x="6048164" y="4365104"/>
                        <a:ext cx="52863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38739593"/>
              </p:ext>
            </p:extLst>
          </p:nvPr>
        </p:nvGraphicFramePr>
        <p:xfrm>
          <a:off x="107504" y="5550425"/>
          <a:ext cx="7889286" cy="1082931"/>
        </p:xfrm>
        <a:graphic>
          <a:graphicData uri="http://schemas.openxmlformats.org/presentationml/2006/ole">
            <mc:AlternateContent xmlns:mc="http://schemas.openxmlformats.org/markup-compatibility/2006">
              <mc:Choice xmlns:v="urn:schemas-microsoft-com:vml" Requires="v">
                <p:oleObj spid="_x0000_s10802" name="Equation" r:id="rId15" imgW="3149280" imgH="431640" progId="Equation.DSMT4">
                  <p:embed/>
                </p:oleObj>
              </mc:Choice>
              <mc:Fallback>
                <p:oleObj name="Equation" r:id="rId15" imgW="3149280" imgH="431640" progId="Equation.DSMT4">
                  <p:embed/>
                  <p:pic>
                    <p:nvPicPr>
                      <p:cNvPr id="0" name="对象 1"/>
                      <p:cNvPicPr>
                        <a:picLocks noChangeAspect="1" noChangeArrowheads="1"/>
                      </p:cNvPicPr>
                      <p:nvPr/>
                    </p:nvPicPr>
                    <p:blipFill>
                      <a:blip r:embed="rId16"/>
                      <a:srcRect/>
                      <a:stretch>
                        <a:fillRect/>
                      </a:stretch>
                    </p:blipFill>
                    <p:spPr bwMode="auto">
                      <a:xfrm>
                        <a:off x="107504" y="5550425"/>
                        <a:ext cx="7889286" cy="1082931"/>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72509849"/>
              </p:ext>
            </p:extLst>
          </p:nvPr>
        </p:nvGraphicFramePr>
        <p:xfrm>
          <a:off x="7812360" y="4257092"/>
          <a:ext cx="452437" cy="530225"/>
        </p:xfrm>
        <a:graphic>
          <a:graphicData uri="http://schemas.openxmlformats.org/presentationml/2006/ole">
            <mc:AlternateContent xmlns:mc="http://schemas.openxmlformats.org/markup-compatibility/2006">
              <mc:Choice xmlns:v="urn:schemas-microsoft-com:vml" Requires="v">
                <p:oleObj spid="_x0000_s10803" name="Equation" r:id="rId17" imgW="152280" imgH="177480" progId="Equation.DSMT4">
                  <p:embed/>
                </p:oleObj>
              </mc:Choice>
              <mc:Fallback>
                <p:oleObj name="Equation" r:id="rId17" imgW="152280" imgH="177480" progId="Equation.DSMT4">
                  <p:embed/>
                  <p:pic>
                    <p:nvPicPr>
                      <p:cNvPr id="0" name="Object 33"/>
                      <p:cNvPicPr>
                        <a:picLocks noChangeAspect="1" noChangeArrowheads="1"/>
                      </p:cNvPicPr>
                      <p:nvPr/>
                    </p:nvPicPr>
                    <p:blipFill>
                      <a:blip r:embed="rId18"/>
                      <a:srcRect/>
                      <a:stretch>
                        <a:fillRect/>
                      </a:stretch>
                    </p:blipFill>
                    <p:spPr bwMode="auto">
                      <a:xfrm>
                        <a:off x="7812360" y="4257092"/>
                        <a:ext cx="4524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2542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wipe(up)">
                                      <p:cBhvr>
                                        <p:cTn id="7" dur="500"/>
                                        <p:tgtEl>
                                          <p:spTgt spid="25">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wipe(up)">
                                      <p:cBhvr>
                                        <p:cTn id="10" dur="500"/>
                                        <p:tgtEl>
                                          <p:spTgt spid="25">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wipe(up)">
                                      <p:cBhvr>
                                        <p:cTn id="13" dur="500"/>
                                        <p:tgtEl>
                                          <p:spTgt spid="25">
                                            <p:txEl>
                                              <p:pRg st="3" end="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5">
                                            <p:txEl>
                                              <p:pRg st="4" end="4"/>
                                            </p:txEl>
                                          </p:spTgt>
                                        </p:tgtEl>
                                        <p:attrNameLst>
                                          <p:attrName>style.visibility</p:attrName>
                                        </p:attrNameLst>
                                      </p:cBhvr>
                                      <p:to>
                                        <p:strVal val="visible"/>
                                      </p:to>
                                    </p:set>
                                    <p:animEffect transition="in" filter="wipe(up)">
                                      <p:cBhvr>
                                        <p:cTn id="16" dur="500"/>
                                        <p:tgtEl>
                                          <p:spTgt spid="25">
                                            <p:txEl>
                                              <p:pRg st="4" end="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animEffect transition="in" filter="wipe(up)">
                                      <p:cBhvr>
                                        <p:cTn id="19" dur="500"/>
                                        <p:tgtEl>
                                          <p:spTgt spid="25">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Autofit/>
              </a:bodyPr>
              <a:lstStyle/>
              <a:p>
                <a:pPr marL="0" indent="0">
                  <a:buNone/>
                </a:pPr>
                <a:r>
                  <a:rPr lang="zh-CN" altLang="en-US" dirty="0" smtClean="0"/>
                  <a:t>在</a:t>
                </a:r>
                <a:r>
                  <a:rPr lang="en-US" altLang="zh-CN" dirty="0" smtClean="0"/>
                  <a:t>A</a:t>
                </a:r>
                <a:r>
                  <a:rPr lang="zh-CN" altLang="en-US" dirty="0" smtClean="0"/>
                  <a:t>板内任取一点</a:t>
                </a:r>
                <a:r>
                  <a:rPr lang="en-US" altLang="zh-CN" dirty="0" smtClean="0"/>
                  <a:t>a</a:t>
                </a:r>
                <a:r>
                  <a:rPr lang="zh-CN" altLang="en-US" dirty="0" smtClean="0"/>
                  <a:t>，两块带电板中的每个带电表面在</a:t>
                </a:r>
                <a:r>
                  <a:rPr lang="en-US" altLang="zh-CN" dirty="0" smtClean="0"/>
                  <a:t>a</a:t>
                </a:r>
                <a:r>
                  <a:rPr lang="zh-CN" altLang="en-US" dirty="0" smtClean="0"/>
                  <a:t>点的场强应该为</a:t>
                </a:r>
                <a:r>
                  <a:rPr lang="en-US" altLang="zh-CN" dirty="0" smtClean="0"/>
                  <a:t>0</a:t>
                </a:r>
                <a:r>
                  <a:rPr lang="zh-CN" altLang="en-US" dirty="0" smtClean="0"/>
                  <a:t>（静电平衡条件）</a:t>
                </a:r>
                <a:endParaRPr lang="en-US" altLang="zh-CN" dirty="0" smtClean="0"/>
              </a:p>
              <a:p>
                <a:pPr marL="0" indent="0">
                  <a:buNone/>
                </a:pPr>
                <a:endParaRPr lang="en-US" altLang="zh-CN" i="1" dirty="0" smtClean="0">
                  <a:solidFill>
                    <a:prstClr val="black"/>
                  </a:solidFill>
                  <a:latin typeface="Cambria Math"/>
                </a:endParaRPr>
              </a:p>
              <a:p>
                <a:pPr marL="0" indent="0">
                  <a:buNone/>
                </a:pPr>
                <a:endParaRPr lang="en-US" altLang="zh-CN" i="1" dirty="0">
                  <a:solidFill>
                    <a:prstClr val="black"/>
                  </a:solidFill>
                  <a:latin typeface="Cambria Math"/>
                </a:endParaRPr>
              </a:p>
              <a:p>
                <a:pPr marL="0" indent="0">
                  <a:buNone/>
                </a:pPr>
                <a14:m>
                  <m:oMath xmlns:m="http://schemas.openxmlformats.org/officeDocument/2006/math">
                    <m:sSub>
                      <m:sSubPr>
                        <m:ctrlPr>
                          <a:rPr lang="en-US" altLang="zh-CN" i="1">
                            <a:solidFill>
                              <a:prstClr val="black"/>
                            </a:solidFill>
                            <a:latin typeface="Cambria Math"/>
                          </a:rPr>
                        </m:ctrlPr>
                      </m:sSubPr>
                      <m:e>
                        <m:r>
                          <m:rPr>
                            <m:sty m:val="p"/>
                          </m:rPr>
                          <a:rPr lang="zh-CN" altLang="en-US" i="0">
                            <a:solidFill>
                              <a:prstClr val="black"/>
                            </a:solidFill>
                            <a:latin typeface="Cambria Math"/>
                          </a:rPr>
                          <m:t>σ</m:t>
                        </m:r>
                      </m:e>
                      <m:sub>
                        <m:r>
                          <a:rPr lang="en-US" altLang="zh-CN" i="0">
                            <a:solidFill>
                              <a:prstClr val="black"/>
                            </a:solidFill>
                            <a:latin typeface="Cambria Math"/>
                          </a:rPr>
                          <m:t>1</m:t>
                        </m:r>
                      </m:sub>
                    </m:sSub>
                    <m:r>
                      <a:rPr lang="en-US" altLang="zh-CN" b="0" i="1" smtClean="0">
                        <a:solidFill>
                          <a:prstClr val="black"/>
                        </a:solidFill>
                        <a:latin typeface="Cambria Math"/>
                      </a:rPr>
                      <m:t>−</m:t>
                    </m:r>
                    <m:sSub>
                      <m:sSubPr>
                        <m:ctrlPr>
                          <a:rPr lang="en-US" altLang="zh-CN" i="1">
                            <a:solidFill>
                              <a:prstClr val="black"/>
                            </a:solidFill>
                            <a:latin typeface="Cambria Math"/>
                          </a:rPr>
                        </m:ctrlPr>
                      </m:sSubPr>
                      <m:e>
                        <m:r>
                          <m:rPr>
                            <m:sty m:val="p"/>
                          </m:rPr>
                          <a:rPr lang="zh-CN" altLang="en-US" i="0">
                            <a:solidFill>
                              <a:prstClr val="black"/>
                            </a:solidFill>
                            <a:latin typeface="Cambria Math"/>
                          </a:rPr>
                          <m:t>σ</m:t>
                        </m:r>
                      </m:e>
                      <m:sub>
                        <m:r>
                          <a:rPr lang="en-US" altLang="zh-CN" b="0" i="1" smtClean="0">
                            <a:solidFill>
                              <a:prstClr val="black"/>
                            </a:solidFill>
                            <a:latin typeface="Cambria Math"/>
                          </a:rPr>
                          <m:t>2</m:t>
                        </m:r>
                      </m:sub>
                    </m:sSub>
                    <m:r>
                      <a:rPr lang="en-US" altLang="zh-CN" b="0" i="1" smtClean="0">
                        <a:solidFill>
                          <a:prstClr val="black"/>
                        </a:solidFill>
                        <a:latin typeface="Cambria Math"/>
                      </a:rPr>
                      <m:t>−</m:t>
                    </m:r>
                    <m:sSub>
                      <m:sSubPr>
                        <m:ctrlPr>
                          <a:rPr lang="en-US" altLang="zh-CN" i="1">
                            <a:solidFill>
                              <a:prstClr val="black"/>
                            </a:solidFill>
                            <a:latin typeface="Cambria Math"/>
                          </a:rPr>
                        </m:ctrlPr>
                      </m:sSubPr>
                      <m:e>
                        <m:r>
                          <m:rPr>
                            <m:sty m:val="p"/>
                          </m:rPr>
                          <a:rPr lang="zh-CN" altLang="en-US" i="0">
                            <a:solidFill>
                              <a:prstClr val="black"/>
                            </a:solidFill>
                            <a:latin typeface="Cambria Math"/>
                          </a:rPr>
                          <m:t>σ</m:t>
                        </m:r>
                      </m:e>
                      <m:sub>
                        <m:r>
                          <a:rPr lang="en-US" altLang="zh-CN" b="0" i="1" smtClean="0">
                            <a:solidFill>
                              <a:prstClr val="black"/>
                            </a:solidFill>
                            <a:latin typeface="Cambria Math"/>
                          </a:rPr>
                          <m:t>3</m:t>
                        </m:r>
                      </m:sub>
                    </m:sSub>
                    <m:r>
                      <a:rPr lang="en-US" altLang="zh-CN" b="0" i="1" smtClean="0">
                        <a:solidFill>
                          <a:prstClr val="black"/>
                        </a:solidFill>
                        <a:latin typeface="Cambria Math"/>
                      </a:rPr>
                      <m:t>−</m:t>
                    </m:r>
                    <m:sSub>
                      <m:sSubPr>
                        <m:ctrlPr>
                          <a:rPr lang="en-US" altLang="zh-CN" i="1">
                            <a:solidFill>
                              <a:prstClr val="black"/>
                            </a:solidFill>
                            <a:latin typeface="Cambria Math"/>
                          </a:rPr>
                        </m:ctrlPr>
                      </m:sSubPr>
                      <m:e>
                        <m:r>
                          <m:rPr>
                            <m:sty m:val="p"/>
                          </m:rPr>
                          <a:rPr lang="zh-CN" altLang="en-US" i="0">
                            <a:solidFill>
                              <a:prstClr val="black"/>
                            </a:solidFill>
                            <a:latin typeface="Cambria Math"/>
                          </a:rPr>
                          <m:t>σ</m:t>
                        </m:r>
                      </m:e>
                      <m:sub>
                        <m:r>
                          <a:rPr lang="en-US" altLang="zh-CN" b="0" i="1" smtClean="0">
                            <a:solidFill>
                              <a:prstClr val="black"/>
                            </a:solidFill>
                            <a:latin typeface="Cambria Math"/>
                          </a:rPr>
                          <m:t>4</m:t>
                        </m:r>
                      </m:sub>
                    </m:sSub>
                    <m:r>
                      <a:rPr lang="en-US" altLang="zh-CN" b="0" i="1" smtClean="0">
                        <a:solidFill>
                          <a:prstClr val="black"/>
                        </a:solidFill>
                        <a:latin typeface="Cambria Math"/>
                      </a:rPr>
                      <m:t>=</m:t>
                    </m:r>
                  </m:oMath>
                </a14:m>
                <a:r>
                  <a:rPr lang="en-US" altLang="zh-CN" dirty="0" smtClean="0"/>
                  <a:t>0    </a:t>
                </a:r>
                <a:r>
                  <a:rPr lang="zh-CN" altLang="en-US" dirty="0" smtClean="0"/>
                  <a:t>（</a:t>
                </a:r>
                <a:r>
                  <a:rPr lang="en-US" altLang="zh-CN" dirty="0" smtClean="0"/>
                  <a:t>1</a:t>
                </a:r>
                <a:r>
                  <a:rPr lang="zh-CN" altLang="en-US" dirty="0" smtClean="0"/>
                  <a:t>）</a:t>
                </a:r>
                <a:endParaRPr lang="en-US" altLang="zh-CN" dirty="0" smtClean="0"/>
              </a:p>
              <a:p>
                <a:pPr marL="0" indent="0">
                  <a:buNone/>
                </a:pPr>
                <a:endParaRPr lang="en-US" altLang="zh-CN" dirty="0" smtClean="0"/>
              </a:p>
              <a:p>
                <a:pPr marL="0" indent="0">
                  <a:buNone/>
                </a:pPr>
                <a:r>
                  <a:rPr lang="zh-CN" altLang="en-US" dirty="0" smtClean="0"/>
                  <a:t>同样</a:t>
                </a:r>
                <a:r>
                  <a:rPr lang="en-US" altLang="zh-CN" dirty="0" smtClean="0"/>
                  <a:t>b</a:t>
                </a:r>
                <a:r>
                  <a:rPr lang="zh-CN" altLang="en-US" dirty="0" smtClean="0"/>
                  <a:t>点场强为</a:t>
                </a:r>
                <a:r>
                  <a:rPr lang="en-US" altLang="zh-CN" dirty="0" smtClean="0"/>
                  <a:t>0</a:t>
                </a:r>
                <a:r>
                  <a:rPr lang="zh-CN" altLang="en-US" dirty="0" smtClean="0"/>
                  <a:t>：</a:t>
                </a:r>
                <a:endParaRPr lang="en-US" altLang="zh-CN" dirty="0" smtClean="0"/>
              </a:p>
              <a:p>
                <a:pPr marL="0" indent="0">
                  <a:buNone/>
                </a:pPr>
                <a:endParaRPr lang="en-US" altLang="zh-CN" dirty="0"/>
              </a:p>
              <a:p>
                <a:pPr marL="0" indent="0">
                  <a:buNone/>
                </a:pPr>
                <a:endParaRPr lang="en-US" altLang="zh-CN" dirty="0" smtClean="0"/>
              </a:p>
              <a:p>
                <a:pPr marL="0" indent="0">
                  <a:buNone/>
                </a:pP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a:solidFill>
                              <a:prstClr val="black"/>
                            </a:solidFill>
                            <a:latin typeface="Cambria Math"/>
                          </a:rPr>
                          <m:t>1</m:t>
                        </m:r>
                      </m:sub>
                    </m:sSub>
                    <m:r>
                      <a:rPr lang="en-US" altLang="zh-CN" b="0" i="1" smtClean="0">
                        <a:solidFill>
                          <a:prstClr val="black"/>
                        </a:solidFill>
                        <a:latin typeface="Cambria Math"/>
                      </a:rPr>
                      <m:t>+</m:t>
                    </m:r>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i="1">
                            <a:solidFill>
                              <a:prstClr val="black"/>
                            </a:solidFill>
                            <a:latin typeface="Cambria Math"/>
                          </a:rPr>
                          <m:t>2</m:t>
                        </m:r>
                      </m:sub>
                    </m:sSub>
                    <m:r>
                      <a:rPr lang="en-US" altLang="zh-CN" b="0" i="1" smtClean="0">
                        <a:solidFill>
                          <a:prstClr val="black"/>
                        </a:solidFill>
                        <a:latin typeface="Cambria Math"/>
                      </a:rPr>
                      <m:t>+</m:t>
                    </m:r>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i="1">
                            <a:solidFill>
                              <a:prstClr val="black"/>
                            </a:solidFill>
                            <a:latin typeface="Cambria Math"/>
                          </a:rPr>
                          <m:t>3</m:t>
                        </m:r>
                      </m:sub>
                    </m:sSub>
                    <m:r>
                      <a:rPr lang="en-US" altLang="zh-CN" i="1">
                        <a:solidFill>
                          <a:prstClr val="black"/>
                        </a:solidFill>
                        <a:latin typeface="Cambria Math"/>
                      </a:rPr>
                      <m:t>−</m:t>
                    </m:r>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i="1">
                            <a:solidFill>
                              <a:prstClr val="black"/>
                            </a:solidFill>
                            <a:latin typeface="Cambria Math"/>
                          </a:rPr>
                          <m:t>4</m:t>
                        </m:r>
                      </m:sub>
                    </m:sSub>
                    <m:r>
                      <a:rPr lang="en-US" altLang="zh-CN" i="1">
                        <a:solidFill>
                          <a:prstClr val="black"/>
                        </a:solidFill>
                        <a:latin typeface="Cambria Math"/>
                      </a:rPr>
                      <m:t>=</m:t>
                    </m:r>
                  </m:oMath>
                </a14:m>
                <a:r>
                  <a:rPr lang="en-US" altLang="zh-CN" dirty="0"/>
                  <a:t>0    </a:t>
                </a:r>
                <a:r>
                  <a:rPr lang="zh-CN" altLang="en-US" dirty="0" smtClean="0"/>
                  <a:t>（</a:t>
                </a:r>
                <a:r>
                  <a:rPr lang="en-US" altLang="zh-CN" dirty="0" smtClean="0"/>
                  <a:t>2</a:t>
                </a:r>
                <a:r>
                  <a:rPr lang="zh-CN" altLang="en-US" dirty="0" smtClean="0"/>
                  <a:t>）</a:t>
                </a: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r="-3044" b="-2194"/>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827407156"/>
              </p:ext>
            </p:extLst>
          </p:nvPr>
        </p:nvGraphicFramePr>
        <p:xfrm>
          <a:off x="266700" y="4724400"/>
          <a:ext cx="3735388" cy="1008063"/>
        </p:xfrm>
        <a:graphic>
          <a:graphicData uri="http://schemas.openxmlformats.org/presentationml/2006/ole">
            <mc:AlternateContent xmlns:mc="http://schemas.openxmlformats.org/markup-compatibility/2006">
              <mc:Choice xmlns:v="urn:schemas-microsoft-com:vml" Requires="v">
                <p:oleObj spid="_x0000_s28967" name="Equation" r:id="rId5" imgW="1600200" imgH="431640" progId="Equation.DSMT4">
                  <p:embed/>
                </p:oleObj>
              </mc:Choice>
              <mc:Fallback>
                <p:oleObj name="Equation" r:id="rId5" imgW="1600200" imgH="431640" progId="Equation.DSMT4">
                  <p:embed/>
                  <p:pic>
                    <p:nvPicPr>
                      <p:cNvPr id="0" name=""/>
                      <p:cNvPicPr/>
                      <p:nvPr/>
                    </p:nvPicPr>
                    <p:blipFill>
                      <a:blip r:embed="rId6"/>
                      <a:stretch>
                        <a:fillRect/>
                      </a:stretch>
                    </p:blipFill>
                    <p:spPr>
                      <a:xfrm>
                        <a:off x="266700" y="4724400"/>
                        <a:ext cx="3735388" cy="100806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027552801"/>
              </p:ext>
            </p:extLst>
          </p:nvPr>
        </p:nvGraphicFramePr>
        <p:xfrm>
          <a:off x="403225" y="1880828"/>
          <a:ext cx="3795713" cy="1008062"/>
        </p:xfrm>
        <a:graphic>
          <a:graphicData uri="http://schemas.openxmlformats.org/presentationml/2006/ole">
            <mc:AlternateContent xmlns:mc="http://schemas.openxmlformats.org/markup-compatibility/2006">
              <mc:Choice xmlns:v="urn:schemas-microsoft-com:vml" Requires="v">
                <p:oleObj spid="_x0000_s28968" name="公式" r:id="rId7" imgW="1625400" imgH="431640" progId="Equation.3">
                  <p:embed/>
                </p:oleObj>
              </mc:Choice>
              <mc:Fallback>
                <p:oleObj name="公式" r:id="rId7" imgW="1625400" imgH="431640" progId="Equation.3">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25" y="1880828"/>
                        <a:ext cx="37957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6"/>
          <p:cNvGrpSpPr>
            <a:grpSpLocks/>
          </p:cNvGrpSpPr>
          <p:nvPr/>
        </p:nvGrpSpPr>
        <p:grpSpPr bwMode="auto">
          <a:xfrm>
            <a:off x="6299511" y="2168860"/>
            <a:ext cx="1800572" cy="3114675"/>
            <a:chOff x="4047" y="1584"/>
            <a:chExt cx="1278" cy="1962"/>
          </a:xfrm>
        </p:grpSpPr>
        <p:sp>
          <p:nvSpPr>
            <p:cNvPr id="8" name="Rectangle 17"/>
            <p:cNvSpPr>
              <a:spLocks noChangeArrowheads="1"/>
            </p:cNvSpPr>
            <p:nvPr/>
          </p:nvSpPr>
          <p:spPr bwMode="auto">
            <a:xfrm>
              <a:off x="4132" y="1882"/>
              <a:ext cx="69" cy="1664"/>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Rectangle 18"/>
            <p:cNvSpPr>
              <a:spLocks noChangeArrowheads="1"/>
            </p:cNvSpPr>
            <p:nvPr/>
          </p:nvSpPr>
          <p:spPr bwMode="auto">
            <a:xfrm>
              <a:off x="5150" y="1882"/>
              <a:ext cx="69" cy="1664"/>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Text Box 19"/>
            <p:cNvSpPr txBox="1">
              <a:spLocks noChangeArrowheads="1"/>
            </p:cNvSpPr>
            <p:nvPr/>
          </p:nvSpPr>
          <p:spPr bwMode="auto">
            <a:xfrm>
              <a:off x="4047" y="1584"/>
              <a:ext cx="2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 latinLnBrk="0" hangingPunct="1">
                <a:lnSpc>
                  <a:spcPct val="100000"/>
                </a:lnSpc>
                <a:spcBef>
                  <a:spcPts val="0"/>
                </a:spcBef>
                <a:spcAft>
                  <a:spcPts val="0"/>
                </a:spcAft>
                <a:buClrTx/>
                <a:buSzTx/>
                <a:buFontTx/>
                <a:buNone/>
                <a:tabLst/>
                <a:defRPr/>
              </a:pPr>
              <a:r>
                <a:rPr lang="en-US" altLang="zh-CN" b="1" i="1" kern="0" dirty="0">
                  <a:solidFill>
                    <a:sysClr val="windowText" lastClr="000000"/>
                  </a:solidFill>
                </a:rPr>
                <a:t>A</a:t>
              </a:r>
              <a:endParaRPr kumimoji="0" lang="en-US" altLang="zh-CN" sz="1800" b="0" i="0" u="none" strike="noStrike" kern="0" cap="none" spc="0" normalizeH="0" baseline="0" noProof="0" dirty="0" smtClean="0">
                <a:ln>
                  <a:noFill/>
                </a:ln>
                <a:solidFill>
                  <a:sysClr val="windowText" lastClr="000000"/>
                </a:solidFill>
                <a:effectLst/>
                <a:uLnTx/>
                <a:uFillTx/>
              </a:endParaRPr>
            </a:p>
          </p:txBody>
        </p:sp>
        <p:sp>
          <p:nvSpPr>
            <p:cNvPr id="11" name="Text Box 20"/>
            <p:cNvSpPr txBox="1">
              <a:spLocks noChangeArrowheads="1"/>
            </p:cNvSpPr>
            <p:nvPr/>
          </p:nvSpPr>
          <p:spPr bwMode="auto">
            <a:xfrm>
              <a:off x="5025" y="1584"/>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 latinLnBrk="0" hangingPunct="1">
                <a:lnSpc>
                  <a:spcPct val="100000"/>
                </a:lnSpc>
                <a:spcBef>
                  <a:spcPts val="0"/>
                </a:spcBef>
                <a:spcAft>
                  <a:spcPts val="0"/>
                </a:spcAft>
                <a:buClrTx/>
                <a:buSzTx/>
                <a:buFontTx/>
                <a:buNone/>
                <a:tabLst/>
                <a:defRPr/>
              </a:pPr>
              <a:r>
                <a:rPr lang="en-US" altLang="zh-CN" b="1" i="1" kern="0" dirty="0">
                  <a:solidFill>
                    <a:sysClr val="windowText" lastClr="000000"/>
                  </a:solidFill>
                </a:rPr>
                <a:t>B</a:t>
              </a:r>
              <a:endParaRPr kumimoji="0" lang="en-US" altLang="zh-CN" sz="1800" b="0" i="0" u="none" strike="noStrike" kern="0" cap="none" spc="0" normalizeH="0" baseline="0" noProof="0" dirty="0" smtClean="0">
                <a:ln>
                  <a:noFill/>
                </a:ln>
                <a:solidFill>
                  <a:sysClr val="windowText" lastClr="000000"/>
                </a:solidFill>
                <a:effectLst/>
                <a:uLnTx/>
                <a:uFillTx/>
              </a:endParaRPr>
            </a:p>
          </p:txBody>
        </p:sp>
        <p:sp>
          <p:nvSpPr>
            <p:cNvPr id="12" name="Line 21"/>
            <p:cNvSpPr>
              <a:spLocks noChangeShapeType="1"/>
            </p:cNvSpPr>
            <p:nvPr/>
          </p:nvSpPr>
          <p:spPr bwMode="auto">
            <a:xfrm>
              <a:off x="4249" y="1930"/>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22"/>
            <p:cNvSpPr>
              <a:spLocks noChangeShapeType="1"/>
            </p:cNvSpPr>
            <p:nvPr/>
          </p:nvSpPr>
          <p:spPr bwMode="auto">
            <a:xfrm>
              <a:off x="4249" y="2181"/>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23"/>
            <p:cNvSpPr>
              <a:spLocks noChangeShapeType="1"/>
            </p:cNvSpPr>
            <p:nvPr/>
          </p:nvSpPr>
          <p:spPr bwMode="auto">
            <a:xfrm>
              <a:off x="4249" y="2437"/>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Line 24"/>
            <p:cNvSpPr>
              <a:spLocks noChangeShapeType="1"/>
            </p:cNvSpPr>
            <p:nvPr/>
          </p:nvSpPr>
          <p:spPr bwMode="auto">
            <a:xfrm>
              <a:off x="4249" y="2688"/>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Line 25"/>
            <p:cNvSpPr>
              <a:spLocks noChangeShapeType="1"/>
            </p:cNvSpPr>
            <p:nvPr/>
          </p:nvSpPr>
          <p:spPr bwMode="auto">
            <a:xfrm>
              <a:off x="4249" y="2961"/>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Line 26"/>
            <p:cNvSpPr>
              <a:spLocks noChangeShapeType="1"/>
            </p:cNvSpPr>
            <p:nvPr/>
          </p:nvSpPr>
          <p:spPr bwMode="auto">
            <a:xfrm>
              <a:off x="4249" y="3234"/>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27"/>
            <p:cNvSpPr>
              <a:spLocks noChangeShapeType="1"/>
            </p:cNvSpPr>
            <p:nvPr/>
          </p:nvSpPr>
          <p:spPr bwMode="auto">
            <a:xfrm>
              <a:off x="4249" y="3473"/>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9" name="Group 28"/>
          <p:cNvGrpSpPr>
            <a:grpSpLocks/>
          </p:cNvGrpSpPr>
          <p:nvPr/>
        </p:nvGrpSpPr>
        <p:grpSpPr bwMode="auto">
          <a:xfrm>
            <a:off x="6443826" y="2734008"/>
            <a:ext cx="2006601" cy="1638300"/>
            <a:chOff x="4200" y="2194"/>
            <a:chExt cx="1264" cy="1032"/>
          </a:xfrm>
        </p:grpSpPr>
        <p:sp>
          <p:nvSpPr>
            <p:cNvPr id="20" name="Freeform 30"/>
            <p:cNvSpPr>
              <a:spLocks/>
            </p:cNvSpPr>
            <p:nvPr/>
          </p:nvSpPr>
          <p:spPr bwMode="auto">
            <a:xfrm>
              <a:off x="4386" y="3205"/>
              <a:ext cx="529" cy="21"/>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Freeform 31"/>
            <p:cNvSpPr>
              <a:spLocks/>
            </p:cNvSpPr>
            <p:nvPr/>
          </p:nvSpPr>
          <p:spPr bwMode="auto">
            <a:xfrm>
              <a:off x="4405" y="2703"/>
              <a:ext cx="527" cy="20"/>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Freeform 32"/>
            <p:cNvSpPr>
              <a:spLocks/>
            </p:cNvSpPr>
            <p:nvPr/>
          </p:nvSpPr>
          <p:spPr bwMode="auto">
            <a:xfrm>
              <a:off x="4386" y="2194"/>
              <a:ext cx="529" cy="20"/>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23" name="Object 33"/>
            <p:cNvGraphicFramePr>
              <a:graphicFrameLocks noChangeAspect="1"/>
            </p:cNvGraphicFramePr>
            <p:nvPr>
              <p:extLst>
                <p:ext uri="{D42A27DB-BD31-4B8C-83A1-F6EECF244321}">
                  <p14:modId xmlns:p14="http://schemas.microsoft.com/office/powerpoint/2010/main" val="1460301365"/>
                </p:ext>
              </p:extLst>
            </p:nvPr>
          </p:nvGraphicFramePr>
          <p:xfrm>
            <a:off x="5107" y="2691"/>
            <a:ext cx="357" cy="405"/>
          </p:xfrm>
          <a:graphic>
            <a:graphicData uri="http://schemas.openxmlformats.org/presentationml/2006/ole">
              <mc:AlternateContent xmlns:mc="http://schemas.openxmlformats.org/markup-compatibility/2006">
                <mc:Choice xmlns:v="urn:schemas-microsoft-com:vml" Requires="v">
                  <p:oleObj spid="_x0000_s28969" name="公式" r:id="rId9" imgW="190440" imgH="215640" progId="Equation.3">
                    <p:embed/>
                  </p:oleObj>
                </mc:Choice>
                <mc:Fallback>
                  <p:oleObj name="公式" r:id="rId9" imgW="190440" imgH="215640" progId="Equation.3">
                    <p:embed/>
                    <p:pic>
                      <p:nvPicPr>
                        <p:cNvPr id="0" name=""/>
                        <p:cNvPicPr>
                          <a:picLocks noChangeAspect="1" noChangeArrowheads="1"/>
                        </p:cNvPicPr>
                        <p:nvPr/>
                      </p:nvPicPr>
                      <p:blipFill>
                        <a:blip r:embed="rId10"/>
                        <a:srcRect/>
                        <a:stretch>
                          <a:fillRect/>
                        </a:stretch>
                      </p:blipFill>
                      <p:spPr bwMode="auto">
                        <a:xfrm>
                          <a:off x="5107" y="2691"/>
                          <a:ext cx="35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34"/>
            <p:cNvGraphicFramePr>
              <a:graphicFrameLocks noChangeAspect="1"/>
            </p:cNvGraphicFramePr>
            <p:nvPr>
              <p:extLst>
                <p:ext uri="{D42A27DB-BD31-4B8C-83A1-F6EECF244321}">
                  <p14:modId xmlns:p14="http://schemas.microsoft.com/office/powerpoint/2010/main" val="751683796"/>
                </p:ext>
              </p:extLst>
            </p:nvPr>
          </p:nvGraphicFramePr>
          <p:xfrm>
            <a:off x="4200" y="2723"/>
            <a:ext cx="360" cy="404"/>
          </p:xfrm>
          <a:graphic>
            <a:graphicData uri="http://schemas.openxmlformats.org/presentationml/2006/ole">
              <mc:AlternateContent xmlns:mc="http://schemas.openxmlformats.org/markup-compatibility/2006">
                <mc:Choice xmlns:v="urn:schemas-microsoft-com:vml" Requires="v">
                  <p:oleObj spid="_x0000_s28970" name="公式" r:id="rId11" imgW="190440" imgH="215640" progId="Equation.3">
                    <p:embed/>
                  </p:oleObj>
                </mc:Choice>
                <mc:Fallback>
                  <p:oleObj name="公式" r:id="rId11" imgW="190440" imgH="215640" progId="Equation.3">
                    <p:embed/>
                    <p:pic>
                      <p:nvPicPr>
                        <p:cNvPr id="0" name=""/>
                        <p:cNvPicPr>
                          <a:picLocks noChangeAspect="1" noChangeArrowheads="1"/>
                        </p:cNvPicPr>
                        <p:nvPr/>
                      </p:nvPicPr>
                      <p:blipFill>
                        <a:blip r:embed="rId12"/>
                        <a:srcRect/>
                        <a:stretch>
                          <a:fillRect/>
                        </a:stretch>
                      </p:blipFill>
                      <p:spPr bwMode="auto">
                        <a:xfrm>
                          <a:off x="4200" y="2723"/>
                          <a:ext cx="3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5" name="Object 34"/>
          <p:cNvGraphicFramePr>
            <a:graphicFrameLocks noChangeAspect="1"/>
          </p:cNvGraphicFramePr>
          <p:nvPr>
            <p:extLst>
              <p:ext uri="{D42A27DB-BD31-4B8C-83A1-F6EECF244321}">
                <p14:modId xmlns:p14="http://schemas.microsoft.com/office/powerpoint/2010/main" val="1168484268"/>
              </p:ext>
            </p:extLst>
          </p:nvPr>
        </p:nvGraphicFramePr>
        <p:xfrm>
          <a:off x="6011899" y="3494781"/>
          <a:ext cx="468313" cy="568325"/>
        </p:xfrm>
        <a:graphic>
          <a:graphicData uri="http://schemas.openxmlformats.org/presentationml/2006/ole">
            <mc:AlternateContent xmlns:mc="http://schemas.openxmlformats.org/markup-compatibility/2006">
              <mc:Choice xmlns:v="urn:schemas-microsoft-com:vml" Requires="v">
                <p:oleObj spid="_x0000_s28971" name="公式" r:id="rId13" imgW="177480" imgH="215640" progId="Equation.3">
                  <p:embed/>
                </p:oleObj>
              </mc:Choice>
              <mc:Fallback>
                <p:oleObj name="公式" r:id="rId13" imgW="177480" imgH="215640" progId="Equation.3">
                  <p:embed/>
                  <p:pic>
                    <p:nvPicPr>
                      <p:cNvPr id="0" name=""/>
                      <p:cNvPicPr>
                        <a:picLocks noChangeAspect="1" noChangeArrowheads="1"/>
                      </p:cNvPicPr>
                      <p:nvPr/>
                    </p:nvPicPr>
                    <p:blipFill>
                      <a:blip r:embed="rId14"/>
                      <a:srcRect/>
                      <a:stretch>
                        <a:fillRect/>
                      </a:stretch>
                    </p:blipFill>
                    <p:spPr bwMode="auto">
                      <a:xfrm>
                        <a:off x="6011899" y="3494781"/>
                        <a:ext cx="468313" cy="568325"/>
                      </a:xfrm>
                      <a:prstGeom prst="rect">
                        <a:avLst/>
                      </a:prstGeom>
                      <a:noFill/>
                      <a:ln>
                        <a:noFill/>
                      </a:ln>
                      <a:effectLst/>
                    </p:spPr>
                  </p:pic>
                </p:oleObj>
              </mc:Fallback>
            </mc:AlternateContent>
          </a:graphicData>
        </a:graphic>
      </p:graphicFrame>
      <p:graphicFrame>
        <p:nvGraphicFramePr>
          <p:cNvPr id="26" name="Object 33"/>
          <p:cNvGraphicFramePr>
            <a:graphicFrameLocks noChangeAspect="1"/>
          </p:cNvGraphicFramePr>
          <p:nvPr>
            <p:extLst>
              <p:ext uri="{D42A27DB-BD31-4B8C-83A1-F6EECF244321}">
                <p14:modId xmlns:p14="http://schemas.microsoft.com/office/powerpoint/2010/main" val="3930775166"/>
              </p:ext>
            </p:extLst>
          </p:nvPr>
        </p:nvGraphicFramePr>
        <p:xfrm>
          <a:off x="7353634" y="3648063"/>
          <a:ext cx="566738" cy="681037"/>
        </p:xfrm>
        <a:graphic>
          <a:graphicData uri="http://schemas.openxmlformats.org/presentationml/2006/ole">
            <mc:AlternateContent xmlns:mc="http://schemas.openxmlformats.org/markup-compatibility/2006">
              <mc:Choice xmlns:v="urn:schemas-microsoft-com:vml" Requires="v">
                <p:oleObj spid="_x0000_s28972" name="公式" r:id="rId15" imgW="190440" imgH="228600" progId="Equation.3">
                  <p:embed/>
                </p:oleObj>
              </mc:Choice>
              <mc:Fallback>
                <p:oleObj name="公式" r:id="rId15" imgW="190440" imgH="228600" progId="Equation.3">
                  <p:embed/>
                  <p:pic>
                    <p:nvPicPr>
                      <p:cNvPr id="0" name=""/>
                      <p:cNvPicPr>
                        <a:picLocks noChangeAspect="1" noChangeArrowheads="1"/>
                      </p:cNvPicPr>
                      <p:nvPr/>
                    </p:nvPicPr>
                    <p:blipFill>
                      <a:blip r:embed="rId16"/>
                      <a:srcRect/>
                      <a:stretch>
                        <a:fillRect/>
                      </a:stretch>
                    </p:blipFill>
                    <p:spPr bwMode="auto">
                      <a:xfrm>
                        <a:off x="7353634" y="3648063"/>
                        <a:ext cx="566738"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33"/>
          <p:cNvGraphicFramePr>
            <a:graphicFrameLocks noChangeAspect="1"/>
          </p:cNvGraphicFramePr>
          <p:nvPr>
            <p:extLst>
              <p:ext uri="{D42A27DB-BD31-4B8C-83A1-F6EECF244321}">
                <p14:modId xmlns:p14="http://schemas.microsoft.com/office/powerpoint/2010/main" val="788726677"/>
              </p:ext>
            </p:extLst>
          </p:nvPr>
        </p:nvGraphicFramePr>
        <p:xfrm>
          <a:off x="6048164" y="4365104"/>
          <a:ext cx="528637" cy="417512"/>
        </p:xfrm>
        <a:graphic>
          <a:graphicData uri="http://schemas.openxmlformats.org/presentationml/2006/ole">
            <mc:AlternateContent xmlns:mc="http://schemas.openxmlformats.org/markup-compatibility/2006">
              <mc:Choice xmlns:v="urn:schemas-microsoft-com:vml" Requires="v">
                <p:oleObj spid="_x0000_s28973" name="Equation" r:id="rId17" imgW="177480" imgH="139680" progId="Equation.DSMT4">
                  <p:embed/>
                </p:oleObj>
              </mc:Choice>
              <mc:Fallback>
                <p:oleObj name="Equation" r:id="rId17" imgW="177480" imgH="139680" progId="Equation.DSMT4">
                  <p:embed/>
                  <p:pic>
                    <p:nvPicPr>
                      <p:cNvPr id="0" name=""/>
                      <p:cNvPicPr>
                        <a:picLocks noChangeAspect="1" noChangeArrowheads="1"/>
                      </p:cNvPicPr>
                      <p:nvPr/>
                    </p:nvPicPr>
                    <p:blipFill>
                      <a:blip r:embed="rId18"/>
                      <a:srcRect/>
                      <a:stretch>
                        <a:fillRect/>
                      </a:stretch>
                    </p:blipFill>
                    <p:spPr bwMode="auto">
                      <a:xfrm>
                        <a:off x="6048164" y="4365104"/>
                        <a:ext cx="52863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143594634"/>
              </p:ext>
            </p:extLst>
          </p:nvPr>
        </p:nvGraphicFramePr>
        <p:xfrm>
          <a:off x="7812360" y="4257092"/>
          <a:ext cx="452437" cy="530225"/>
        </p:xfrm>
        <a:graphic>
          <a:graphicData uri="http://schemas.openxmlformats.org/presentationml/2006/ole">
            <mc:AlternateContent xmlns:mc="http://schemas.openxmlformats.org/markup-compatibility/2006">
              <mc:Choice xmlns:v="urn:schemas-microsoft-com:vml" Requires="v">
                <p:oleObj spid="_x0000_s28974" name="Equation" r:id="rId19" imgW="152280" imgH="177480" progId="Equation.DSMT4">
                  <p:embed/>
                </p:oleObj>
              </mc:Choice>
              <mc:Fallback>
                <p:oleObj name="Equation" r:id="rId19" imgW="152280" imgH="177480" progId="Equation.DSMT4">
                  <p:embed/>
                  <p:pic>
                    <p:nvPicPr>
                      <p:cNvPr id="0" name=""/>
                      <p:cNvPicPr>
                        <a:picLocks noChangeAspect="1" noChangeArrowheads="1"/>
                      </p:cNvPicPr>
                      <p:nvPr/>
                    </p:nvPicPr>
                    <p:blipFill>
                      <a:blip r:embed="rId20"/>
                      <a:srcRect/>
                      <a:stretch>
                        <a:fillRect/>
                      </a:stretch>
                    </p:blipFill>
                    <p:spPr bwMode="auto">
                      <a:xfrm>
                        <a:off x="7812360" y="4257092"/>
                        <a:ext cx="4524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261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fontScale="92500"/>
              </a:bodyPr>
              <a:lstStyle/>
              <a:p>
                <a:pPr marL="0" lvl="0" indent="0">
                  <a:buNone/>
                </a:pPr>
                <a:r>
                  <a:rPr lang="zh-CN" altLang="en-US" dirty="0" smtClean="0">
                    <a:solidFill>
                      <a:prstClr val="black"/>
                    </a:solidFill>
                  </a:rPr>
                  <a:t>此外由</a:t>
                </a:r>
                <a:r>
                  <a:rPr lang="en-US" altLang="zh-CN" dirty="0" smtClean="0">
                    <a:solidFill>
                      <a:prstClr val="black"/>
                    </a:solidFill>
                  </a:rPr>
                  <a:t>A</a:t>
                </a:r>
                <a:r>
                  <a:rPr lang="zh-CN" altLang="en-US" dirty="0" smtClean="0">
                    <a:solidFill>
                      <a:prstClr val="black"/>
                    </a:solidFill>
                  </a:rPr>
                  <a:t>、</a:t>
                </a:r>
                <a:r>
                  <a:rPr lang="en-US" altLang="zh-CN" dirty="0" smtClean="0">
                    <a:solidFill>
                      <a:prstClr val="black"/>
                    </a:solidFill>
                  </a:rPr>
                  <a:t>B</a:t>
                </a:r>
                <a:r>
                  <a:rPr lang="zh-CN" altLang="en-US" dirty="0" smtClean="0">
                    <a:solidFill>
                      <a:prstClr val="black"/>
                    </a:solidFill>
                  </a:rPr>
                  <a:t>两板带电量知：</a:t>
                </a:r>
                <a:endParaRPr lang="en-US" altLang="zh-CN" dirty="0" smtClean="0">
                  <a:solidFill>
                    <a:prstClr val="black"/>
                  </a:solidFill>
                </a:endParaRPr>
              </a:p>
              <a:p>
                <a:pPr marL="0" lvl="0" indent="0">
                  <a:buNone/>
                </a:pP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a:solidFill>
                              <a:prstClr val="black"/>
                            </a:solidFill>
                            <a:latin typeface="Cambria Math"/>
                          </a:rPr>
                          <m:t>1</m:t>
                        </m:r>
                      </m:sub>
                    </m:sSub>
                    <m:r>
                      <a:rPr lang="en-US" altLang="zh-CN">
                        <a:solidFill>
                          <a:prstClr val="black"/>
                        </a:solidFill>
                        <a:latin typeface="Cambria Math"/>
                      </a:rPr>
                      <m:t>+</m:t>
                    </m:r>
                  </m:oMath>
                </a14:m>
                <a:r>
                  <a:rPr lang="en-US" altLang="zh-CN" sz="1800" dirty="0">
                    <a:solidFill>
                      <a:prstClr val="black"/>
                    </a:solidFill>
                  </a:rPr>
                  <a:t> </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i="1">
                            <a:solidFill>
                              <a:prstClr val="black"/>
                            </a:solidFill>
                            <a:latin typeface="Cambria Math"/>
                          </a:rPr>
                          <m:t>2</m:t>
                        </m:r>
                      </m:sub>
                    </m:sSub>
                    <m:r>
                      <a:rPr lang="en-US" altLang="zh-CN" b="0" i="1" smtClean="0">
                        <a:solidFill>
                          <a:prstClr val="black"/>
                        </a:solidFill>
                        <a:latin typeface="Cambria Math"/>
                      </a:rPr>
                      <m:t>=</m:t>
                    </m:r>
                    <m:f>
                      <m:fPr>
                        <m:ctrlPr>
                          <a:rPr lang="en-US" altLang="zh-CN" b="0" i="1" smtClean="0">
                            <a:solidFill>
                              <a:prstClr val="black"/>
                            </a:solidFill>
                            <a:latin typeface="Cambria Math"/>
                          </a:rPr>
                        </m:ctrlPr>
                      </m:fPr>
                      <m:num>
                        <m:sSub>
                          <m:sSubPr>
                            <m:ctrlPr>
                              <a:rPr lang="en-US" altLang="zh-CN" b="0" i="1" smtClean="0">
                                <a:solidFill>
                                  <a:prstClr val="black"/>
                                </a:solidFill>
                                <a:latin typeface="Cambria Math"/>
                              </a:rPr>
                            </m:ctrlPr>
                          </m:sSubPr>
                          <m:e>
                            <m:r>
                              <a:rPr lang="en-US" altLang="zh-CN" b="0" i="1" smtClean="0">
                                <a:solidFill>
                                  <a:prstClr val="black"/>
                                </a:solidFill>
                                <a:latin typeface="Cambria Math"/>
                              </a:rPr>
                              <m:t>𝑄</m:t>
                            </m:r>
                          </m:e>
                          <m:sub>
                            <m:r>
                              <a:rPr lang="en-US" altLang="zh-CN" b="0" i="1" smtClean="0">
                                <a:solidFill>
                                  <a:prstClr val="black"/>
                                </a:solidFill>
                                <a:latin typeface="Cambria Math"/>
                              </a:rPr>
                              <m:t>𝐴</m:t>
                            </m:r>
                          </m:sub>
                        </m:sSub>
                      </m:num>
                      <m:den>
                        <m:r>
                          <a:rPr lang="en-US" altLang="zh-CN" b="0" i="1" smtClean="0">
                            <a:solidFill>
                              <a:prstClr val="black"/>
                            </a:solidFill>
                            <a:latin typeface="Cambria Math"/>
                          </a:rPr>
                          <m:t>𝑆</m:t>
                        </m:r>
                      </m:den>
                    </m:f>
                  </m:oMath>
                </a14:m>
                <a:r>
                  <a:rPr lang="en-US" altLang="zh-CN" dirty="0" smtClean="0">
                    <a:solidFill>
                      <a:prstClr val="black"/>
                    </a:solidFill>
                  </a:rPr>
                  <a:t>                    </a:t>
                </a:r>
                <a:r>
                  <a:rPr lang="zh-CN" altLang="en-US" dirty="0" smtClean="0">
                    <a:solidFill>
                      <a:prstClr val="black"/>
                    </a:solidFill>
                  </a:rPr>
                  <a:t>（</a:t>
                </a:r>
                <a:r>
                  <a:rPr lang="en-US" altLang="zh-CN" dirty="0" smtClean="0">
                    <a:solidFill>
                      <a:prstClr val="black"/>
                    </a:solidFill>
                  </a:rPr>
                  <a:t>3</a:t>
                </a:r>
                <a:r>
                  <a:rPr lang="zh-CN" altLang="en-US" dirty="0" smtClean="0">
                    <a:solidFill>
                      <a:prstClr val="black"/>
                    </a:solidFill>
                  </a:rPr>
                  <a:t>）</a:t>
                </a:r>
                <a:endParaRPr lang="en-US" altLang="zh-CN" dirty="0" smtClean="0">
                  <a:solidFill>
                    <a:prstClr val="black"/>
                  </a:solidFill>
                </a:endParaRPr>
              </a:p>
              <a:p>
                <a:pPr marL="0" lvl="0" indent="0">
                  <a:buNone/>
                </a:pP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3</m:t>
                        </m:r>
                      </m:sub>
                    </m:sSub>
                    <m:r>
                      <a:rPr lang="en-US" altLang="zh-CN">
                        <a:solidFill>
                          <a:prstClr val="black"/>
                        </a:solidFill>
                        <a:latin typeface="Cambria Math"/>
                      </a:rPr>
                      <m:t>+</m:t>
                    </m:r>
                  </m:oMath>
                </a14:m>
                <a:r>
                  <a:rPr lang="en-US" altLang="zh-CN" sz="1800" dirty="0">
                    <a:solidFill>
                      <a:prstClr val="black"/>
                    </a:solidFill>
                  </a:rPr>
                  <a:t> </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4</m:t>
                        </m:r>
                      </m:sub>
                    </m:sSub>
                    <m:r>
                      <a:rPr lang="en-US" altLang="zh-CN" i="1">
                        <a:solidFill>
                          <a:prstClr val="black"/>
                        </a:solidFill>
                        <a:latin typeface="Cambria Math"/>
                      </a:rPr>
                      <m:t>=</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𝑄</m:t>
                            </m:r>
                          </m:e>
                          <m:sub>
                            <m:r>
                              <a:rPr lang="en-US" altLang="zh-CN" b="0" i="1" smtClean="0">
                                <a:solidFill>
                                  <a:prstClr val="black"/>
                                </a:solidFill>
                                <a:latin typeface="Cambria Math"/>
                              </a:rPr>
                              <m:t>𝐵</m:t>
                            </m:r>
                          </m:sub>
                        </m:sSub>
                      </m:num>
                      <m:den>
                        <m:r>
                          <a:rPr lang="en-US" altLang="zh-CN" i="1">
                            <a:solidFill>
                              <a:prstClr val="black"/>
                            </a:solidFill>
                            <a:latin typeface="Cambria Math"/>
                          </a:rPr>
                          <m:t>𝑆</m:t>
                        </m:r>
                      </m:den>
                    </m:f>
                  </m:oMath>
                </a14:m>
                <a:r>
                  <a:rPr lang="en-US" altLang="zh-CN" dirty="0" smtClean="0">
                    <a:solidFill>
                      <a:prstClr val="black"/>
                    </a:solidFill>
                  </a:rPr>
                  <a:t>                    </a:t>
                </a:r>
                <a:r>
                  <a:rPr lang="zh-CN" altLang="en-US" dirty="0" smtClean="0">
                    <a:solidFill>
                      <a:prstClr val="black"/>
                    </a:solidFill>
                  </a:rPr>
                  <a:t>（</a:t>
                </a:r>
                <a:r>
                  <a:rPr lang="en-US" altLang="zh-CN" dirty="0" smtClean="0">
                    <a:solidFill>
                      <a:prstClr val="black"/>
                    </a:solidFill>
                  </a:rPr>
                  <a:t>4</a:t>
                </a:r>
                <a:r>
                  <a:rPr lang="zh-CN" altLang="en-US" dirty="0" smtClean="0">
                    <a:solidFill>
                      <a:prstClr val="black"/>
                    </a:solidFill>
                  </a:rPr>
                  <a:t>）</a:t>
                </a:r>
                <a:endParaRPr lang="en-US" altLang="zh-CN" dirty="0" smtClean="0">
                  <a:solidFill>
                    <a:prstClr val="black"/>
                  </a:solidFill>
                </a:endParaRPr>
              </a:p>
              <a:p>
                <a:pPr marL="0" lvl="0" indent="0">
                  <a:buNone/>
                </a:pPr>
                <a:r>
                  <a:rPr lang="zh-CN" altLang="en-US" dirty="0" smtClean="0">
                    <a:solidFill>
                      <a:prstClr val="black"/>
                    </a:solidFill>
                  </a:rPr>
                  <a:t>由（</a:t>
                </a:r>
                <a:r>
                  <a:rPr lang="en-US" altLang="zh-CN" dirty="0" smtClean="0">
                    <a:solidFill>
                      <a:prstClr val="black"/>
                    </a:solidFill>
                  </a:rPr>
                  <a:t>1</a:t>
                </a:r>
                <a:r>
                  <a:rPr lang="zh-CN" altLang="en-US" dirty="0" smtClean="0">
                    <a:solidFill>
                      <a:prstClr val="black"/>
                    </a:solidFill>
                  </a:rPr>
                  <a:t>）（</a:t>
                </a:r>
                <a:r>
                  <a:rPr lang="en-US" altLang="zh-CN" dirty="0" smtClean="0">
                    <a:solidFill>
                      <a:prstClr val="black"/>
                    </a:solidFill>
                  </a:rPr>
                  <a:t>2</a:t>
                </a:r>
                <a:r>
                  <a:rPr lang="zh-CN" altLang="en-US" dirty="0" smtClean="0">
                    <a:solidFill>
                      <a:prstClr val="black"/>
                    </a:solidFill>
                  </a:rPr>
                  <a:t>）（</a:t>
                </a:r>
                <a:r>
                  <a:rPr lang="en-US" altLang="zh-CN" dirty="0" smtClean="0">
                    <a:solidFill>
                      <a:prstClr val="black"/>
                    </a:solidFill>
                  </a:rPr>
                  <a:t>3</a:t>
                </a:r>
                <a:r>
                  <a:rPr lang="zh-CN" altLang="en-US" dirty="0" smtClean="0">
                    <a:solidFill>
                      <a:prstClr val="black"/>
                    </a:solidFill>
                  </a:rPr>
                  <a:t>）（</a:t>
                </a:r>
                <a:r>
                  <a:rPr lang="en-US" altLang="zh-CN" dirty="0" smtClean="0">
                    <a:solidFill>
                      <a:prstClr val="black"/>
                    </a:solidFill>
                  </a:rPr>
                  <a:t>4</a:t>
                </a:r>
                <a:r>
                  <a:rPr lang="zh-CN" altLang="en-US" dirty="0" smtClean="0">
                    <a:solidFill>
                      <a:prstClr val="black"/>
                    </a:solidFill>
                  </a:rPr>
                  <a:t>）可得：</a:t>
                </a:r>
                <a:endParaRPr lang="en-US" altLang="zh-CN" dirty="0" smtClean="0">
                  <a:solidFill>
                    <a:prstClr val="black"/>
                  </a:solidFill>
                </a:endParaRPr>
              </a:p>
              <a:p>
                <a:pPr marL="0" lvl="0" indent="0">
                  <a:buNone/>
                </a:pPr>
                <a14:m>
                  <m:oMath xmlns:m="http://schemas.openxmlformats.org/officeDocument/2006/math">
                    <m:sSub>
                      <m:sSubPr>
                        <m:ctrlPr>
                          <a:rPr lang="en-US" altLang="zh-CN" i="1" smtClean="0">
                            <a:solidFill>
                              <a:prstClr val="black"/>
                            </a:solidFill>
                            <a:latin typeface="Cambria Math"/>
                          </a:rPr>
                        </m:ctrlPr>
                      </m:sSubPr>
                      <m:e>
                        <m:r>
                          <m:rPr>
                            <m:sty m:val="p"/>
                          </m:rPr>
                          <a:rPr lang="zh-CN" altLang="en-US" i="0" smtClean="0">
                            <a:solidFill>
                              <a:prstClr val="black"/>
                            </a:solidFill>
                            <a:latin typeface="Cambria Math"/>
                          </a:rPr>
                          <m:t>σ</m:t>
                        </m:r>
                      </m:e>
                      <m:sub>
                        <m:r>
                          <a:rPr lang="en-US" altLang="zh-CN" b="0" i="0" smtClean="0">
                            <a:solidFill>
                              <a:prstClr val="black"/>
                            </a:solidFill>
                            <a:latin typeface="Cambria Math"/>
                          </a:rPr>
                          <m:t>1</m:t>
                        </m:r>
                      </m:sub>
                    </m:sSub>
                    <m:r>
                      <a:rPr lang="en-US" altLang="zh-CN" b="0" i="0" smtClean="0">
                        <a:solidFill>
                          <a:prstClr val="black"/>
                        </a:solidFill>
                        <a:latin typeface="Cambria Math"/>
                      </a:rPr>
                      <m:t>=</m:t>
                    </m:r>
                    <m:sSub>
                      <m:sSubPr>
                        <m:ctrlPr>
                          <a:rPr lang="en-US" altLang="zh-CN" b="0" i="1" smtClean="0">
                            <a:solidFill>
                              <a:prstClr val="black"/>
                            </a:solidFill>
                            <a:latin typeface="Cambria Math"/>
                          </a:rPr>
                        </m:ctrlPr>
                      </m:sSubPr>
                      <m:e>
                        <m:r>
                          <m:rPr>
                            <m:sty m:val="p"/>
                          </m:rPr>
                          <a:rPr lang="zh-CN" altLang="en-US" b="0" i="0" smtClean="0">
                            <a:solidFill>
                              <a:prstClr val="black"/>
                            </a:solidFill>
                            <a:latin typeface="Cambria Math"/>
                          </a:rPr>
                          <m:t>σ</m:t>
                        </m:r>
                      </m:e>
                      <m:sub>
                        <m:r>
                          <a:rPr lang="en-US" altLang="zh-CN" b="0" i="1" smtClean="0">
                            <a:solidFill>
                              <a:prstClr val="black"/>
                            </a:solidFill>
                            <a:latin typeface="Cambria Math"/>
                          </a:rPr>
                          <m:t>4</m:t>
                        </m:r>
                      </m:sub>
                    </m:sSub>
                    <m:r>
                      <a:rPr lang="en-US" altLang="zh-CN" b="0" i="0" smtClean="0">
                        <a:solidFill>
                          <a:prstClr val="black"/>
                        </a:solidFill>
                        <a:latin typeface="Cambria Math"/>
                      </a:rPr>
                      <m:t>=</m:t>
                    </m:r>
                    <m:f>
                      <m:fPr>
                        <m:ctrlPr>
                          <a:rPr lang="en-US" altLang="zh-CN" b="0" i="1" smtClean="0">
                            <a:solidFill>
                              <a:prstClr val="black"/>
                            </a:solidFill>
                            <a:latin typeface="Cambria Math"/>
                          </a:rPr>
                        </m:ctrlPr>
                      </m:fPr>
                      <m:num>
                        <m:r>
                          <a:rPr lang="en-US" altLang="zh-CN" b="0" i="0" smtClean="0">
                            <a:solidFill>
                              <a:prstClr val="black"/>
                            </a:solidFill>
                            <a:latin typeface="Cambria Math"/>
                          </a:rPr>
                          <m:t>1</m:t>
                        </m:r>
                      </m:num>
                      <m:den>
                        <m:r>
                          <a:rPr lang="en-US" altLang="zh-CN" b="0" i="0" smtClean="0">
                            <a:solidFill>
                              <a:prstClr val="black"/>
                            </a:solidFill>
                            <a:latin typeface="Cambria Math"/>
                          </a:rPr>
                          <m:t>2</m:t>
                        </m:r>
                      </m:den>
                    </m:f>
                    <m:f>
                      <m:fPr>
                        <m:ctrlPr>
                          <a:rPr lang="en-US" altLang="zh-CN" b="0" i="1" smtClean="0">
                            <a:solidFill>
                              <a:prstClr val="black"/>
                            </a:solidFill>
                            <a:latin typeface="Cambria Math"/>
                          </a:rPr>
                        </m:ctrlPr>
                      </m:fPr>
                      <m:num>
                        <m:sSub>
                          <m:sSubPr>
                            <m:ctrlPr>
                              <a:rPr lang="en-US" altLang="zh-CN" b="0" i="1" smtClean="0">
                                <a:solidFill>
                                  <a:prstClr val="black"/>
                                </a:solidFill>
                                <a:latin typeface="Cambria Math"/>
                              </a:rPr>
                            </m:ctrlPr>
                          </m:sSubPr>
                          <m:e>
                            <m:r>
                              <m:rPr>
                                <m:sty m:val="p"/>
                              </m:rPr>
                              <a:rPr lang="en-US" altLang="zh-CN" b="0" i="0" smtClean="0">
                                <a:solidFill>
                                  <a:prstClr val="black"/>
                                </a:solidFill>
                                <a:latin typeface="Cambria Math"/>
                              </a:rPr>
                              <m:t>Q</m:t>
                            </m:r>
                          </m:e>
                          <m:sub>
                            <m:r>
                              <m:rPr>
                                <m:sty m:val="p"/>
                              </m:rPr>
                              <a:rPr lang="en-US" altLang="zh-CN" b="0" i="0" smtClean="0">
                                <a:solidFill>
                                  <a:prstClr val="black"/>
                                </a:solidFill>
                                <a:latin typeface="Cambria Math"/>
                              </a:rPr>
                              <m:t>A</m:t>
                            </m:r>
                          </m:sub>
                        </m:sSub>
                        <m:r>
                          <a:rPr lang="en-US" altLang="zh-CN" b="0" i="0" smtClean="0">
                            <a:solidFill>
                              <a:prstClr val="black"/>
                            </a:solidFill>
                            <a:latin typeface="Cambria Math"/>
                          </a:rPr>
                          <m:t>+</m:t>
                        </m:r>
                        <m:sSub>
                          <m:sSubPr>
                            <m:ctrlPr>
                              <a:rPr lang="en-US" altLang="zh-CN" b="0" i="1" smtClean="0">
                                <a:solidFill>
                                  <a:prstClr val="black"/>
                                </a:solidFill>
                                <a:latin typeface="Cambria Math"/>
                              </a:rPr>
                            </m:ctrlPr>
                          </m:sSubPr>
                          <m:e>
                            <m:r>
                              <m:rPr>
                                <m:sty m:val="p"/>
                              </m:rPr>
                              <a:rPr lang="en-US" altLang="zh-CN" b="0" i="0" smtClean="0">
                                <a:solidFill>
                                  <a:prstClr val="black"/>
                                </a:solidFill>
                                <a:latin typeface="Cambria Math"/>
                              </a:rPr>
                              <m:t>Q</m:t>
                            </m:r>
                          </m:e>
                          <m:sub>
                            <m:r>
                              <m:rPr>
                                <m:sty m:val="p"/>
                              </m:rPr>
                              <a:rPr lang="en-US" altLang="zh-CN" b="0" i="0" smtClean="0">
                                <a:solidFill>
                                  <a:prstClr val="black"/>
                                </a:solidFill>
                                <a:latin typeface="Cambria Math"/>
                              </a:rPr>
                              <m:t>B</m:t>
                            </m:r>
                          </m:sub>
                        </m:sSub>
                      </m:num>
                      <m:den>
                        <m:r>
                          <m:rPr>
                            <m:sty m:val="p"/>
                          </m:rPr>
                          <a:rPr lang="en-US" altLang="zh-CN" b="0" i="0" smtClean="0">
                            <a:solidFill>
                              <a:prstClr val="black"/>
                            </a:solidFill>
                            <a:latin typeface="Cambria Math"/>
                          </a:rPr>
                          <m:t>S</m:t>
                        </m:r>
                      </m:den>
                    </m:f>
                  </m:oMath>
                </a14:m>
                <a:r>
                  <a:rPr lang="en-US" altLang="zh-CN" dirty="0" smtClean="0">
                    <a:solidFill>
                      <a:prstClr val="black"/>
                    </a:solidFill>
                  </a:rPr>
                  <a:t>,</a:t>
                </a:r>
                <a:r>
                  <a:rPr lang="en-US" altLang="zh-CN" dirty="0">
                    <a:solidFill>
                      <a:prstClr val="black"/>
                    </a:solidFill>
                  </a:rPr>
                  <a:t> </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0" smtClean="0">
                            <a:solidFill>
                              <a:prstClr val="black"/>
                            </a:solidFill>
                            <a:latin typeface="Cambria Math"/>
                          </a:rPr>
                          <m:t>2</m:t>
                        </m:r>
                      </m:sub>
                    </m:sSub>
                    <m:r>
                      <a:rPr lang="en-US" altLang="zh-CN">
                        <a:solidFill>
                          <a:prstClr val="black"/>
                        </a:solidFill>
                        <a:latin typeface="Cambria Math"/>
                      </a:rPr>
                      <m:t>=</m:t>
                    </m:r>
                    <m:sSub>
                      <m:sSubPr>
                        <m:ctrlPr>
                          <a:rPr lang="en-US" altLang="zh-CN" i="1">
                            <a:solidFill>
                              <a:prstClr val="black"/>
                            </a:solidFill>
                            <a:latin typeface="Cambria Math"/>
                          </a:rPr>
                        </m:ctrlPr>
                      </m:sSubPr>
                      <m:e>
                        <m:r>
                          <a:rPr lang="en-US" altLang="zh-CN" b="0" i="0" smtClean="0">
                            <a:solidFill>
                              <a:prstClr val="black"/>
                            </a:solidFill>
                            <a:latin typeface="Cambria Math"/>
                          </a:rPr>
                          <m:t>−</m:t>
                        </m:r>
                        <m:r>
                          <m:rPr>
                            <m:sty m:val="p"/>
                          </m:rPr>
                          <a:rPr lang="zh-CN" altLang="en-US">
                            <a:solidFill>
                              <a:prstClr val="black"/>
                            </a:solidFill>
                            <a:latin typeface="Cambria Math"/>
                          </a:rPr>
                          <m:t>σ</m:t>
                        </m:r>
                      </m:e>
                      <m:sub>
                        <m:r>
                          <a:rPr lang="en-US" altLang="zh-CN" b="0" i="0" smtClean="0">
                            <a:solidFill>
                              <a:prstClr val="black"/>
                            </a:solidFill>
                            <a:latin typeface="Cambria Math"/>
                          </a:rPr>
                          <m:t>3</m:t>
                        </m:r>
                      </m:sub>
                    </m:sSub>
                    <m:r>
                      <a:rPr lang="en-US" altLang="zh-CN">
                        <a:solidFill>
                          <a:prstClr val="black"/>
                        </a:solidFill>
                        <a:latin typeface="Cambria Math"/>
                      </a:rPr>
                      <m:t>=</m:t>
                    </m:r>
                    <m:f>
                      <m:fPr>
                        <m:ctrlPr>
                          <a:rPr lang="en-US" altLang="zh-CN" i="1">
                            <a:solidFill>
                              <a:prstClr val="black"/>
                            </a:solidFill>
                            <a:latin typeface="Cambria Math"/>
                          </a:rPr>
                        </m:ctrlPr>
                      </m:fPr>
                      <m:num>
                        <m:r>
                          <a:rPr lang="en-US" altLang="zh-CN">
                            <a:solidFill>
                              <a:prstClr val="black"/>
                            </a:solidFill>
                            <a:latin typeface="Cambria Math"/>
                          </a:rPr>
                          <m:t>1</m:t>
                        </m:r>
                      </m:num>
                      <m:den>
                        <m:r>
                          <a:rPr lang="en-US" altLang="zh-CN">
                            <a:solidFill>
                              <a:prstClr val="black"/>
                            </a:solidFill>
                            <a:latin typeface="Cambria Math"/>
                          </a:rPr>
                          <m:t>2</m:t>
                        </m:r>
                      </m:den>
                    </m:f>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m:rPr>
                                <m:sty m:val="p"/>
                              </m:rPr>
                              <a:rPr lang="en-US" altLang="zh-CN">
                                <a:solidFill>
                                  <a:prstClr val="black"/>
                                </a:solidFill>
                                <a:latin typeface="Cambria Math"/>
                              </a:rPr>
                              <m:t>Q</m:t>
                            </m:r>
                          </m:e>
                          <m:sub>
                            <m:r>
                              <m:rPr>
                                <m:sty m:val="p"/>
                              </m:rPr>
                              <a:rPr lang="en-US" altLang="zh-CN">
                                <a:solidFill>
                                  <a:prstClr val="black"/>
                                </a:solidFill>
                                <a:latin typeface="Cambria Math"/>
                              </a:rPr>
                              <m:t>A</m:t>
                            </m:r>
                          </m:sub>
                        </m:sSub>
                        <m:r>
                          <a:rPr lang="en-US" altLang="zh-CN" b="0" i="0" smtClean="0">
                            <a:solidFill>
                              <a:prstClr val="black"/>
                            </a:solidFill>
                            <a:latin typeface="Cambria Math"/>
                          </a:rPr>
                          <m:t>−</m:t>
                        </m:r>
                        <m:sSub>
                          <m:sSubPr>
                            <m:ctrlPr>
                              <a:rPr lang="en-US" altLang="zh-CN" i="1">
                                <a:solidFill>
                                  <a:prstClr val="black"/>
                                </a:solidFill>
                                <a:latin typeface="Cambria Math"/>
                              </a:rPr>
                            </m:ctrlPr>
                          </m:sSubPr>
                          <m:e>
                            <m:r>
                              <m:rPr>
                                <m:sty m:val="p"/>
                              </m:rPr>
                              <a:rPr lang="en-US" altLang="zh-CN">
                                <a:solidFill>
                                  <a:prstClr val="black"/>
                                </a:solidFill>
                                <a:latin typeface="Cambria Math"/>
                              </a:rPr>
                              <m:t>Q</m:t>
                            </m:r>
                          </m:e>
                          <m:sub>
                            <m:r>
                              <m:rPr>
                                <m:sty m:val="p"/>
                              </m:rPr>
                              <a:rPr lang="en-US" altLang="zh-CN">
                                <a:solidFill>
                                  <a:prstClr val="black"/>
                                </a:solidFill>
                                <a:latin typeface="Cambria Math"/>
                              </a:rPr>
                              <m:t>B</m:t>
                            </m:r>
                          </m:sub>
                        </m:sSub>
                      </m:num>
                      <m:den>
                        <m:r>
                          <m:rPr>
                            <m:sty m:val="p"/>
                          </m:rPr>
                          <a:rPr lang="en-US" altLang="zh-CN">
                            <a:solidFill>
                              <a:prstClr val="black"/>
                            </a:solidFill>
                            <a:latin typeface="Cambria Math"/>
                          </a:rPr>
                          <m:t>S</m:t>
                        </m:r>
                      </m:den>
                    </m:f>
                  </m:oMath>
                </a14:m>
                <a:endParaRPr lang="en-US" altLang="zh-CN" dirty="0" smtClean="0">
                  <a:solidFill>
                    <a:prstClr val="black"/>
                  </a:solidFill>
                </a:endParaRPr>
              </a:p>
              <a:p>
                <a:pPr marL="0" lvl="0" indent="0">
                  <a:buNone/>
                </a:pPr>
                <a:r>
                  <a:rPr lang="zh-CN" altLang="en-US" dirty="0" smtClean="0">
                    <a:solidFill>
                      <a:prstClr val="black"/>
                    </a:solidFill>
                  </a:rPr>
                  <a:t>讨论：</a:t>
                </a:r>
                <a:endParaRPr lang="en-US" altLang="zh-CN" dirty="0" smtClean="0">
                  <a:solidFill>
                    <a:prstClr val="black"/>
                  </a:solidFill>
                </a:endParaRPr>
              </a:p>
              <a:p>
                <a:pPr marL="0" lvl="0" indent="0">
                  <a:buNone/>
                </a:pPr>
                <a:r>
                  <a:rPr lang="en-US" altLang="zh-CN" dirty="0" smtClean="0">
                    <a:solidFill>
                      <a:prstClr val="black"/>
                    </a:solidFill>
                  </a:rPr>
                  <a:t>A</a:t>
                </a:r>
                <a:r>
                  <a:rPr lang="zh-CN" altLang="en-US" dirty="0" smtClean="0">
                    <a:solidFill>
                      <a:prstClr val="black"/>
                    </a:solidFill>
                  </a:rPr>
                  <a:t>）</a:t>
                </a:r>
                <a14:m>
                  <m:oMath xmlns:m="http://schemas.openxmlformats.org/officeDocument/2006/math">
                    <m:sSub>
                      <m:sSubPr>
                        <m:ctrlPr>
                          <a:rPr lang="en-US" altLang="zh-CN" i="1" smtClean="0">
                            <a:solidFill>
                              <a:prstClr val="black"/>
                            </a:solidFill>
                            <a:latin typeface="Cambria Math"/>
                          </a:rPr>
                        </m:ctrlPr>
                      </m:sSubPr>
                      <m:e>
                        <m:r>
                          <m:rPr>
                            <m:sty m:val="p"/>
                          </m:rPr>
                          <a:rPr lang="en-US" altLang="zh-CN" b="0" i="0" smtClean="0">
                            <a:solidFill>
                              <a:prstClr val="black"/>
                            </a:solidFill>
                            <a:latin typeface="Cambria Math"/>
                          </a:rPr>
                          <m:t>Q</m:t>
                        </m:r>
                      </m:e>
                      <m:sub>
                        <m:r>
                          <m:rPr>
                            <m:sty m:val="p"/>
                          </m:rPr>
                          <a:rPr lang="en-US" altLang="zh-CN" b="0" i="0" smtClean="0">
                            <a:solidFill>
                              <a:prstClr val="black"/>
                            </a:solidFill>
                            <a:latin typeface="Cambria Math"/>
                          </a:rPr>
                          <m:t>A</m:t>
                        </m:r>
                      </m:sub>
                    </m:sSub>
                    <m:r>
                      <a:rPr lang="en-US" altLang="zh-CN" b="0" i="0" smtClean="0">
                        <a:solidFill>
                          <a:prstClr val="black"/>
                        </a:solidFill>
                        <a:latin typeface="Cambria Math"/>
                      </a:rPr>
                      <m:t>=</m:t>
                    </m:r>
                    <m:sSub>
                      <m:sSubPr>
                        <m:ctrlPr>
                          <a:rPr lang="en-US" altLang="zh-CN" i="1" smtClean="0">
                            <a:solidFill>
                              <a:prstClr val="black"/>
                            </a:solidFill>
                            <a:latin typeface="Cambria Math"/>
                          </a:rPr>
                        </m:ctrlPr>
                      </m:sSubPr>
                      <m:e>
                        <m:r>
                          <m:rPr>
                            <m:sty m:val="p"/>
                          </m:rPr>
                          <a:rPr lang="en-US" altLang="zh-CN" b="0" i="0" smtClean="0">
                            <a:solidFill>
                              <a:prstClr val="black"/>
                            </a:solidFill>
                            <a:latin typeface="Cambria Math"/>
                          </a:rPr>
                          <m:t>Q</m:t>
                        </m:r>
                      </m:e>
                      <m:sub>
                        <m:r>
                          <m:rPr>
                            <m:sty m:val="p"/>
                          </m:rPr>
                          <a:rPr lang="en-US" altLang="zh-CN" b="0" i="0" smtClean="0">
                            <a:solidFill>
                              <a:prstClr val="black"/>
                            </a:solidFill>
                            <a:latin typeface="Cambria Math"/>
                          </a:rPr>
                          <m:t>B</m:t>
                        </m:r>
                      </m:sub>
                    </m:sSub>
                  </m:oMath>
                </a14:m>
                <a:r>
                  <a:rPr lang="zh-CN" altLang="en-US" dirty="0" smtClean="0">
                    <a:solidFill>
                      <a:prstClr val="black"/>
                    </a:solidFill>
                  </a:rPr>
                  <a:t>时，</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a:solidFill>
                              <a:prstClr val="black"/>
                            </a:solidFill>
                            <a:latin typeface="Cambria Math"/>
                          </a:rPr>
                          <m:t>1</m:t>
                        </m:r>
                      </m:sub>
                    </m:sSub>
                    <m:r>
                      <a:rPr lang="en-US" altLang="zh-CN" b="0" i="1" smtClean="0">
                        <a:solidFill>
                          <a:prstClr val="black"/>
                        </a:solidFill>
                        <a:latin typeface="Cambria Math"/>
                      </a:rPr>
                      <m:t>=</m:t>
                    </m:r>
                  </m:oMath>
                </a14:m>
                <a:r>
                  <a:rPr lang="en-US" altLang="zh-CN" sz="1800" dirty="0">
                    <a:solidFill>
                      <a:prstClr val="black"/>
                    </a:solidFill>
                  </a:rPr>
                  <a:t> </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4</m:t>
                        </m:r>
                      </m:sub>
                    </m:sSub>
                    <m:r>
                      <a:rPr lang="en-US" altLang="zh-CN" i="1">
                        <a:solidFill>
                          <a:prstClr val="black"/>
                        </a:solidFill>
                        <a:latin typeface="Cambria Math"/>
                      </a:rPr>
                      <m:t>=</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𝑄</m:t>
                            </m:r>
                          </m:e>
                          <m:sub>
                            <m:r>
                              <a:rPr lang="en-US" altLang="zh-CN" i="1">
                                <a:solidFill>
                                  <a:prstClr val="black"/>
                                </a:solidFill>
                                <a:latin typeface="Cambria Math"/>
                              </a:rPr>
                              <m:t>𝐴</m:t>
                            </m:r>
                          </m:sub>
                        </m:sSub>
                      </m:num>
                      <m:den>
                        <m:r>
                          <a:rPr lang="en-US" altLang="zh-CN" i="1">
                            <a:solidFill>
                              <a:prstClr val="black"/>
                            </a:solidFill>
                            <a:latin typeface="Cambria Math"/>
                          </a:rPr>
                          <m:t>𝑆</m:t>
                        </m:r>
                      </m:den>
                    </m:f>
                  </m:oMath>
                </a14:m>
                <a:r>
                  <a:rPr lang="en-US" altLang="zh-CN" dirty="0">
                    <a:solidFill>
                      <a:prstClr val="black"/>
                    </a:solidFill>
                  </a:rPr>
                  <a:t> </a:t>
                </a:r>
                <a:r>
                  <a:rPr lang="zh-CN" altLang="en-US" dirty="0" smtClean="0">
                    <a:solidFill>
                      <a:prstClr val="black"/>
                    </a:solidFill>
                  </a:rPr>
                  <a:t>，</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2</m:t>
                        </m:r>
                      </m:sub>
                    </m:sSub>
                    <m:r>
                      <a:rPr lang="en-US" altLang="zh-CN" b="0" i="1" smtClean="0">
                        <a:solidFill>
                          <a:prstClr val="black"/>
                        </a:solidFill>
                        <a:latin typeface="Cambria Math"/>
                      </a:rPr>
                      <m:t>=</m:t>
                    </m:r>
                  </m:oMath>
                </a14:m>
                <a:r>
                  <a:rPr lang="en-US" altLang="zh-CN" sz="1800" dirty="0">
                    <a:solidFill>
                      <a:prstClr val="black"/>
                    </a:solidFill>
                  </a:rPr>
                  <a:t> </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3</m:t>
                        </m:r>
                      </m:sub>
                    </m:sSub>
                    <m:r>
                      <a:rPr lang="en-US" altLang="zh-CN" i="1">
                        <a:solidFill>
                          <a:prstClr val="black"/>
                        </a:solidFill>
                        <a:latin typeface="Cambria Math"/>
                      </a:rPr>
                      <m:t>=</m:t>
                    </m:r>
                    <m:r>
                      <a:rPr lang="en-US" altLang="zh-CN" b="0" i="1" smtClean="0">
                        <a:solidFill>
                          <a:prstClr val="black"/>
                        </a:solidFill>
                        <a:latin typeface="Cambria Math"/>
                      </a:rPr>
                      <m:t>0</m:t>
                    </m:r>
                  </m:oMath>
                </a14:m>
                <a:endParaRPr lang="en-US" altLang="zh-CN" dirty="0">
                  <a:solidFill>
                    <a:prstClr val="black"/>
                  </a:solidFill>
                </a:endParaRPr>
              </a:p>
              <a:p>
                <a:pPr marL="0" lvl="0" indent="0">
                  <a:buNone/>
                </a:pPr>
                <a:r>
                  <a:rPr lang="en-US" altLang="zh-CN" dirty="0" smtClean="0">
                    <a:solidFill>
                      <a:prstClr val="black"/>
                    </a:solidFill>
                  </a:rPr>
                  <a:t>B</a:t>
                </a:r>
                <a14:m>
                  <m:oMath xmlns:m="http://schemas.openxmlformats.org/officeDocument/2006/math">
                    <m:sSub>
                      <m:sSubPr>
                        <m:ctrlPr>
                          <a:rPr lang="en-US" altLang="zh-CN" i="1">
                            <a:solidFill>
                              <a:prstClr val="black"/>
                            </a:solidFill>
                            <a:latin typeface="Cambria Math"/>
                          </a:rPr>
                        </m:ctrlPr>
                      </m:sSubPr>
                      <m:e>
                        <m:r>
                          <a:rPr lang="zh-CN" altLang="en-US" b="0" i="1" smtClean="0">
                            <a:solidFill>
                              <a:prstClr val="black"/>
                            </a:solidFill>
                            <a:latin typeface="Cambria Math"/>
                          </a:rPr>
                          <m:t>）</m:t>
                        </m:r>
                        <m:r>
                          <m:rPr>
                            <m:sty m:val="p"/>
                          </m:rPr>
                          <a:rPr lang="en-US" altLang="zh-CN">
                            <a:solidFill>
                              <a:prstClr val="black"/>
                            </a:solidFill>
                            <a:latin typeface="Cambria Math"/>
                          </a:rPr>
                          <m:t>Q</m:t>
                        </m:r>
                      </m:e>
                      <m:sub>
                        <m:r>
                          <m:rPr>
                            <m:sty m:val="p"/>
                          </m:rPr>
                          <a:rPr lang="en-US" altLang="zh-CN">
                            <a:solidFill>
                              <a:prstClr val="black"/>
                            </a:solidFill>
                            <a:latin typeface="Cambria Math"/>
                          </a:rPr>
                          <m:t>A</m:t>
                        </m:r>
                      </m:sub>
                    </m:sSub>
                    <m:r>
                      <a:rPr lang="en-US" altLang="zh-CN">
                        <a:solidFill>
                          <a:prstClr val="black"/>
                        </a:solidFill>
                        <a:latin typeface="Cambria Math"/>
                      </a:rPr>
                      <m:t>=</m:t>
                    </m:r>
                    <m:sSub>
                      <m:sSubPr>
                        <m:ctrlPr>
                          <a:rPr lang="en-US" altLang="zh-CN" i="1">
                            <a:solidFill>
                              <a:prstClr val="black"/>
                            </a:solidFill>
                            <a:latin typeface="Cambria Math"/>
                          </a:rPr>
                        </m:ctrlPr>
                      </m:sSubPr>
                      <m:e>
                        <m:r>
                          <a:rPr lang="en-US" altLang="zh-CN" b="0" i="0" smtClean="0">
                            <a:solidFill>
                              <a:prstClr val="black"/>
                            </a:solidFill>
                            <a:latin typeface="Cambria Math"/>
                          </a:rPr>
                          <m:t>−</m:t>
                        </m:r>
                        <m:r>
                          <m:rPr>
                            <m:sty m:val="p"/>
                          </m:rPr>
                          <a:rPr lang="en-US" altLang="zh-CN">
                            <a:solidFill>
                              <a:prstClr val="black"/>
                            </a:solidFill>
                            <a:latin typeface="Cambria Math"/>
                          </a:rPr>
                          <m:t>Q</m:t>
                        </m:r>
                      </m:e>
                      <m:sub>
                        <m:r>
                          <m:rPr>
                            <m:sty m:val="p"/>
                          </m:rPr>
                          <a:rPr lang="en-US" altLang="zh-CN">
                            <a:solidFill>
                              <a:prstClr val="black"/>
                            </a:solidFill>
                            <a:latin typeface="Cambria Math"/>
                          </a:rPr>
                          <m:t>B</m:t>
                        </m:r>
                      </m:sub>
                    </m:sSub>
                  </m:oMath>
                </a14:m>
                <a:r>
                  <a:rPr lang="zh-CN" altLang="en-US" dirty="0">
                    <a:solidFill>
                      <a:prstClr val="black"/>
                    </a:solidFill>
                  </a:rPr>
                  <a:t>时，</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2</m:t>
                        </m:r>
                      </m:sub>
                    </m:sSub>
                    <m:r>
                      <a:rPr lang="en-US" altLang="zh-CN" i="1">
                        <a:solidFill>
                          <a:prstClr val="black"/>
                        </a:solidFill>
                        <a:latin typeface="Cambria Math"/>
                      </a:rPr>
                      <m:t>=</m:t>
                    </m:r>
                  </m:oMath>
                </a14:m>
                <a:r>
                  <a:rPr lang="en-US" altLang="zh-CN" sz="1800" dirty="0">
                    <a:solidFill>
                      <a:prstClr val="black"/>
                    </a:solidFill>
                  </a:rPr>
                  <a:t> </a:t>
                </a:r>
                <a14:m>
                  <m:oMath xmlns:m="http://schemas.openxmlformats.org/officeDocument/2006/math">
                    <m:sSub>
                      <m:sSubPr>
                        <m:ctrlPr>
                          <a:rPr lang="en-US" altLang="zh-CN" i="1">
                            <a:solidFill>
                              <a:prstClr val="black"/>
                            </a:solidFill>
                            <a:latin typeface="Cambria Math"/>
                          </a:rPr>
                        </m:ctrlPr>
                      </m:sSubPr>
                      <m:e>
                        <m:r>
                          <a:rPr lang="en-US" altLang="zh-CN" b="0" i="0" smtClean="0">
                            <a:solidFill>
                              <a:prstClr val="black"/>
                            </a:solidFill>
                            <a:latin typeface="Cambria Math"/>
                          </a:rPr>
                          <m:t>−</m:t>
                        </m:r>
                        <m:r>
                          <m:rPr>
                            <m:sty m:val="p"/>
                          </m:rPr>
                          <a:rPr lang="zh-CN" altLang="en-US">
                            <a:solidFill>
                              <a:prstClr val="black"/>
                            </a:solidFill>
                            <a:latin typeface="Cambria Math"/>
                          </a:rPr>
                          <m:t>σ</m:t>
                        </m:r>
                      </m:e>
                      <m:sub>
                        <m:r>
                          <a:rPr lang="en-US" altLang="zh-CN" b="0" i="1" smtClean="0">
                            <a:solidFill>
                              <a:prstClr val="black"/>
                            </a:solidFill>
                            <a:latin typeface="Cambria Math"/>
                          </a:rPr>
                          <m:t>3</m:t>
                        </m:r>
                      </m:sub>
                    </m:sSub>
                    <m:r>
                      <a:rPr lang="en-US" altLang="zh-CN" i="1">
                        <a:solidFill>
                          <a:prstClr val="black"/>
                        </a:solidFill>
                        <a:latin typeface="Cambria Math"/>
                      </a:rPr>
                      <m:t>=</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𝑄</m:t>
                            </m:r>
                          </m:e>
                          <m:sub>
                            <m:r>
                              <a:rPr lang="en-US" altLang="zh-CN" i="1">
                                <a:solidFill>
                                  <a:prstClr val="black"/>
                                </a:solidFill>
                                <a:latin typeface="Cambria Math"/>
                              </a:rPr>
                              <m:t>𝐴</m:t>
                            </m:r>
                          </m:sub>
                        </m:sSub>
                      </m:num>
                      <m:den>
                        <m:r>
                          <a:rPr lang="en-US" altLang="zh-CN" i="1">
                            <a:solidFill>
                              <a:prstClr val="black"/>
                            </a:solidFill>
                            <a:latin typeface="Cambria Math"/>
                          </a:rPr>
                          <m:t>𝑆</m:t>
                        </m:r>
                      </m:den>
                    </m:f>
                  </m:oMath>
                </a14:m>
                <a:r>
                  <a:rPr lang="en-US" altLang="zh-CN" dirty="0">
                    <a:solidFill>
                      <a:prstClr val="black"/>
                    </a:solidFill>
                  </a:rPr>
                  <a:t> </a:t>
                </a:r>
                <a:r>
                  <a:rPr lang="zh-CN" altLang="en-US" dirty="0">
                    <a:solidFill>
                      <a:prstClr val="black"/>
                    </a:solidFill>
                  </a:rPr>
                  <a:t>，</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1</m:t>
                        </m:r>
                      </m:sub>
                    </m:sSub>
                    <m:r>
                      <a:rPr lang="en-US" altLang="zh-CN" i="1">
                        <a:solidFill>
                          <a:prstClr val="black"/>
                        </a:solidFill>
                        <a:latin typeface="Cambria Math"/>
                      </a:rPr>
                      <m:t>=</m:t>
                    </m:r>
                  </m:oMath>
                </a14:m>
                <a:r>
                  <a:rPr lang="en-US" altLang="zh-CN" sz="1800" dirty="0">
                    <a:solidFill>
                      <a:prstClr val="black"/>
                    </a:solidFill>
                  </a:rPr>
                  <a:t> </a:t>
                </a:r>
                <a14:m>
                  <m:oMath xmlns:m="http://schemas.openxmlformats.org/officeDocument/2006/math">
                    <m:sSub>
                      <m:sSubPr>
                        <m:ctrlPr>
                          <a:rPr lang="en-US" altLang="zh-CN" i="1">
                            <a:solidFill>
                              <a:prstClr val="black"/>
                            </a:solidFill>
                            <a:latin typeface="Cambria Math"/>
                          </a:rPr>
                        </m:ctrlPr>
                      </m:sSubPr>
                      <m:e>
                        <m:r>
                          <m:rPr>
                            <m:sty m:val="p"/>
                          </m:rPr>
                          <a:rPr lang="zh-CN" altLang="en-US">
                            <a:solidFill>
                              <a:prstClr val="black"/>
                            </a:solidFill>
                            <a:latin typeface="Cambria Math"/>
                          </a:rPr>
                          <m:t>σ</m:t>
                        </m:r>
                      </m:e>
                      <m:sub>
                        <m:r>
                          <a:rPr lang="en-US" altLang="zh-CN" b="0" i="1" smtClean="0">
                            <a:solidFill>
                              <a:prstClr val="black"/>
                            </a:solidFill>
                            <a:latin typeface="Cambria Math"/>
                          </a:rPr>
                          <m:t>4</m:t>
                        </m:r>
                      </m:sub>
                    </m:sSub>
                    <m:r>
                      <a:rPr lang="en-US" altLang="zh-CN" i="1">
                        <a:solidFill>
                          <a:prstClr val="black"/>
                        </a:solidFill>
                        <a:latin typeface="Cambria Math"/>
                      </a:rPr>
                      <m:t>=0</m:t>
                    </m:r>
                  </m:oMath>
                </a14:m>
                <a:endParaRPr lang="en-US" altLang="zh-CN" dirty="0">
                  <a:solidFill>
                    <a:prstClr val="black"/>
                  </a:solidFill>
                </a:endParaRP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707" t="-1776"/>
                </a:stretch>
              </a:blipFill>
            </p:spPr>
            <p:txBody>
              <a:bodyPr/>
              <a:lstStyle/>
              <a:p>
                <a:r>
                  <a:rPr lang="zh-CN" altLang="en-US">
                    <a:noFill/>
                  </a:rPr>
                  <a:t> </a:t>
                </a:r>
              </a:p>
            </p:txBody>
          </p:sp>
        </mc:Fallback>
      </mc:AlternateContent>
      <p:grpSp>
        <p:nvGrpSpPr>
          <p:cNvPr id="4" name="Group 16"/>
          <p:cNvGrpSpPr>
            <a:grpSpLocks/>
          </p:cNvGrpSpPr>
          <p:nvPr/>
        </p:nvGrpSpPr>
        <p:grpSpPr bwMode="auto">
          <a:xfrm>
            <a:off x="6849576" y="728700"/>
            <a:ext cx="1800572" cy="3114675"/>
            <a:chOff x="4047" y="1584"/>
            <a:chExt cx="1278" cy="1962"/>
          </a:xfrm>
        </p:grpSpPr>
        <p:sp>
          <p:nvSpPr>
            <p:cNvPr id="5" name="Rectangle 17"/>
            <p:cNvSpPr>
              <a:spLocks noChangeArrowheads="1"/>
            </p:cNvSpPr>
            <p:nvPr/>
          </p:nvSpPr>
          <p:spPr bwMode="auto">
            <a:xfrm>
              <a:off x="4132" y="1882"/>
              <a:ext cx="69" cy="1664"/>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Rectangle 18"/>
            <p:cNvSpPr>
              <a:spLocks noChangeArrowheads="1"/>
            </p:cNvSpPr>
            <p:nvPr/>
          </p:nvSpPr>
          <p:spPr bwMode="auto">
            <a:xfrm>
              <a:off x="5150" y="1882"/>
              <a:ext cx="69" cy="1664"/>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Text Box 19"/>
            <p:cNvSpPr txBox="1">
              <a:spLocks noChangeArrowheads="1"/>
            </p:cNvSpPr>
            <p:nvPr/>
          </p:nvSpPr>
          <p:spPr bwMode="auto">
            <a:xfrm>
              <a:off x="4047" y="1584"/>
              <a:ext cx="2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 latinLnBrk="0" hangingPunct="1">
                <a:lnSpc>
                  <a:spcPct val="100000"/>
                </a:lnSpc>
                <a:spcBef>
                  <a:spcPts val="0"/>
                </a:spcBef>
                <a:spcAft>
                  <a:spcPts val="0"/>
                </a:spcAft>
                <a:buClrTx/>
                <a:buSzTx/>
                <a:buFontTx/>
                <a:buNone/>
                <a:tabLst/>
                <a:defRPr/>
              </a:pPr>
              <a:r>
                <a:rPr lang="en-US" altLang="zh-CN" b="1" i="1" kern="0" dirty="0">
                  <a:solidFill>
                    <a:sysClr val="windowText" lastClr="000000"/>
                  </a:solidFill>
                </a:rPr>
                <a:t>A</a:t>
              </a:r>
              <a:endParaRPr kumimoji="0" lang="en-US" altLang="zh-CN" sz="1800" b="0" i="0" u="none" strike="noStrike" kern="0" cap="none" spc="0" normalizeH="0" baseline="0" noProof="0" dirty="0" smtClean="0">
                <a:ln>
                  <a:noFill/>
                </a:ln>
                <a:solidFill>
                  <a:sysClr val="windowText" lastClr="000000"/>
                </a:solidFill>
                <a:effectLst/>
                <a:uLnTx/>
                <a:uFillTx/>
              </a:endParaRPr>
            </a:p>
          </p:txBody>
        </p:sp>
        <p:sp>
          <p:nvSpPr>
            <p:cNvPr id="8" name="Text Box 20"/>
            <p:cNvSpPr txBox="1">
              <a:spLocks noChangeArrowheads="1"/>
            </p:cNvSpPr>
            <p:nvPr/>
          </p:nvSpPr>
          <p:spPr bwMode="auto">
            <a:xfrm>
              <a:off x="5025" y="1584"/>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 latinLnBrk="0" hangingPunct="1">
                <a:lnSpc>
                  <a:spcPct val="100000"/>
                </a:lnSpc>
                <a:spcBef>
                  <a:spcPts val="0"/>
                </a:spcBef>
                <a:spcAft>
                  <a:spcPts val="0"/>
                </a:spcAft>
                <a:buClrTx/>
                <a:buSzTx/>
                <a:buFontTx/>
                <a:buNone/>
                <a:tabLst/>
                <a:defRPr/>
              </a:pPr>
              <a:r>
                <a:rPr lang="en-US" altLang="zh-CN" b="1" i="1" kern="0" dirty="0">
                  <a:solidFill>
                    <a:sysClr val="windowText" lastClr="000000"/>
                  </a:solidFill>
                </a:rPr>
                <a:t>B</a:t>
              </a:r>
              <a:endParaRPr kumimoji="0" lang="en-US" altLang="zh-CN" sz="1800" b="0" i="0" u="none" strike="noStrike" kern="0" cap="none" spc="0" normalizeH="0" baseline="0" noProof="0" dirty="0" smtClean="0">
                <a:ln>
                  <a:noFill/>
                </a:ln>
                <a:solidFill>
                  <a:sysClr val="windowText" lastClr="000000"/>
                </a:solidFill>
                <a:effectLst/>
                <a:uLnTx/>
                <a:uFillTx/>
              </a:endParaRPr>
            </a:p>
          </p:txBody>
        </p:sp>
        <p:sp>
          <p:nvSpPr>
            <p:cNvPr id="9" name="Line 21"/>
            <p:cNvSpPr>
              <a:spLocks noChangeShapeType="1"/>
            </p:cNvSpPr>
            <p:nvPr/>
          </p:nvSpPr>
          <p:spPr bwMode="auto">
            <a:xfrm>
              <a:off x="4249" y="1930"/>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Line 22"/>
            <p:cNvSpPr>
              <a:spLocks noChangeShapeType="1"/>
            </p:cNvSpPr>
            <p:nvPr/>
          </p:nvSpPr>
          <p:spPr bwMode="auto">
            <a:xfrm>
              <a:off x="4249" y="2181"/>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Line 23"/>
            <p:cNvSpPr>
              <a:spLocks noChangeShapeType="1"/>
            </p:cNvSpPr>
            <p:nvPr/>
          </p:nvSpPr>
          <p:spPr bwMode="auto">
            <a:xfrm>
              <a:off x="4249" y="2437"/>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24"/>
            <p:cNvSpPr>
              <a:spLocks noChangeShapeType="1"/>
            </p:cNvSpPr>
            <p:nvPr/>
          </p:nvSpPr>
          <p:spPr bwMode="auto">
            <a:xfrm>
              <a:off x="4249" y="2688"/>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25"/>
            <p:cNvSpPr>
              <a:spLocks noChangeShapeType="1"/>
            </p:cNvSpPr>
            <p:nvPr/>
          </p:nvSpPr>
          <p:spPr bwMode="auto">
            <a:xfrm>
              <a:off x="4249" y="2961"/>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26"/>
            <p:cNvSpPr>
              <a:spLocks noChangeShapeType="1"/>
            </p:cNvSpPr>
            <p:nvPr/>
          </p:nvSpPr>
          <p:spPr bwMode="auto">
            <a:xfrm>
              <a:off x="4249" y="3234"/>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Line 27"/>
            <p:cNvSpPr>
              <a:spLocks noChangeShapeType="1"/>
            </p:cNvSpPr>
            <p:nvPr/>
          </p:nvSpPr>
          <p:spPr bwMode="auto">
            <a:xfrm>
              <a:off x="4249" y="3473"/>
              <a:ext cx="901" cy="0"/>
            </a:xfrm>
            <a:prstGeom prst="line">
              <a:avLst/>
            </a:prstGeom>
            <a:noFill/>
            <a:ln w="41275">
              <a:solidFill>
                <a:srgbClr val="3366FF"/>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 name="Group 28"/>
          <p:cNvGrpSpPr>
            <a:grpSpLocks/>
          </p:cNvGrpSpPr>
          <p:nvPr/>
        </p:nvGrpSpPr>
        <p:grpSpPr bwMode="auto">
          <a:xfrm>
            <a:off x="6993891" y="1293848"/>
            <a:ext cx="2006601" cy="1638300"/>
            <a:chOff x="4200" y="2194"/>
            <a:chExt cx="1264" cy="1032"/>
          </a:xfrm>
        </p:grpSpPr>
        <p:sp>
          <p:nvSpPr>
            <p:cNvPr id="17" name="Freeform 30"/>
            <p:cNvSpPr>
              <a:spLocks/>
            </p:cNvSpPr>
            <p:nvPr/>
          </p:nvSpPr>
          <p:spPr bwMode="auto">
            <a:xfrm>
              <a:off x="4386" y="3205"/>
              <a:ext cx="529" cy="21"/>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Freeform 31"/>
            <p:cNvSpPr>
              <a:spLocks/>
            </p:cNvSpPr>
            <p:nvPr/>
          </p:nvSpPr>
          <p:spPr bwMode="auto">
            <a:xfrm>
              <a:off x="4405" y="2703"/>
              <a:ext cx="527" cy="20"/>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Freeform 32"/>
            <p:cNvSpPr>
              <a:spLocks/>
            </p:cNvSpPr>
            <p:nvPr/>
          </p:nvSpPr>
          <p:spPr bwMode="auto">
            <a:xfrm>
              <a:off x="4386" y="2194"/>
              <a:ext cx="529" cy="20"/>
            </a:xfrm>
            <a:custGeom>
              <a:avLst/>
              <a:gdLst>
                <a:gd name="T0" fmla="*/ 517 w 517"/>
                <a:gd name="T1" fmla="*/ 0 h 14"/>
                <a:gd name="T2" fmla="*/ 517 w 517"/>
                <a:gd name="T3" fmla="*/ 14 h 14"/>
                <a:gd name="T4" fmla="*/ 0 w 517"/>
                <a:gd name="T5" fmla="*/ 2 h 14"/>
              </a:gdLst>
              <a:ahLst/>
              <a:cxnLst>
                <a:cxn ang="0">
                  <a:pos x="T0" y="T1"/>
                </a:cxn>
                <a:cxn ang="0">
                  <a:pos x="T2" y="T3"/>
                </a:cxn>
                <a:cxn ang="0">
                  <a:pos x="T4" y="T5"/>
                </a:cxn>
              </a:cxnLst>
              <a:rect l="0" t="0" r="r" b="b"/>
              <a:pathLst>
                <a:path w="517" h="14">
                  <a:moveTo>
                    <a:pt x="517" y="0"/>
                  </a:moveTo>
                  <a:lnTo>
                    <a:pt x="517" y="14"/>
                  </a:lnTo>
                  <a:lnTo>
                    <a:pt x="0" y="2"/>
                  </a:lnTo>
                </a:path>
              </a:pathLst>
            </a:custGeom>
            <a:noFill/>
            <a:ln w="41275">
              <a:solidFill>
                <a:srgbClr val="FF00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20" name="Object 33"/>
            <p:cNvGraphicFramePr>
              <a:graphicFrameLocks noChangeAspect="1"/>
            </p:cNvGraphicFramePr>
            <p:nvPr>
              <p:extLst>
                <p:ext uri="{D42A27DB-BD31-4B8C-83A1-F6EECF244321}">
                  <p14:modId xmlns:p14="http://schemas.microsoft.com/office/powerpoint/2010/main" val="1460301365"/>
                </p:ext>
              </p:extLst>
            </p:nvPr>
          </p:nvGraphicFramePr>
          <p:xfrm>
            <a:off x="5107" y="2691"/>
            <a:ext cx="357" cy="405"/>
          </p:xfrm>
          <a:graphic>
            <a:graphicData uri="http://schemas.openxmlformats.org/presentationml/2006/ole">
              <mc:AlternateContent xmlns:mc="http://schemas.openxmlformats.org/markup-compatibility/2006">
                <mc:Choice xmlns:v="urn:schemas-microsoft-com:vml" Requires="v">
                  <p:oleObj spid="_x0000_s51364" name="公式" r:id="rId5" imgW="190440" imgH="215640" progId="Equation.3">
                    <p:embed/>
                  </p:oleObj>
                </mc:Choice>
                <mc:Fallback>
                  <p:oleObj name="公式" r:id="rId5" imgW="190440" imgH="215640" progId="Equation.3">
                    <p:embed/>
                    <p:pic>
                      <p:nvPicPr>
                        <p:cNvPr id="0" name=""/>
                        <p:cNvPicPr>
                          <a:picLocks noChangeAspect="1" noChangeArrowheads="1"/>
                        </p:cNvPicPr>
                        <p:nvPr/>
                      </p:nvPicPr>
                      <p:blipFill>
                        <a:blip r:embed="rId6"/>
                        <a:srcRect/>
                        <a:stretch>
                          <a:fillRect/>
                        </a:stretch>
                      </p:blipFill>
                      <p:spPr bwMode="auto">
                        <a:xfrm>
                          <a:off x="5107" y="2691"/>
                          <a:ext cx="35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34"/>
            <p:cNvGraphicFramePr>
              <a:graphicFrameLocks noChangeAspect="1"/>
            </p:cNvGraphicFramePr>
            <p:nvPr>
              <p:extLst>
                <p:ext uri="{D42A27DB-BD31-4B8C-83A1-F6EECF244321}">
                  <p14:modId xmlns:p14="http://schemas.microsoft.com/office/powerpoint/2010/main" val="751683796"/>
                </p:ext>
              </p:extLst>
            </p:nvPr>
          </p:nvGraphicFramePr>
          <p:xfrm>
            <a:off x="4200" y="2723"/>
            <a:ext cx="360" cy="404"/>
          </p:xfrm>
          <a:graphic>
            <a:graphicData uri="http://schemas.openxmlformats.org/presentationml/2006/ole">
              <mc:AlternateContent xmlns:mc="http://schemas.openxmlformats.org/markup-compatibility/2006">
                <mc:Choice xmlns:v="urn:schemas-microsoft-com:vml" Requires="v">
                  <p:oleObj spid="_x0000_s51365" name="公式" r:id="rId7" imgW="190440" imgH="215640" progId="Equation.3">
                    <p:embed/>
                  </p:oleObj>
                </mc:Choice>
                <mc:Fallback>
                  <p:oleObj name="公式" r:id="rId7" imgW="190440" imgH="215640" progId="Equation.3">
                    <p:embed/>
                    <p:pic>
                      <p:nvPicPr>
                        <p:cNvPr id="0" name=""/>
                        <p:cNvPicPr>
                          <a:picLocks noChangeAspect="1" noChangeArrowheads="1"/>
                        </p:cNvPicPr>
                        <p:nvPr/>
                      </p:nvPicPr>
                      <p:blipFill>
                        <a:blip r:embed="rId8"/>
                        <a:srcRect/>
                        <a:stretch>
                          <a:fillRect/>
                        </a:stretch>
                      </p:blipFill>
                      <p:spPr bwMode="auto">
                        <a:xfrm>
                          <a:off x="4200" y="2723"/>
                          <a:ext cx="3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2" name="Object 34"/>
          <p:cNvGraphicFramePr>
            <a:graphicFrameLocks noChangeAspect="1"/>
          </p:cNvGraphicFramePr>
          <p:nvPr>
            <p:extLst>
              <p:ext uri="{D42A27DB-BD31-4B8C-83A1-F6EECF244321}">
                <p14:modId xmlns:p14="http://schemas.microsoft.com/office/powerpoint/2010/main" val="374835029"/>
              </p:ext>
            </p:extLst>
          </p:nvPr>
        </p:nvGraphicFramePr>
        <p:xfrm>
          <a:off x="6561964" y="2054621"/>
          <a:ext cx="468313" cy="568325"/>
        </p:xfrm>
        <a:graphic>
          <a:graphicData uri="http://schemas.openxmlformats.org/presentationml/2006/ole">
            <mc:AlternateContent xmlns:mc="http://schemas.openxmlformats.org/markup-compatibility/2006">
              <mc:Choice xmlns:v="urn:schemas-microsoft-com:vml" Requires="v">
                <p:oleObj spid="_x0000_s51366" name="公式" r:id="rId9" imgW="177480" imgH="215640" progId="Equation.3">
                  <p:embed/>
                </p:oleObj>
              </mc:Choice>
              <mc:Fallback>
                <p:oleObj name="公式" r:id="rId9" imgW="177480" imgH="215640" progId="Equation.3">
                  <p:embed/>
                  <p:pic>
                    <p:nvPicPr>
                      <p:cNvPr id="0" name=""/>
                      <p:cNvPicPr>
                        <a:picLocks noChangeAspect="1" noChangeArrowheads="1"/>
                      </p:cNvPicPr>
                      <p:nvPr/>
                    </p:nvPicPr>
                    <p:blipFill>
                      <a:blip r:embed="rId10"/>
                      <a:srcRect/>
                      <a:stretch>
                        <a:fillRect/>
                      </a:stretch>
                    </p:blipFill>
                    <p:spPr bwMode="auto">
                      <a:xfrm>
                        <a:off x="6561964" y="2054621"/>
                        <a:ext cx="468313" cy="568325"/>
                      </a:xfrm>
                      <a:prstGeom prst="rect">
                        <a:avLst/>
                      </a:prstGeom>
                      <a:noFill/>
                      <a:ln>
                        <a:noFill/>
                      </a:ln>
                      <a:effectLst/>
                    </p:spPr>
                  </p:pic>
                </p:oleObj>
              </mc:Fallback>
            </mc:AlternateContent>
          </a:graphicData>
        </a:graphic>
      </p:graphicFrame>
      <p:graphicFrame>
        <p:nvGraphicFramePr>
          <p:cNvPr id="23" name="Object 33"/>
          <p:cNvGraphicFramePr>
            <a:graphicFrameLocks noChangeAspect="1"/>
          </p:cNvGraphicFramePr>
          <p:nvPr>
            <p:extLst>
              <p:ext uri="{D42A27DB-BD31-4B8C-83A1-F6EECF244321}">
                <p14:modId xmlns:p14="http://schemas.microsoft.com/office/powerpoint/2010/main" val="1818738758"/>
              </p:ext>
            </p:extLst>
          </p:nvPr>
        </p:nvGraphicFramePr>
        <p:xfrm>
          <a:off x="7903699" y="2207903"/>
          <a:ext cx="566738" cy="681037"/>
        </p:xfrm>
        <a:graphic>
          <a:graphicData uri="http://schemas.openxmlformats.org/presentationml/2006/ole">
            <mc:AlternateContent xmlns:mc="http://schemas.openxmlformats.org/markup-compatibility/2006">
              <mc:Choice xmlns:v="urn:schemas-microsoft-com:vml" Requires="v">
                <p:oleObj spid="_x0000_s51367" name="公式" r:id="rId11" imgW="190440" imgH="228600" progId="Equation.3">
                  <p:embed/>
                </p:oleObj>
              </mc:Choice>
              <mc:Fallback>
                <p:oleObj name="公式" r:id="rId11" imgW="190440" imgH="228600" progId="Equation.3">
                  <p:embed/>
                  <p:pic>
                    <p:nvPicPr>
                      <p:cNvPr id="0" name=""/>
                      <p:cNvPicPr>
                        <a:picLocks noChangeAspect="1" noChangeArrowheads="1"/>
                      </p:cNvPicPr>
                      <p:nvPr/>
                    </p:nvPicPr>
                    <p:blipFill>
                      <a:blip r:embed="rId12"/>
                      <a:srcRect/>
                      <a:stretch>
                        <a:fillRect/>
                      </a:stretch>
                    </p:blipFill>
                    <p:spPr bwMode="auto">
                      <a:xfrm>
                        <a:off x="7903699" y="2207903"/>
                        <a:ext cx="566738"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33"/>
          <p:cNvGraphicFramePr>
            <a:graphicFrameLocks noChangeAspect="1"/>
          </p:cNvGraphicFramePr>
          <p:nvPr>
            <p:extLst>
              <p:ext uri="{D42A27DB-BD31-4B8C-83A1-F6EECF244321}">
                <p14:modId xmlns:p14="http://schemas.microsoft.com/office/powerpoint/2010/main" val="2359530794"/>
              </p:ext>
            </p:extLst>
          </p:nvPr>
        </p:nvGraphicFramePr>
        <p:xfrm>
          <a:off x="6598229" y="2924944"/>
          <a:ext cx="528637" cy="417512"/>
        </p:xfrm>
        <a:graphic>
          <a:graphicData uri="http://schemas.openxmlformats.org/presentationml/2006/ole">
            <mc:AlternateContent xmlns:mc="http://schemas.openxmlformats.org/markup-compatibility/2006">
              <mc:Choice xmlns:v="urn:schemas-microsoft-com:vml" Requires="v">
                <p:oleObj spid="_x0000_s51368" name="Equation" r:id="rId13" imgW="177480" imgH="139680" progId="Equation.DSMT4">
                  <p:embed/>
                </p:oleObj>
              </mc:Choice>
              <mc:Fallback>
                <p:oleObj name="Equation" r:id="rId13" imgW="177480" imgH="139680" progId="Equation.DSMT4">
                  <p:embed/>
                  <p:pic>
                    <p:nvPicPr>
                      <p:cNvPr id="0" name=""/>
                      <p:cNvPicPr>
                        <a:picLocks noChangeAspect="1" noChangeArrowheads="1"/>
                      </p:cNvPicPr>
                      <p:nvPr/>
                    </p:nvPicPr>
                    <p:blipFill>
                      <a:blip r:embed="rId14"/>
                      <a:srcRect/>
                      <a:stretch>
                        <a:fillRect/>
                      </a:stretch>
                    </p:blipFill>
                    <p:spPr bwMode="auto">
                      <a:xfrm>
                        <a:off x="6598229" y="2924944"/>
                        <a:ext cx="52863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658200248"/>
              </p:ext>
            </p:extLst>
          </p:nvPr>
        </p:nvGraphicFramePr>
        <p:xfrm>
          <a:off x="8362425" y="2816932"/>
          <a:ext cx="452437" cy="530225"/>
        </p:xfrm>
        <a:graphic>
          <a:graphicData uri="http://schemas.openxmlformats.org/presentationml/2006/ole">
            <mc:AlternateContent xmlns:mc="http://schemas.openxmlformats.org/markup-compatibility/2006">
              <mc:Choice xmlns:v="urn:schemas-microsoft-com:vml" Requires="v">
                <p:oleObj spid="_x0000_s51369" name="Equation" r:id="rId15" imgW="152280" imgH="177480" progId="Equation.DSMT4">
                  <p:embed/>
                </p:oleObj>
              </mc:Choice>
              <mc:Fallback>
                <p:oleObj name="Equation" r:id="rId15" imgW="152280" imgH="177480" progId="Equation.DSMT4">
                  <p:embed/>
                  <p:pic>
                    <p:nvPicPr>
                      <p:cNvPr id="0" name=""/>
                      <p:cNvPicPr>
                        <a:picLocks noChangeAspect="1" noChangeArrowheads="1"/>
                      </p:cNvPicPr>
                      <p:nvPr/>
                    </p:nvPicPr>
                    <p:blipFill>
                      <a:blip r:embed="rId16"/>
                      <a:srcRect/>
                      <a:stretch>
                        <a:fillRect/>
                      </a:stretch>
                    </p:blipFill>
                    <p:spPr bwMode="auto">
                      <a:xfrm>
                        <a:off x="8362425" y="2816932"/>
                        <a:ext cx="4524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458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rPr>
              <a:t>作业：</a:t>
            </a:r>
            <a:endParaRPr lang="en-US" altLang="zh-CN" b="1" dirty="0" smtClean="0">
              <a:solidFill>
                <a:srgbClr val="FF0000"/>
              </a:solidFill>
            </a:endParaRPr>
          </a:p>
          <a:p>
            <a:pPr marL="0" indent="0">
              <a:buNone/>
            </a:pPr>
            <a:r>
              <a:rPr lang="en-US" altLang="zh-CN" b="1" dirty="0">
                <a:solidFill>
                  <a:srgbClr val="FF0000"/>
                </a:solidFill>
              </a:rPr>
              <a:t> </a:t>
            </a:r>
            <a:r>
              <a:rPr lang="en-US" altLang="zh-CN" b="1" dirty="0" smtClean="0">
                <a:solidFill>
                  <a:srgbClr val="FF0000"/>
                </a:solidFill>
              </a:rPr>
              <a:t>             P355  </a:t>
            </a:r>
            <a:r>
              <a:rPr lang="en-US" altLang="zh-CN" b="1" dirty="0">
                <a:solidFill>
                  <a:srgbClr val="FF0000"/>
                </a:solidFill>
              </a:rPr>
              <a:t>T8.42  </a:t>
            </a:r>
            <a:r>
              <a:rPr lang="en-US" altLang="zh-CN" b="1" dirty="0" smtClean="0">
                <a:solidFill>
                  <a:srgbClr val="FF0000"/>
                </a:solidFill>
              </a:rPr>
              <a:t>T8.45    </a:t>
            </a:r>
            <a:endParaRPr lang="en-US" altLang="zh-CN" b="1" dirty="0">
              <a:solidFill>
                <a:srgbClr val="FF0000"/>
              </a:solidFill>
            </a:endParaRPr>
          </a:p>
        </p:txBody>
      </p:sp>
    </p:spTree>
    <p:extLst>
      <p:ext uri="{BB962C8B-B14F-4D97-AF65-F5344CB8AC3E}">
        <p14:creationId xmlns:p14="http://schemas.microsoft.com/office/powerpoint/2010/main" val="2825921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1"/>
          <p:cNvSpPr txBox="1">
            <a:spLocks noGrp="1" noChangeArrowheads="1"/>
          </p:cNvSpPr>
          <p:nvPr>
            <p:ph type="title"/>
          </p:nvPr>
        </p:nvSpPr>
        <p:spPr bwMode="auto">
          <a:xfrm>
            <a:off x="498376" y="404664"/>
            <a:ext cx="814724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b="1" i="0" u="none" strike="noStrike" kern="0" cap="none" spc="0" normalizeH="0" baseline="0" noProof="0" dirty="0" smtClean="0">
                <a:ln>
                  <a:noFill/>
                </a:ln>
                <a:solidFill>
                  <a:schemeClr val="tx1">
                    <a:lumMod val="95000"/>
                    <a:lumOff val="5000"/>
                  </a:schemeClr>
                </a:solidFill>
                <a:effectLst/>
                <a:uLnTx/>
                <a:uFillTx/>
              </a:rPr>
              <a:t>本章目录</a:t>
            </a:r>
          </a:p>
        </p:txBody>
      </p:sp>
      <p:sp>
        <p:nvSpPr>
          <p:cNvPr id="5" name="Text Box 14"/>
          <p:cNvSpPr txBox="1">
            <a:spLocks noGrp="1" noChangeArrowheads="1"/>
          </p:cNvSpPr>
          <p:nvPr>
            <p:ph idx="1"/>
          </p:nvPr>
        </p:nvSpPr>
        <p:spPr bwMode="auto">
          <a:xfrm>
            <a:off x="179388" y="1340768"/>
            <a:ext cx="82090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3600" b="1" i="0" u="none" strike="noStrike" kern="0" cap="none" spc="0" normalizeH="0" baseline="0" noProof="0" dirty="0" smtClean="0">
                <a:ln>
                  <a:noFill/>
                </a:ln>
                <a:solidFill>
                  <a:schemeClr val="tx1">
                    <a:lumMod val="95000"/>
                    <a:lumOff val="5000"/>
                  </a:schemeClr>
                </a:solidFill>
                <a:effectLst/>
                <a:uLnTx/>
                <a:uFillTx/>
                <a:latin typeface="+mn-ea"/>
              </a:rPr>
              <a:t>§2.1 </a:t>
            </a:r>
            <a:r>
              <a:rPr kumimoji="0" lang="zh-CN" altLang="en-US" sz="3600" b="1" i="0" u="none" strike="noStrike" kern="0" cap="none" spc="0" normalizeH="0" baseline="0" noProof="0" dirty="0" smtClean="0">
                <a:ln>
                  <a:noFill/>
                </a:ln>
                <a:solidFill>
                  <a:schemeClr val="tx1">
                    <a:lumMod val="95000"/>
                    <a:lumOff val="5000"/>
                  </a:schemeClr>
                </a:solidFill>
                <a:effectLst/>
                <a:uLnTx/>
                <a:uFillTx/>
                <a:latin typeface="+mn-ea"/>
              </a:rPr>
              <a:t>导体</a:t>
            </a:r>
          </a:p>
        </p:txBody>
      </p:sp>
      <p:sp>
        <p:nvSpPr>
          <p:cNvPr id="6" name="Text Box 15"/>
          <p:cNvSpPr txBox="1">
            <a:spLocks noChangeArrowheads="1"/>
          </p:cNvSpPr>
          <p:nvPr/>
        </p:nvSpPr>
        <p:spPr bwMode="auto">
          <a:xfrm>
            <a:off x="179512" y="1916833"/>
            <a:ext cx="83529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en-US" altLang="zh-CN" sz="3600" b="1" kern="0" dirty="0" smtClean="0">
                <a:solidFill>
                  <a:prstClr val="black">
                    <a:lumMod val="95000"/>
                    <a:lumOff val="5000"/>
                  </a:prstClr>
                </a:solidFill>
                <a:latin typeface="宋体"/>
              </a:rPr>
              <a:t>§2.2 </a:t>
            </a:r>
            <a:r>
              <a:rPr lang="zh-CN" altLang="en-US" sz="3600" b="1" kern="0" dirty="0" smtClean="0">
                <a:solidFill>
                  <a:prstClr val="black">
                    <a:lumMod val="95000"/>
                    <a:lumOff val="5000"/>
                  </a:prstClr>
                </a:solidFill>
                <a:latin typeface="宋体"/>
              </a:rPr>
              <a:t>电介质</a:t>
            </a:r>
            <a:endParaRPr lang="zh-CN" altLang="en-US" sz="3600" b="1" kern="0" dirty="0">
              <a:solidFill>
                <a:prstClr val="black">
                  <a:lumMod val="95000"/>
                  <a:lumOff val="5000"/>
                </a:prstClr>
              </a:solidFill>
              <a:latin typeface="宋体"/>
            </a:endParaRPr>
          </a:p>
        </p:txBody>
      </p:sp>
      <p:sp>
        <p:nvSpPr>
          <p:cNvPr id="9" name="Text Box 16"/>
          <p:cNvSpPr txBox="1">
            <a:spLocks noChangeArrowheads="1"/>
          </p:cNvSpPr>
          <p:nvPr/>
        </p:nvSpPr>
        <p:spPr bwMode="auto">
          <a:xfrm>
            <a:off x="179512" y="2563164"/>
            <a:ext cx="8208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en-US" altLang="zh-CN" sz="3600" b="1" kern="0" dirty="0" smtClean="0">
                <a:solidFill>
                  <a:prstClr val="black">
                    <a:lumMod val="95000"/>
                    <a:lumOff val="5000"/>
                  </a:prstClr>
                </a:solidFill>
              </a:rPr>
              <a:t>§</a:t>
            </a:r>
            <a:r>
              <a:rPr lang="en-US" altLang="zh-CN" sz="3600" b="1" kern="0" dirty="0" smtClean="0">
                <a:solidFill>
                  <a:prstClr val="black">
                    <a:lumMod val="95000"/>
                    <a:lumOff val="5000"/>
                  </a:prstClr>
                </a:solidFill>
                <a:latin typeface="宋体"/>
              </a:rPr>
              <a:t>2.3 </a:t>
            </a:r>
            <a:r>
              <a:rPr lang="zh-CN" altLang="en-US" sz="3600" b="1" kern="0" dirty="0" smtClean="0">
                <a:solidFill>
                  <a:prstClr val="black">
                    <a:lumMod val="95000"/>
                    <a:lumOff val="5000"/>
                  </a:prstClr>
                </a:solidFill>
                <a:latin typeface="宋体"/>
              </a:rPr>
              <a:t>静电场能量</a:t>
            </a:r>
            <a:endParaRPr lang="zh-CN" altLang="en-US" sz="3600" b="1" kern="0" dirty="0">
              <a:solidFill>
                <a:prstClr val="black">
                  <a:lumMod val="95000"/>
                  <a:lumOff val="5000"/>
                </a:prstClr>
              </a:solidFill>
              <a:latin typeface="宋体"/>
            </a:endParaRPr>
          </a:p>
        </p:txBody>
      </p:sp>
      <p:sp>
        <p:nvSpPr>
          <p:cNvPr id="7" name="Text Box 16"/>
          <p:cNvSpPr txBox="1">
            <a:spLocks noChangeArrowheads="1"/>
          </p:cNvSpPr>
          <p:nvPr/>
        </p:nvSpPr>
        <p:spPr bwMode="auto">
          <a:xfrm rot="10800000" flipV="1">
            <a:off x="0" y="3200314"/>
            <a:ext cx="7452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en-US" altLang="zh-CN" sz="3600" b="1" kern="0" dirty="0" smtClean="0">
                <a:solidFill>
                  <a:prstClr val="black">
                    <a:lumMod val="95000"/>
                    <a:lumOff val="5000"/>
                  </a:prstClr>
                </a:solidFill>
              </a:rPr>
              <a:t>  §</a:t>
            </a:r>
            <a:r>
              <a:rPr lang="en-US" altLang="zh-CN" sz="3600" b="1" kern="0" dirty="0" smtClean="0">
                <a:solidFill>
                  <a:prstClr val="black">
                    <a:lumMod val="95000"/>
                    <a:lumOff val="5000"/>
                  </a:prstClr>
                </a:solidFill>
                <a:latin typeface="宋体"/>
              </a:rPr>
              <a:t>2.4 </a:t>
            </a:r>
            <a:r>
              <a:rPr lang="zh-CN" altLang="en-US" sz="3600" b="1" kern="0" dirty="0" smtClean="0">
                <a:solidFill>
                  <a:prstClr val="black">
                    <a:lumMod val="95000"/>
                    <a:lumOff val="5000"/>
                  </a:prstClr>
                </a:solidFill>
                <a:latin typeface="宋体"/>
              </a:rPr>
              <a:t>静电</a:t>
            </a:r>
            <a:r>
              <a:rPr lang="zh-CN" altLang="en-US" sz="3600" b="1" kern="0" dirty="0">
                <a:solidFill>
                  <a:prstClr val="black">
                    <a:lumMod val="95000"/>
                    <a:lumOff val="5000"/>
                  </a:prstClr>
                </a:solidFill>
                <a:latin typeface="宋体"/>
              </a:rPr>
              <a:t>应用</a:t>
            </a:r>
          </a:p>
        </p:txBody>
      </p:sp>
      <p:sp>
        <p:nvSpPr>
          <p:cNvPr id="8" name="Text Box 16"/>
          <p:cNvSpPr txBox="1">
            <a:spLocks noChangeArrowheads="1"/>
          </p:cNvSpPr>
          <p:nvPr/>
        </p:nvSpPr>
        <p:spPr bwMode="auto">
          <a:xfrm rot="10800000" flipV="1">
            <a:off x="-1" y="3884746"/>
            <a:ext cx="7164289" cy="64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en-US" altLang="zh-CN" sz="3600" b="1" kern="0" dirty="0" smtClean="0">
                <a:solidFill>
                  <a:prstClr val="black">
                    <a:lumMod val="95000"/>
                    <a:lumOff val="5000"/>
                  </a:prstClr>
                </a:solidFill>
              </a:rPr>
              <a:t>  §</a:t>
            </a:r>
            <a:r>
              <a:rPr lang="en-US" altLang="zh-CN" sz="3600" b="1" kern="0" dirty="0" smtClean="0">
                <a:solidFill>
                  <a:prstClr val="black">
                    <a:lumMod val="95000"/>
                    <a:lumOff val="5000"/>
                  </a:prstClr>
                </a:solidFill>
                <a:latin typeface="宋体"/>
              </a:rPr>
              <a:t>2.5 </a:t>
            </a:r>
            <a:r>
              <a:rPr lang="zh-CN" altLang="en-US" sz="3600" b="1" kern="0" dirty="0" smtClean="0">
                <a:solidFill>
                  <a:prstClr val="black">
                    <a:lumMod val="95000"/>
                    <a:lumOff val="5000"/>
                  </a:prstClr>
                </a:solidFill>
                <a:latin typeface="宋体"/>
              </a:rPr>
              <a:t>铁电体与压电体</a:t>
            </a:r>
            <a:endParaRPr lang="zh-CN" altLang="en-US" sz="3600" b="1" kern="0" dirty="0">
              <a:solidFill>
                <a:prstClr val="black">
                  <a:lumMod val="95000"/>
                  <a:lumOff val="5000"/>
                </a:prstClr>
              </a:solidFill>
              <a:latin typeface="宋体"/>
            </a:endParaRPr>
          </a:p>
        </p:txBody>
      </p:sp>
    </p:spTree>
    <p:extLst>
      <p:ext uri="{BB962C8B-B14F-4D97-AF65-F5344CB8AC3E}">
        <p14:creationId xmlns:p14="http://schemas.microsoft.com/office/powerpoint/2010/main" val="402006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60648"/>
            <a:ext cx="8856984" cy="1008112"/>
          </a:xfrm>
        </p:spPr>
        <p:txBody>
          <a:bodyPr>
            <a:normAutofit/>
          </a:bodyPr>
          <a:lstStyle/>
          <a:p>
            <a:pPr lvl="0">
              <a:spcBef>
                <a:spcPct val="50000"/>
              </a:spcBef>
              <a:defRPr/>
            </a:pPr>
            <a:r>
              <a:rPr lang="en-US" altLang="zh-CN" b="1" kern="0" dirty="0" smtClean="0">
                <a:solidFill>
                  <a:prstClr val="black">
                    <a:lumMod val="95000"/>
                    <a:lumOff val="5000"/>
                  </a:prstClr>
                </a:solidFill>
                <a:latin typeface="+mj-ea"/>
                <a:cs typeface="+mn-cs"/>
              </a:rPr>
              <a:t>§2.2</a:t>
            </a:r>
            <a:r>
              <a:rPr lang="zh-CN" altLang="en-US" b="1" kern="0" dirty="0" smtClean="0">
                <a:solidFill>
                  <a:prstClr val="black">
                    <a:lumMod val="95000"/>
                    <a:lumOff val="5000"/>
                  </a:prstClr>
                </a:solidFill>
                <a:latin typeface="+mj-ea"/>
                <a:cs typeface="+mn-cs"/>
              </a:rPr>
              <a:t>电介质</a:t>
            </a:r>
            <a:endParaRPr lang="zh-CN" altLang="en-US" dirty="0">
              <a:latin typeface="+mj-ea"/>
            </a:endParaRPr>
          </a:p>
        </p:txBody>
      </p:sp>
      <p:sp>
        <p:nvSpPr>
          <p:cNvPr id="3" name="内容占位符 2"/>
          <p:cNvSpPr>
            <a:spLocks noGrp="1"/>
          </p:cNvSpPr>
          <p:nvPr>
            <p:ph idx="1"/>
          </p:nvPr>
        </p:nvSpPr>
        <p:spPr>
          <a:xfrm>
            <a:off x="0" y="1268760"/>
            <a:ext cx="8892480" cy="5328592"/>
          </a:xfrm>
        </p:spPr>
        <p:txBody>
          <a:bodyPr/>
          <a:lstStyle/>
          <a:p>
            <a:pPr marL="0" indent="0">
              <a:buNone/>
            </a:pPr>
            <a:r>
              <a:rPr lang="en-US" altLang="zh-CN" dirty="0"/>
              <a:t>	</a:t>
            </a:r>
            <a:endParaRPr lang="en-US" altLang="zh-CN" dirty="0" smtClean="0"/>
          </a:p>
        </p:txBody>
      </p:sp>
      <p:sp>
        <p:nvSpPr>
          <p:cNvPr id="5" name="Text Box 2"/>
          <p:cNvSpPr txBox="1">
            <a:spLocks noChangeArrowheads="1"/>
          </p:cNvSpPr>
          <p:nvPr/>
        </p:nvSpPr>
        <p:spPr bwMode="auto">
          <a:xfrm>
            <a:off x="0" y="1340768"/>
            <a:ext cx="91440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dirty="0">
                <a:solidFill>
                  <a:prstClr val="black"/>
                </a:solidFill>
                <a:latin typeface="宋体" charset="-122"/>
              </a:rPr>
              <a:t>	</a:t>
            </a:r>
            <a:r>
              <a:rPr lang="zh-CN" altLang="en-US" sz="3200" dirty="0" smtClean="0">
                <a:solidFill>
                  <a:prstClr val="black"/>
                </a:solidFill>
                <a:latin typeface="宋体" charset="-122"/>
              </a:rPr>
              <a:t>绝缘体又称为电介质。在实际应用中，静电场中经常会有电介质存在，如上节介绍的电容器等。当静电场中存在电介质时，电介质与静电场之间会发生相互作用。具体地说电介质会被极化，均匀的表面会出现极化电荷；极化电荷反过来又会影响原来的静电场。这一节就是要研究电介质的极化和及极化后的性质，以及有电介质存在时静电场的高斯定理等。</a:t>
            </a:r>
            <a:endParaRPr lang="en-US" altLang="zh-CN" sz="3200" dirty="0">
              <a:solidFill>
                <a:prstClr val="black"/>
              </a:solidFill>
              <a:latin typeface="宋体" charset="-122"/>
            </a:endParaRPr>
          </a:p>
        </p:txBody>
      </p:sp>
    </p:spTree>
    <p:extLst>
      <p:ext uri="{BB962C8B-B14F-4D97-AF65-F5344CB8AC3E}">
        <p14:creationId xmlns:p14="http://schemas.microsoft.com/office/powerpoint/2010/main" val="413913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Autofit/>
              </a:bodyPr>
              <a:lstStyle/>
              <a:p>
                <a:pPr marL="0" indent="0">
                  <a:buNone/>
                </a:pPr>
                <a:r>
                  <a:rPr lang="en-US" altLang="zh-CN" dirty="0" smtClean="0"/>
                  <a:t>	</a:t>
                </a:r>
                <a:r>
                  <a:rPr lang="zh-CN" altLang="en-US" dirty="0" smtClean="0"/>
                  <a:t>因为电介质的分子可以等效为电偶极子，所以在研究电介质极化以前先讨论一下电偶极子的性质。这里对电偶极子在外电场中的行为进行分析：</a:t>
                </a:r>
                <a:endParaRPr lang="en-US" altLang="zh-CN" dirty="0" smtClean="0"/>
              </a:p>
              <a:p>
                <a:pPr marL="0" indent="0">
                  <a:buNone/>
                </a:pPr>
                <a:endParaRPr lang="en-US" altLang="zh-CN" dirty="0" smtClean="0"/>
              </a:p>
              <a:p>
                <a:pPr marL="0" indent="0">
                  <a:buNone/>
                </a:pPr>
                <a:r>
                  <a:rPr lang="zh-CN" altLang="en-US" dirty="0" smtClean="0"/>
                  <a:t>         力矩</a:t>
                </a:r>
                <a:r>
                  <a:rPr lang="zh-CN" altLang="en-US" dirty="0"/>
                  <a:t>：</a:t>
                </a:r>
                <a14:m>
                  <m:oMath xmlns:m="http://schemas.openxmlformats.org/officeDocument/2006/math">
                    <m:acc>
                      <m:accPr>
                        <m:chr m:val="⃗"/>
                        <m:ctrlPr>
                          <a:rPr lang="zh-CN" altLang="en-US" i="1">
                            <a:latin typeface="Cambria Math"/>
                          </a:rPr>
                        </m:ctrlPr>
                      </m:accPr>
                      <m:e>
                        <m:r>
                          <a:rPr lang="en-US" altLang="zh-CN" i="1">
                            <a:latin typeface="Cambria Math"/>
                          </a:rPr>
                          <m:t>𝐿</m:t>
                        </m:r>
                      </m:e>
                    </m:acc>
                    <m:r>
                      <a:rPr lang="en-US" altLang="zh-CN" i="1">
                        <a:latin typeface="Cambria Math"/>
                      </a:rPr>
                      <m:t>=</m:t>
                    </m:r>
                    <m:acc>
                      <m:accPr>
                        <m:chr m:val="⃗"/>
                        <m:ctrlPr>
                          <a:rPr lang="en-US" altLang="zh-CN" i="1">
                            <a:latin typeface="Cambria Math"/>
                          </a:rPr>
                        </m:ctrlPr>
                      </m:accPr>
                      <m:e>
                        <m:r>
                          <a:rPr lang="en-US" altLang="zh-CN" i="1">
                            <a:latin typeface="Cambria Math"/>
                          </a:rPr>
                          <m:t>𝑃</m:t>
                        </m:r>
                      </m:e>
                    </m:acc>
                    <m:r>
                      <a:rPr lang="en-US" altLang="zh-CN" i="1">
                        <a:latin typeface="Cambria Math"/>
                        <a:ea typeface="Cambria Math"/>
                      </a:rPr>
                      <m:t>×</m:t>
                    </m:r>
                    <m:acc>
                      <m:accPr>
                        <m:chr m:val="⃗"/>
                        <m:ctrlPr>
                          <a:rPr lang="en-US" altLang="zh-CN" i="1">
                            <a:latin typeface="Cambria Math"/>
                            <a:ea typeface="Cambria Math"/>
                          </a:rPr>
                        </m:ctrlPr>
                      </m:accPr>
                      <m:e>
                        <m:r>
                          <a:rPr lang="en-US" altLang="zh-CN" i="1">
                            <a:latin typeface="Cambria Math"/>
                            <a:ea typeface="Cambria Math"/>
                          </a:rPr>
                          <m:t>𝐸</m:t>
                        </m:r>
                      </m:e>
                    </m:acc>
                  </m:oMath>
                </a14:m>
                <a:endParaRPr lang="en-US" altLang="zh-CN" dirty="0" smtClean="0"/>
              </a:p>
              <a:p>
                <a:pPr marL="0" indent="0">
                  <a:buNone/>
                </a:pPr>
                <a:endParaRPr lang="en-US" altLang="zh-CN" dirty="0" smtClean="0"/>
              </a:p>
              <a:p>
                <a:pPr marL="0" indent="0">
                  <a:buNone/>
                </a:pPr>
                <a:r>
                  <a:rPr lang="en-US" altLang="zh-CN" dirty="0"/>
                  <a:t> </a:t>
                </a:r>
                <a:r>
                  <a:rPr lang="en-US" altLang="zh-CN" dirty="0" smtClean="0"/>
                  <a:t>        </a:t>
                </a:r>
                <a:r>
                  <a:rPr lang="zh-CN" altLang="en-US" dirty="0" smtClean="0"/>
                  <a:t>外</a:t>
                </a:r>
                <a:r>
                  <a:rPr lang="zh-CN" altLang="en-US" dirty="0"/>
                  <a:t>电场总是使电偶极子</a:t>
                </a:r>
                <a14:m>
                  <m:oMath xmlns:m="http://schemas.openxmlformats.org/officeDocument/2006/math">
                    <m:acc>
                      <m:accPr>
                        <m:chr m:val="⃗"/>
                        <m:ctrlPr>
                          <a:rPr lang="zh-CN" altLang="en-US" i="1">
                            <a:latin typeface="Cambria Math"/>
                          </a:rPr>
                        </m:ctrlPr>
                      </m:accPr>
                      <m:e>
                        <m:r>
                          <a:rPr lang="en-US" altLang="zh-CN" i="1">
                            <a:latin typeface="Cambria Math"/>
                          </a:rPr>
                          <m:t>𝑃</m:t>
                        </m:r>
                      </m:e>
                    </m:acc>
                  </m:oMath>
                </a14:m>
                <a:r>
                  <a:rPr lang="zh-CN" altLang="en-US" dirty="0"/>
                  <a:t>与</a:t>
                </a:r>
                <a14:m>
                  <m:oMath xmlns:m="http://schemas.openxmlformats.org/officeDocument/2006/math">
                    <m:acc>
                      <m:accPr>
                        <m:chr m:val="⃗"/>
                        <m:ctrlPr>
                          <a:rPr lang="zh-CN" altLang="en-US" i="1" dirty="0">
                            <a:latin typeface="Cambria Math"/>
                          </a:rPr>
                        </m:ctrlPr>
                      </m:accPr>
                      <m:e>
                        <m:r>
                          <a:rPr lang="en-US" altLang="zh-CN" i="1" dirty="0">
                            <a:latin typeface="Cambria Math"/>
                          </a:rPr>
                          <m:t>𝐸</m:t>
                        </m:r>
                      </m:e>
                    </m:acc>
                  </m:oMath>
                </a14:m>
                <a:r>
                  <a:rPr lang="zh-CN" altLang="en-US" dirty="0" smtClean="0"/>
                  <a:t>的方向</a:t>
                </a:r>
                <a:r>
                  <a:rPr lang="zh-CN" altLang="en-US" dirty="0"/>
                  <a:t>趋于一致，这是解释</a:t>
                </a:r>
                <a:r>
                  <a:rPr lang="zh-CN" altLang="en-US" dirty="0" smtClean="0"/>
                  <a:t>电介质</a:t>
                </a:r>
                <a:r>
                  <a:rPr lang="zh-CN" altLang="en-US" dirty="0"/>
                  <a:t>极化的关键。</a:t>
                </a:r>
                <a:endParaRPr lang="en-US" altLang="zh-CN" dirty="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3"/>
                <a:stretch>
                  <a:fillRect l="-1667" t="-2004" r="-6067"/>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sz="3600" b="1" dirty="0" smtClean="0">
                <a:solidFill>
                  <a:srgbClr val="0000FF"/>
                </a:solidFill>
              </a:rPr>
              <a:t>一、电偶极子</a:t>
            </a:r>
            <a:endParaRPr lang="zh-CN" altLang="en-US" sz="3600" b="1" dirty="0">
              <a:solidFill>
                <a:srgbClr val="0000FF"/>
              </a:solidFill>
            </a:endParaRPr>
          </a:p>
        </p:txBody>
      </p:sp>
      <p:cxnSp>
        <p:nvCxnSpPr>
          <p:cNvPr id="4" name="直接箭头连接符 3"/>
          <p:cNvCxnSpPr/>
          <p:nvPr/>
        </p:nvCxnSpPr>
        <p:spPr>
          <a:xfrm>
            <a:off x="5184068" y="3273410"/>
            <a:ext cx="194421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 name="直接箭头连接符 4"/>
          <p:cNvCxnSpPr/>
          <p:nvPr/>
        </p:nvCxnSpPr>
        <p:spPr>
          <a:xfrm>
            <a:off x="5184068" y="3753036"/>
            <a:ext cx="194421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a:xfrm>
            <a:off x="5184068" y="4185084"/>
            <a:ext cx="194421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直接连接符 6"/>
          <p:cNvCxnSpPr/>
          <p:nvPr/>
        </p:nvCxnSpPr>
        <p:spPr>
          <a:xfrm flipH="1">
            <a:off x="5762776" y="3370701"/>
            <a:ext cx="792088" cy="754711"/>
          </a:xfrm>
          <a:prstGeom prst="line">
            <a:avLst/>
          </a:prstGeom>
        </p:spPr>
        <p:style>
          <a:lnRef idx="2">
            <a:schemeClr val="accent1"/>
          </a:lnRef>
          <a:fillRef idx="0">
            <a:schemeClr val="accent1"/>
          </a:fillRef>
          <a:effectRef idx="1">
            <a:schemeClr val="accent1"/>
          </a:effectRef>
          <a:fontRef idx="minor">
            <a:schemeClr val="tx1"/>
          </a:fontRef>
        </p:style>
      </p:cxnSp>
      <p:sp>
        <p:nvSpPr>
          <p:cNvPr id="8" name="弧形 7"/>
          <p:cNvSpPr/>
          <p:nvPr/>
        </p:nvSpPr>
        <p:spPr>
          <a:xfrm>
            <a:off x="6185068" y="3676050"/>
            <a:ext cx="144016" cy="144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086571604"/>
              </p:ext>
            </p:extLst>
          </p:nvPr>
        </p:nvGraphicFramePr>
        <p:xfrm>
          <a:off x="6363084" y="3481261"/>
          <a:ext cx="199008" cy="278611"/>
        </p:xfrm>
        <a:graphic>
          <a:graphicData uri="http://schemas.openxmlformats.org/presentationml/2006/ole">
            <mc:AlternateContent xmlns:mc="http://schemas.openxmlformats.org/markup-compatibility/2006">
              <mc:Choice xmlns:v="urn:schemas-microsoft-com:vml" Requires="v">
                <p:oleObj spid="_x0000_s52382" name="公式" r:id="rId4" imgW="126720" imgH="177480" progId="Equation.3">
                  <p:embed/>
                </p:oleObj>
              </mc:Choice>
              <mc:Fallback>
                <p:oleObj name="公式" r:id="rId4" imgW="126720" imgH="177480" progId="Equation.3">
                  <p:embed/>
                  <p:pic>
                    <p:nvPicPr>
                      <p:cNvPr id="0" name=""/>
                      <p:cNvPicPr/>
                      <p:nvPr/>
                    </p:nvPicPr>
                    <p:blipFill>
                      <a:blip r:embed="rId5"/>
                      <a:stretch>
                        <a:fillRect/>
                      </a:stretch>
                    </p:blipFill>
                    <p:spPr>
                      <a:xfrm>
                        <a:off x="6363084" y="3481261"/>
                        <a:ext cx="199008" cy="27861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77949263"/>
              </p:ext>
            </p:extLst>
          </p:nvPr>
        </p:nvGraphicFramePr>
        <p:xfrm>
          <a:off x="7199586" y="3006279"/>
          <a:ext cx="222250" cy="295275"/>
        </p:xfrm>
        <a:graphic>
          <a:graphicData uri="http://schemas.openxmlformats.org/presentationml/2006/ole">
            <mc:AlternateContent xmlns:mc="http://schemas.openxmlformats.org/markup-compatibility/2006">
              <mc:Choice xmlns:v="urn:schemas-microsoft-com:vml" Requires="v">
                <p:oleObj spid="_x0000_s52383" name="Equation" r:id="rId6" imgW="152280" imgH="203040" progId="Equation.DSMT4">
                  <p:embed/>
                </p:oleObj>
              </mc:Choice>
              <mc:Fallback>
                <p:oleObj name="Equation" r:id="rId6" imgW="152280" imgH="203040" progId="Equation.DSMT4">
                  <p:embed/>
                  <p:pic>
                    <p:nvPicPr>
                      <p:cNvPr id="0" name=""/>
                      <p:cNvPicPr/>
                      <p:nvPr/>
                    </p:nvPicPr>
                    <p:blipFill>
                      <a:blip r:embed="rId7"/>
                      <a:stretch>
                        <a:fillRect/>
                      </a:stretch>
                    </p:blipFill>
                    <p:spPr>
                      <a:xfrm>
                        <a:off x="7199586" y="3006279"/>
                        <a:ext cx="222250" cy="295275"/>
                      </a:xfrm>
                      <a:prstGeom prst="rect">
                        <a:avLst/>
                      </a:prstGeom>
                    </p:spPr>
                  </p:pic>
                </p:oleObj>
              </mc:Fallback>
            </mc:AlternateContent>
          </a:graphicData>
        </a:graphic>
      </p:graphicFrame>
      <p:cxnSp>
        <p:nvCxnSpPr>
          <p:cNvPr id="11" name="直接箭头连接符 10"/>
          <p:cNvCxnSpPr/>
          <p:nvPr/>
        </p:nvCxnSpPr>
        <p:spPr>
          <a:xfrm>
            <a:off x="6552220" y="3375680"/>
            <a:ext cx="216024"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直接箭头连接符 11"/>
          <p:cNvCxnSpPr/>
          <p:nvPr/>
        </p:nvCxnSpPr>
        <p:spPr>
          <a:xfrm flipH="1">
            <a:off x="5544108" y="4125412"/>
            <a:ext cx="218668"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1448797614"/>
              </p:ext>
            </p:extLst>
          </p:nvPr>
        </p:nvGraphicFramePr>
        <p:xfrm>
          <a:off x="6000242" y="3945765"/>
          <a:ext cx="311867" cy="213383"/>
        </p:xfrm>
        <a:graphic>
          <a:graphicData uri="http://schemas.openxmlformats.org/presentationml/2006/ole">
            <mc:AlternateContent xmlns:mc="http://schemas.openxmlformats.org/markup-compatibility/2006">
              <mc:Choice xmlns:v="urn:schemas-microsoft-com:vml" Requires="v">
                <p:oleObj spid="_x0000_s52384" name="公式" r:id="rId8" imgW="241200" imgH="164880" progId="Equation.3">
                  <p:embed/>
                </p:oleObj>
              </mc:Choice>
              <mc:Fallback>
                <p:oleObj name="公式" r:id="rId8" imgW="241200" imgH="164880" progId="Equation.3">
                  <p:embed/>
                  <p:pic>
                    <p:nvPicPr>
                      <p:cNvPr id="0" name=""/>
                      <p:cNvPicPr/>
                      <p:nvPr/>
                    </p:nvPicPr>
                    <p:blipFill>
                      <a:blip r:embed="rId9"/>
                      <a:stretch>
                        <a:fillRect/>
                      </a:stretch>
                    </p:blipFill>
                    <p:spPr>
                      <a:xfrm>
                        <a:off x="6000242" y="3945765"/>
                        <a:ext cx="311867" cy="21338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344563814"/>
              </p:ext>
            </p:extLst>
          </p:nvPr>
        </p:nvGraphicFramePr>
        <p:xfrm>
          <a:off x="6101023" y="3264682"/>
          <a:ext cx="311150" cy="228600"/>
        </p:xfrm>
        <a:graphic>
          <a:graphicData uri="http://schemas.openxmlformats.org/presentationml/2006/ole">
            <mc:AlternateContent xmlns:mc="http://schemas.openxmlformats.org/markup-compatibility/2006">
              <mc:Choice xmlns:v="urn:schemas-microsoft-com:vml" Requires="v">
                <p:oleObj spid="_x0000_s52385" name="公式" r:id="rId10" imgW="241200" imgH="177480" progId="Equation.3">
                  <p:embed/>
                </p:oleObj>
              </mc:Choice>
              <mc:Fallback>
                <p:oleObj name="公式" r:id="rId10" imgW="241200" imgH="177480" progId="Equation.3">
                  <p:embed/>
                  <p:pic>
                    <p:nvPicPr>
                      <p:cNvPr id="0" name=""/>
                      <p:cNvPicPr>
                        <a:picLocks noChangeAspect="1" noChangeArrowheads="1"/>
                      </p:cNvPicPr>
                      <p:nvPr/>
                    </p:nvPicPr>
                    <p:blipFill>
                      <a:blip r:embed="rId11"/>
                      <a:srcRect/>
                      <a:stretch>
                        <a:fillRect/>
                      </a:stretch>
                    </p:blipFill>
                    <p:spPr bwMode="auto">
                      <a:xfrm>
                        <a:off x="6101023" y="3264682"/>
                        <a:ext cx="3111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698243162"/>
              </p:ext>
            </p:extLst>
          </p:nvPr>
        </p:nvGraphicFramePr>
        <p:xfrm>
          <a:off x="6767786" y="3344416"/>
          <a:ext cx="238125" cy="293688"/>
        </p:xfrm>
        <a:graphic>
          <a:graphicData uri="http://schemas.openxmlformats.org/presentationml/2006/ole">
            <mc:AlternateContent xmlns:mc="http://schemas.openxmlformats.org/markup-compatibility/2006">
              <mc:Choice xmlns:v="urn:schemas-microsoft-com:vml" Requires="v">
                <p:oleObj spid="_x0000_s52386" name="Equation" r:id="rId12" imgW="164880" imgH="203040" progId="Equation.DSMT4">
                  <p:embed/>
                </p:oleObj>
              </mc:Choice>
              <mc:Fallback>
                <p:oleObj name="Equation" r:id="rId12" imgW="164880" imgH="203040" progId="Equation.DSMT4">
                  <p:embed/>
                  <p:pic>
                    <p:nvPicPr>
                      <p:cNvPr id="0" name=""/>
                      <p:cNvPicPr/>
                      <p:nvPr/>
                    </p:nvPicPr>
                    <p:blipFill>
                      <a:blip r:embed="rId13"/>
                      <a:stretch>
                        <a:fillRect/>
                      </a:stretch>
                    </p:blipFill>
                    <p:spPr>
                      <a:xfrm>
                        <a:off x="6767786" y="3344416"/>
                        <a:ext cx="238125" cy="2936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46225864"/>
              </p:ext>
            </p:extLst>
          </p:nvPr>
        </p:nvGraphicFramePr>
        <p:xfrm>
          <a:off x="5288236" y="3850829"/>
          <a:ext cx="238125" cy="292100"/>
        </p:xfrm>
        <a:graphic>
          <a:graphicData uri="http://schemas.openxmlformats.org/presentationml/2006/ole">
            <mc:AlternateContent xmlns:mc="http://schemas.openxmlformats.org/markup-compatibility/2006">
              <mc:Choice xmlns:v="urn:schemas-microsoft-com:vml" Requires="v">
                <p:oleObj spid="_x0000_s52387" name="Equation" r:id="rId14" imgW="164880" imgH="203040" progId="Equation.DSMT4">
                  <p:embed/>
                </p:oleObj>
              </mc:Choice>
              <mc:Fallback>
                <p:oleObj name="Equation" r:id="rId14" imgW="164880" imgH="203040" progId="Equation.DSMT4">
                  <p:embed/>
                  <p:pic>
                    <p:nvPicPr>
                      <p:cNvPr id="0" name=""/>
                      <p:cNvPicPr>
                        <a:picLocks noChangeAspect="1" noChangeArrowheads="1"/>
                      </p:cNvPicPr>
                      <p:nvPr/>
                    </p:nvPicPr>
                    <p:blipFill>
                      <a:blip r:embed="rId15"/>
                      <a:srcRect/>
                      <a:stretch>
                        <a:fillRect/>
                      </a:stretch>
                    </p:blipFill>
                    <p:spPr bwMode="auto">
                      <a:xfrm>
                        <a:off x="5288236" y="3850829"/>
                        <a:ext cx="2381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660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par>
                                <p:cTn id="37" presetID="2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par>
                                <p:cTn id="46" presetID="2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wipe(down)">
                                      <p:cBhvr>
                                        <p:cTn id="53" dur="500"/>
                                        <p:tgtEl>
                                          <p:spTgt spid="3">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wipe(down)">
                                      <p:cBhvr>
                                        <p:cTn id="5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normAutofit/>
          </a:bodyPr>
          <a:lstStyle/>
          <a:p>
            <a:pPr marL="0" indent="0">
              <a:buNone/>
            </a:pPr>
            <a:r>
              <a:rPr lang="en-US" altLang="zh-CN" b="1" dirty="0" smtClean="0">
                <a:solidFill>
                  <a:srgbClr val="C00000"/>
                </a:solidFill>
              </a:rPr>
              <a:t>1</a:t>
            </a:r>
            <a:r>
              <a:rPr lang="zh-CN" altLang="en-US" b="1" dirty="0" smtClean="0">
                <a:solidFill>
                  <a:srgbClr val="C00000"/>
                </a:solidFill>
              </a:rPr>
              <a:t>、电介质分类与极化类型：</a:t>
            </a:r>
            <a:endParaRPr lang="en-US" altLang="zh-CN" b="1" dirty="0" smtClean="0">
              <a:solidFill>
                <a:srgbClr val="C00000"/>
              </a:solidFill>
            </a:endParaRPr>
          </a:p>
          <a:p>
            <a:pPr marL="0" indent="0">
              <a:buNone/>
            </a:pPr>
            <a:r>
              <a:rPr lang="zh-CN" altLang="en-US" b="1" dirty="0" smtClean="0">
                <a:solidFill>
                  <a:srgbClr val="7030A0"/>
                </a:solidFill>
              </a:rPr>
              <a:t>（</a:t>
            </a:r>
            <a:r>
              <a:rPr lang="en-US" altLang="zh-CN" b="1" dirty="0" smtClean="0">
                <a:solidFill>
                  <a:srgbClr val="7030A0"/>
                </a:solidFill>
              </a:rPr>
              <a:t>1</a:t>
            </a:r>
            <a:r>
              <a:rPr lang="zh-CN" altLang="en-US" b="1" dirty="0" smtClean="0">
                <a:solidFill>
                  <a:srgbClr val="7030A0"/>
                </a:solidFill>
              </a:rPr>
              <a:t>）电介质分类：</a:t>
            </a:r>
            <a:endParaRPr lang="en-US" altLang="zh-CN" b="1" dirty="0" smtClean="0">
              <a:solidFill>
                <a:srgbClr val="7030A0"/>
              </a:solidFill>
            </a:endParaRPr>
          </a:p>
          <a:p>
            <a:pPr marL="0" indent="0">
              <a:buNone/>
            </a:pPr>
            <a:r>
              <a:rPr lang="zh-CN" altLang="en-US" dirty="0" smtClean="0"/>
              <a:t>           电介质分子存在正、负电荷中心。</a:t>
            </a:r>
            <a:endParaRPr lang="zh-CN" altLang="en-US" dirty="0"/>
          </a:p>
          <a:p>
            <a:pPr marL="0" indent="0">
              <a:buNone/>
            </a:pPr>
            <a:r>
              <a:rPr lang="zh-CN" altLang="en-US" dirty="0" smtClean="0"/>
              <a:t>        （</a:t>
            </a:r>
            <a:r>
              <a:rPr lang="en-US" altLang="zh-CN" dirty="0" smtClean="0"/>
              <a:t>a</a:t>
            </a:r>
            <a:r>
              <a:rPr lang="zh-CN" altLang="en-US" dirty="0" smtClean="0"/>
              <a:t>）有极分子电介质：</a:t>
            </a:r>
            <a:endParaRPr lang="en-US" altLang="zh-CN" dirty="0" smtClean="0"/>
          </a:p>
          <a:p>
            <a:pPr marL="0" indent="0">
              <a:buNone/>
            </a:pPr>
            <a:r>
              <a:rPr lang="zh-CN" altLang="en-US" dirty="0" smtClean="0"/>
              <a:t>                   分子</a:t>
            </a:r>
            <a:r>
              <a:rPr lang="zh-CN" altLang="en-US" dirty="0"/>
              <a:t>正、</a:t>
            </a:r>
            <a:r>
              <a:rPr lang="zh-CN" altLang="en-US" dirty="0" smtClean="0"/>
              <a:t>负电荷中心不重合，固有电偶</a:t>
            </a:r>
            <a:endParaRPr lang="en-US" altLang="zh-CN" dirty="0" smtClean="0"/>
          </a:p>
          <a:p>
            <a:pPr marL="0" indent="0">
              <a:buNone/>
            </a:pPr>
            <a:r>
              <a:rPr lang="en-US" altLang="zh-CN" dirty="0"/>
              <a:t> </a:t>
            </a:r>
            <a:r>
              <a:rPr lang="en-US" altLang="zh-CN" dirty="0" smtClean="0"/>
              <a:t>                  </a:t>
            </a:r>
            <a:r>
              <a:rPr lang="zh-CN" altLang="en-US" dirty="0" smtClean="0"/>
              <a:t>极矩不为零。如</a:t>
            </a:r>
            <a:r>
              <a:rPr lang="en-US" altLang="zh-CN" dirty="0"/>
              <a:t>:</a:t>
            </a:r>
            <a:r>
              <a:rPr lang="zh-CN" altLang="en-US" dirty="0"/>
              <a:t>水， </a:t>
            </a:r>
            <a:r>
              <a:rPr lang="en-US" altLang="zh-CN" dirty="0" err="1"/>
              <a:t>HCl</a:t>
            </a:r>
            <a:r>
              <a:rPr lang="zh-CN" altLang="en-US" dirty="0"/>
              <a:t>，</a:t>
            </a:r>
            <a:r>
              <a:rPr lang="en-US" altLang="zh-CN" dirty="0"/>
              <a:t>NH3  </a:t>
            </a:r>
            <a:r>
              <a:rPr lang="en-US" altLang="zh-CN" dirty="0" smtClean="0"/>
              <a:t>…</a:t>
            </a:r>
          </a:p>
          <a:p>
            <a:pPr marL="0" indent="0">
              <a:buNone/>
            </a:pPr>
            <a:r>
              <a:rPr lang="zh-CN" altLang="en-US" dirty="0" smtClean="0"/>
              <a:t>       （</a:t>
            </a:r>
            <a:r>
              <a:rPr lang="en-US" altLang="zh-CN" dirty="0" smtClean="0"/>
              <a:t>b</a:t>
            </a:r>
            <a:r>
              <a:rPr lang="zh-CN" altLang="en-US" dirty="0"/>
              <a:t>）</a:t>
            </a:r>
            <a:r>
              <a:rPr lang="zh-CN" altLang="en-US" dirty="0" smtClean="0"/>
              <a:t>无极分子电介质：</a:t>
            </a:r>
            <a:endParaRPr lang="en-US" altLang="zh-CN" dirty="0" smtClean="0"/>
          </a:p>
          <a:p>
            <a:pPr marL="0" indent="0">
              <a:buNone/>
            </a:pPr>
            <a:r>
              <a:rPr lang="zh-CN" altLang="en-US" dirty="0" smtClean="0"/>
              <a:t>                  分子</a:t>
            </a:r>
            <a:r>
              <a:rPr lang="zh-CN" altLang="en-US" dirty="0"/>
              <a:t>正、</a:t>
            </a:r>
            <a:r>
              <a:rPr lang="zh-CN" altLang="en-US" dirty="0" smtClean="0"/>
              <a:t>负电荷中心重合，固有</a:t>
            </a:r>
            <a:r>
              <a:rPr lang="zh-CN" altLang="en-US" dirty="0"/>
              <a:t>电</a:t>
            </a:r>
            <a:r>
              <a:rPr lang="zh-CN" altLang="en-US" dirty="0" smtClean="0"/>
              <a:t>偶极</a:t>
            </a:r>
            <a:endParaRPr lang="en-US" altLang="zh-CN" dirty="0" smtClean="0"/>
          </a:p>
          <a:p>
            <a:pPr marL="0" indent="0">
              <a:buNone/>
            </a:pPr>
            <a:r>
              <a:rPr lang="en-US" altLang="zh-CN" dirty="0"/>
              <a:t> </a:t>
            </a:r>
            <a:r>
              <a:rPr lang="en-US" altLang="zh-CN" dirty="0" smtClean="0"/>
              <a:t>                 </a:t>
            </a:r>
            <a:r>
              <a:rPr lang="zh-CN" altLang="en-US" dirty="0" smtClean="0"/>
              <a:t>矩为零。</a:t>
            </a:r>
            <a:r>
              <a:rPr lang="zh-CN" altLang="en-US" dirty="0"/>
              <a:t>如：</a:t>
            </a:r>
            <a:r>
              <a:rPr lang="en-US" altLang="zh-CN" dirty="0"/>
              <a:t>He</a:t>
            </a:r>
            <a:r>
              <a:rPr lang="zh-CN" altLang="en-US" dirty="0"/>
              <a:t>，</a:t>
            </a:r>
            <a:r>
              <a:rPr lang="en-US" altLang="zh-CN" dirty="0"/>
              <a:t>Ne</a:t>
            </a:r>
            <a:r>
              <a:rPr lang="zh-CN" altLang="en-US" dirty="0"/>
              <a:t>， </a:t>
            </a:r>
            <a:r>
              <a:rPr lang="en-US" altLang="zh-CN" dirty="0"/>
              <a:t>CH4  …</a:t>
            </a:r>
            <a:endParaRPr lang="zh-CN" altLang="en-US" dirty="0"/>
          </a:p>
        </p:txBody>
      </p:sp>
      <p:sp>
        <p:nvSpPr>
          <p:cNvPr id="43" name="标题 1"/>
          <p:cNvSpPr>
            <a:spLocks noGrp="1"/>
          </p:cNvSpPr>
          <p:nvPr>
            <p:ph type="title"/>
          </p:nvPr>
        </p:nvSpPr>
        <p:spPr>
          <a:xfrm>
            <a:off x="179512" y="332656"/>
            <a:ext cx="8640960" cy="936104"/>
          </a:xfrm>
        </p:spPr>
        <p:txBody>
          <a:bodyPr>
            <a:normAutofit/>
          </a:bodyPr>
          <a:lstStyle/>
          <a:p>
            <a:r>
              <a:rPr lang="zh-CN" altLang="en-US" sz="3600" b="1" dirty="0" smtClean="0">
                <a:solidFill>
                  <a:srgbClr val="0000FF"/>
                </a:solidFill>
              </a:rPr>
              <a:t>二、介质极化</a:t>
            </a:r>
            <a:endParaRPr lang="zh-CN" altLang="en-US" sz="3600" b="1" dirty="0">
              <a:solidFill>
                <a:srgbClr val="0000FF"/>
              </a:solidFill>
            </a:endParaRPr>
          </a:p>
        </p:txBody>
      </p:sp>
    </p:spTree>
    <p:extLst>
      <p:ext uri="{BB962C8B-B14F-4D97-AF65-F5344CB8AC3E}">
        <p14:creationId xmlns:p14="http://schemas.microsoft.com/office/powerpoint/2010/main" val="323643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solidFill>
                  <a:srgbClr val="7030A0"/>
                </a:solidFill>
              </a:rPr>
              <a:t>（</a:t>
            </a:r>
            <a:r>
              <a:rPr lang="en-US" altLang="zh-CN" b="1" dirty="0" smtClean="0">
                <a:solidFill>
                  <a:srgbClr val="7030A0"/>
                </a:solidFill>
              </a:rPr>
              <a:t>2</a:t>
            </a:r>
            <a:r>
              <a:rPr lang="zh-CN" altLang="en-US" b="1" dirty="0" smtClean="0">
                <a:solidFill>
                  <a:srgbClr val="7030A0"/>
                </a:solidFill>
              </a:rPr>
              <a:t>）电极化类型：</a:t>
            </a:r>
            <a:endParaRPr lang="en-US" altLang="zh-CN" b="1" dirty="0" smtClean="0">
              <a:solidFill>
                <a:srgbClr val="7030A0"/>
              </a:solidFill>
            </a:endParaRPr>
          </a:p>
          <a:p>
            <a:pPr marL="0" indent="0">
              <a:buNone/>
            </a:pPr>
            <a:r>
              <a:rPr lang="zh-CN" altLang="en-US" dirty="0" smtClean="0"/>
              <a:t>当电介质受到外电场的作用时，要在电介质的内部或电介质的边界上出现极化电荷，称为电介质的极化，简称电极化。电极化有两种类型：</a:t>
            </a:r>
            <a:r>
              <a:rPr lang="zh-CN" altLang="en-US" b="1" dirty="0" smtClean="0">
                <a:solidFill>
                  <a:srgbClr val="C00000"/>
                </a:solidFill>
              </a:rPr>
              <a:t>位移极化</a:t>
            </a:r>
            <a:r>
              <a:rPr lang="zh-CN" altLang="en-US" dirty="0" smtClean="0"/>
              <a:t>和</a:t>
            </a:r>
            <a:r>
              <a:rPr lang="zh-CN" altLang="en-US" b="1" dirty="0" smtClean="0">
                <a:solidFill>
                  <a:srgbClr val="C00000"/>
                </a:solidFill>
              </a:rPr>
              <a:t>取向极化</a:t>
            </a:r>
            <a:r>
              <a:rPr lang="zh-CN" altLang="en-US" dirty="0" smtClean="0"/>
              <a:t>。</a:t>
            </a:r>
            <a:endParaRPr lang="en-US" altLang="zh-CN" dirty="0" smtClean="0"/>
          </a:p>
          <a:p>
            <a:pPr marL="0" indent="0">
              <a:buNone/>
            </a:pPr>
            <a:r>
              <a:rPr lang="zh-CN" altLang="en-US" b="1" dirty="0"/>
              <a:t>无外场时：</a:t>
            </a:r>
          </a:p>
          <a:p>
            <a:pPr marL="0" indent="0">
              <a:buNone/>
            </a:pPr>
            <a:endParaRPr lang="zh-CN" altLang="en-US" dirty="0"/>
          </a:p>
        </p:txBody>
      </p:sp>
      <p:grpSp>
        <p:nvGrpSpPr>
          <p:cNvPr id="4" name="Group 62"/>
          <p:cNvGrpSpPr>
            <a:grpSpLocks/>
          </p:cNvGrpSpPr>
          <p:nvPr/>
        </p:nvGrpSpPr>
        <p:grpSpPr bwMode="auto">
          <a:xfrm>
            <a:off x="251520" y="4221088"/>
            <a:ext cx="2633527" cy="1798712"/>
            <a:chOff x="672" y="2736"/>
            <a:chExt cx="1488" cy="1056"/>
          </a:xfrm>
        </p:grpSpPr>
        <p:grpSp>
          <p:nvGrpSpPr>
            <p:cNvPr id="5" name="Group 60"/>
            <p:cNvGrpSpPr>
              <a:grpSpLocks/>
            </p:cNvGrpSpPr>
            <p:nvPr/>
          </p:nvGrpSpPr>
          <p:grpSpPr bwMode="auto">
            <a:xfrm>
              <a:off x="672" y="3072"/>
              <a:ext cx="1488" cy="720"/>
              <a:chOff x="1440" y="2640"/>
              <a:chExt cx="1488" cy="720"/>
            </a:xfrm>
          </p:grpSpPr>
          <p:sp>
            <p:nvSpPr>
              <p:cNvPr id="7" name="Rectangle 20"/>
              <p:cNvSpPr>
                <a:spLocks noChangeArrowheads="1"/>
              </p:cNvSpPr>
              <p:nvPr/>
            </p:nvSpPr>
            <p:spPr bwMode="auto">
              <a:xfrm>
                <a:off x="1440" y="2640"/>
                <a:ext cx="1488" cy="72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Line 21"/>
              <p:cNvSpPr>
                <a:spLocks noChangeShapeType="1"/>
              </p:cNvSpPr>
              <p:nvPr/>
            </p:nvSpPr>
            <p:spPr bwMode="auto">
              <a:xfrm flipV="1">
                <a:off x="1680" y="2736"/>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Line 22"/>
              <p:cNvSpPr>
                <a:spLocks noChangeShapeType="1"/>
              </p:cNvSpPr>
              <p:nvPr/>
            </p:nvSpPr>
            <p:spPr bwMode="auto">
              <a:xfrm>
                <a:off x="1584" y="2928"/>
                <a:ext cx="240"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Line 23"/>
              <p:cNvSpPr>
                <a:spLocks noChangeShapeType="1"/>
              </p:cNvSpPr>
              <p:nvPr/>
            </p:nvSpPr>
            <p:spPr bwMode="auto">
              <a:xfrm>
                <a:off x="1872" y="2832"/>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Line 24"/>
              <p:cNvSpPr>
                <a:spLocks noChangeShapeType="1"/>
              </p:cNvSpPr>
              <p:nvPr/>
            </p:nvSpPr>
            <p:spPr bwMode="auto">
              <a:xfrm flipV="1">
                <a:off x="2160" y="2784"/>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25"/>
              <p:cNvSpPr>
                <a:spLocks noChangeShapeType="1"/>
              </p:cNvSpPr>
              <p:nvPr/>
            </p:nvSpPr>
            <p:spPr bwMode="auto">
              <a:xfrm flipH="1">
                <a:off x="1680" y="3024"/>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26"/>
              <p:cNvSpPr>
                <a:spLocks noChangeShapeType="1"/>
              </p:cNvSpPr>
              <p:nvPr/>
            </p:nvSpPr>
            <p:spPr bwMode="auto">
              <a:xfrm flipH="1" flipV="1">
                <a:off x="1824" y="2880"/>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Line 27"/>
              <p:cNvSpPr>
                <a:spLocks noChangeShapeType="1"/>
              </p:cNvSpPr>
              <p:nvPr/>
            </p:nvSpPr>
            <p:spPr bwMode="auto">
              <a:xfrm flipH="1">
                <a:off x="1968" y="3024"/>
                <a:ext cx="144"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Line 29"/>
              <p:cNvSpPr>
                <a:spLocks noChangeShapeType="1"/>
              </p:cNvSpPr>
              <p:nvPr/>
            </p:nvSpPr>
            <p:spPr bwMode="auto">
              <a:xfrm flipH="1" flipV="1">
                <a:off x="2256" y="3024"/>
                <a:ext cx="144" cy="19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Line 30"/>
              <p:cNvSpPr>
                <a:spLocks noChangeShapeType="1"/>
              </p:cNvSpPr>
              <p:nvPr/>
            </p:nvSpPr>
            <p:spPr bwMode="auto">
              <a:xfrm>
                <a:off x="2400" y="2784"/>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Line 31"/>
              <p:cNvSpPr>
                <a:spLocks noChangeShapeType="1"/>
              </p:cNvSpPr>
              <p:nvPr/>
            </p:nvSpPr>
            <p:spPr bwMode="auto">
              <a:xfrm flipH="1">
                <a:off x="2640" y="2736"/>
                <a:ext cx="96" cy="2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32"/>
              <p:cNvSpPr>
                <a:spLocks noChangeShapeType="1"/>
              </p:cNvSpPr>
              <p:nvPr/>
            </p:nvSpPr>
            <p:spPr bwMode="auto">
              <a:xfrm>
                <a:off x="1872" y="3120"/>
                <a:ext cx="96"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33"/>
              <p:cNvSpPr>
                <a:spLocks noChangeShapeType="1"/>
              </p:cNvSpPr>
              <p:nvPr/>
            </p:nvSpPr>
            <p:spPr bwMode="auto">
              <a:xfrm>
                <a:off x="2448" y="2976"/>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Line 34"/>
              <p:cNvSpPr>
                <a:spLocks noChangeShapeType="1"/>
              </p:cNvSpPr>
              <p:nvPr/>
            </p:nvSpPr>
            <p:spPr bwMode="auto">
              <a:xfrm flipV="1">
                <a:off x="1536" y="3216"/>
                <a:ext cx="144"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Line 35"/>
              <p:cNvSpPr>
                <a:spLocks noChangeShapeType="1"/>
              </p:cNvSpPr>
              <p:nvPr/>
            </p:nvSpPr>
            <p:spPr bwMode="auto">
              <a:xfrm flipH="1" flipV="1">
                <a:off x="1536" y="2976"/>
                <a:ext cx="48"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Line 37"/>
              <p:cNvSpPr>
                <a:spLocks noChangeShapeType="1"/>
              </p:cNvSpPr>
              <p:nvPr/>
            </p:nvSpPr>
            <p:spPr bwMode="auto">
              <a:xfrm>
                <a:off x="2160" y="3120"/>
                <a:ext cx="0"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Line 38"/>
              <p:cNvSpPr>
                <a:spLocks noChangeShapeType="1"/>
              </p:cNvSpPr>
              <p:nvPr/>
            </p:nvSpPr>
            <p:spPr bwMode="auto">
              <a:xfrm flipH="1">
                <a:off x="2544" y="3072"/>
                <a:ext cx="144"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39"/>
              <p:cNvSpPr>
                <a:spLocks noChangeShapeType="1"/>
              </p:cNvSpPr>
              <p:nvPr/>
            </p:nvSpPr>
            <p:spPr bwMode="auto">
              <a:xfrm flipV="1">
                <a:off x="2784" y="2880"/>
                <a:ext cx="0" cy="2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Line 40"/>
              <p:cNvSpPr>
                <a:spLocks noChangeShapeType="1"/>
              </p:cNvSpPr>
              <p:nvPr/>
            </p:nvSpPr>
            <p:spPr bwMode="auto">
              <a:xfrm>
                <a:off x="1488" y="2688"/>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Line 41"/>
              <p:cNvSpPr>
                <a:spLocks noChangeShapeType="1"/>
              </p:cNvSpPr>
              <p:nvPr/>
            </p:nvSpPr>
            <p:spPr bwMode="auto">
              <a:xfrm flipV="1">
                <a:off x="1536" y="2736"/>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Line 42"/>
              <p:cNvSpPr>
                <a:spLocks noChangeShapeType="1"/>
              </p:cNvSpPr>
              <p:nvPr/>
            </p:nvSpPr>
            <p:spPr bwMode="auto">
              <a:xfrm>
                <a:off x="2688" y="3120"/>
                <a:ext cx="144"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Line 43"/>
              <p:cNvSpPr>
                <a:spLocks noChangeShapeType="1"/>
              </p:cNvSpPr>
              <p:nvPr/>
            </p:nvSpPr>
            <p:spPr bwMode="auto">
              <a:xfrm flipH="1">
                <a:off x="2400" y="3072"/>
                <a:ext cx="48" cy="19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6" name="Text Box 61"/>
            <p:cNvSpPr txBox="1">
              <a:spLocks noChangeArrowheads="1"/>
            </p:cNvSpPr>
            <p:nvPr/>
          </p:nvSpPr>
          <p:spPr bwMode="auto">
            <a:xfrm>
              <a:off x="816" y="273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smtClean="0">
                  <a:ln>
                    <a:noFill/>
                  </a:ln>
                  <a:solidFill>
                    <a:srgbClr val="CC0000"/>
                  </a:solidFill>
                  <a:effectLst/>
                  <a:uLnTx/>
                  <a:uFillTx/>
                </a:rPr>
                <a:t>有极分子</a:t>
              </a:r>
            </a:p>
          </p:txBody>
        </p:sp>
      </p:grpSp>
      <p:grpSp>
        <p:nvGrpSpPr>
          <p:cNvPr id="29" name="Group 95"/>
          <p:cNvGrpSpPr>
            <a:grpSpLocks/>
          </p:cNvGrpSpPr>
          <p:nvPr/>
        </p:nvGrpSpPr>
        <p:grpSpPr bwMode="auto">
          <a:xfrm>
            <a:off x="4888834" y="4293096"/>
            <a:ext cx="2851517" cy="1726703"/>
            <a:chOff x="3408" y="2784"/>
            <a:chExt cx="1440" cy="1008"/>
          </a:xfrm>
        </p:grpSpPr>
        <p:grpSp>
          <p:nvGrpSpPr>
            <p:cNvPr id="30" name="Group 93"/>
            <p:cNvGrpSpPr>
              <a:grpSpLocks/>
            </p:cNvGrpSpPr>
            <p:nvPr/>
          </p:nvGrpSpPr>
          <p:grpSpPr bwMode="auto">
            <a:xfrm>
              <a:off x="3408" y="3072"/>
              <a:ext cx="1440" cy="720"/>
              <a:chOff x="3600" y="3024"/>
              <a:chExt cx="1440" cy="720"/>
            </a:xfrm>
          </p:grpSpPr>
          <p:sp>
            <p:nvSpPr>
              <p:cNvPr id="32" name="Rectangle 44"/>
              <p:cNvSpPr>
                <a:spLocks noChangeArrowheads="1"/>
              </p:cNvSpPr>
              <p:nvPr/>
            </p:nvSpPr>
            <p:spPr bwMode="auto">
              <a:xfrm>
                <a:off x="3600" y="3024"/>
                <a:ext cx="1440" cy="72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33" name="Group 92"/>
              <p:cNvGrpSpPr>
                <a:grpSpLocks/>
              </p:cNvGrpSpPr>
              <p:nvPr/>
            </p:nvGrpSpPr>
            <p:grpSpPr bwMode="auto">
              <a:xfrm>
                <a:off x="3744" y="3072"/>
                <a:ext cx="1152" cy="624"/>
                <a:chOff x="3744" y="3072"/>
                <a:chExt cx="1152" cy="624"/>
              </a:xfrm>
            </p:grpSpPr>
            <p:sp>
              <p:nvSpPr>
                <p:cNvPr id="34" name="Oval 63"/>
                <p:cNvSpPr>
                  <a:spLocks noChangeArrowheads="1"/>
                </p:cNvSpPr>
                <p:nvPr/>
              </p:nvSpPr>
              <p:spPr bwMode="auto">
                <a:xfrm>
                  <a:off x="3888" y="331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Oval 64"/>
                <p:cNvSpPr>
                  <a:spLocks noChangeArrowheads="1"/>
                </p:cNvSpPr>
                <p:nvPr/>
              </p:nvSpPr>
              <p:spPr bwMode="auto">
                <a:xfrm>
                  <a:off x="4080" y="340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Oval 65"/>
                <p:cNvSpPr>
                  <a:spLocks noChangeArrowheads="1"/>
                </p:cNvSpPr>
                <p:nvPr/>
              </p:nvSpPr>
              <p:spPr bwMode="auto">
                <a:xfrm>
                  <a:off x="4080" y="360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Oval 66"/>
                <p:cNvSpPr>
                  <a:spLocks noChangeArrowheads="1"/>
                </p:cNvSpPr>
                <p:nvPr/>
              </p:nvSpPr>
              <p:spPr bwMode="auto">
                <a:xfrm>
                  <a:off x="4224" y="312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Oval 67"/>
                <p:cNvSpPr>
                  <a:spLocks noChangeArrowheads="1"/>
                </p:cNvSpPr>
                <p:nvPr/>
              </p:nvSpPr>
              <p:spPr bwMode="auto">
                <a:xfrm>
                  <a:off x="4224" y="331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Oval 68"/>
                <p:cNvSpPr>
                  <a:spLocks noChangeArrowheads="1"/>
                </p:cNvSpPr>
                <p:nvPr/>
              </p:nvSpPr>
              <p:spPr bwMode="auto">
                <a:xfrm>
                  <a:off x="3936" y="312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Oval 69"/>
                <p:cNvSpPr>
                  <a:spLocks noChangeArrowheads="1"/>
                </p:cNvSpPr>
                <p:nvPr/>
              </p:nvSpPr>
              <p:spPr bwMode="auto">
                <a:xfrm>
                  <a:off x="4368" y="340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Oval 70"/>
                <p:cNvSpPr>
                  <a:spLocks noChangeArrowheads="1"/>
                </p:cNvSpPr>
                <p:nvPr/>
              </p:nvSpPr>
              <p:spPr bwMode="auto">
                <a:xfrm>
                  <a:off x="4416" y="3216"/>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Oval 71"/>
                <p:cNvSpPr>
                  <a:spLocks noChangeArrowheads="1"/>
                </p:cNvSpPr>
                <p:nvPr/>
              </p:nvSpPr>
              <p:spPr bwMode="auto">
                <a:xfrm>
                  <a:off x="4608" y="316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 name="Oval 72"/>
                <p:cNvSpPr>
                  <a:spLocks noChangeArrowheads="1"/>
                </p:cNvSpPr>
                <p:nvPr/>
              </p:nvSpPr>
              <p:spPr bwMode="auto">
                <a:xfrm>
                  <a:off x="4656" y="336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Oval 73"/>
                <p:cNvSpPr>
                  <a:spLocks noChangeArrowheads="1"/>
                </p:cNvSpPr>
                <p:nvPr/>
              </p:nvSpPr>
              <p:spPr bwMode="auto">
                <a:xfrm>
                  <a:off x="4800" y="331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Oval 74"/>
                <p:cNvSpPr>
                  <a:spLocks noChangeArrowheads="1"/>
                </p:cNvSpPr>
                <p:nvPr/>
              </p:nvSpPr>
              <p:spPr bwMode="auto">
                <a:xfrm>
                  <a:off x="4560" y="3504"/>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Oval 75"/>
                <p:cNvSpPr>
                  <a:spLocks noChangeArrowheads="1"/>
                </p:cNvSpPr>
                <p:nvPr/>
              </p:nvSpPr>
              <p:spPr bwMode="auto">
                <a:xfrm>
                  <a:off x="4416" y="360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Oval 76"/>
                <p:cNvSpPr>
                  <a:spLocks noChangeArrowheads="1"/>
                </p:cNvSpPr>
                <p:nvPr/>
              </p:nvSpPr>
              <p:spPr bwMode="auto">
                <a:xfrm>
                  <a:off x="4512" y="307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Oval 77"/>
                <p:cNvSpPr>
                  <a:spLocks noChangeArrowheads="1"/>
                </p:cNvSpPr>
                <p:nvPr/>
              </p:nvSpPr>
              <p:spPr bwMode="auto">
                <a:xfrm>
                  <a:off x="3840" y="3504"/>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Oval 78"/>
                <p:cNvSpPr>
                  <a:spLocks noChangeArrowheads="1"/>
                </p:cNvSpPr>
                <p:nvPr/>
              </p:nvSpPr>
              <p:spPr bwMode="auto">
                <a:xfrm>
                  <a:off x="4704" y="355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Oval 79"/>
                <p:cNvSpPr>
                  <a:spLocks noChangeArrowheads="1"/>
                </p:cNvSpPr>
                <p:nvPr/>
              </p:nvSpPr>
              <p:spPr bwMode="auto">
                <a:xfrm>
                  <a:off x="4032" y="3264"/>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Oval 80"/>
                <p:cNvSpPr>
                  <a:spLocks noChangeArrowheads="1"/>
                </p:cNvSpPr>
                <p:nvPr/>
              </p:nvSpPr>
              <p:spPr bwMode="auto">
                <a:xfrm>
                  <a:off x="4224" y="3504"/>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Oval 81"/>
                <p:cNvSpPr>
                  <a:spLocks noChangeArrowheads="1"/>
                </p:cNvSpPr>
                <p:nvPr/>
              </p:nvSpPr>
              <p:spPr bwMode="auto">
                <a:xfrm>
                  <a:off x="4848" y="3456"/>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Oval 82"/>
                <p:cNvSpPr>
                  <a:spLocks noChangeArrowheads="1"/>
                </p:cNvSpPr>
                <p:nvPr/>
              </p:nvSpPr>
              <p:spPr bwMode="auto">
                <a:xfrm>
                  <a:off x="3792" y="316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4" name="Oval 83"/>
                <p:cNvSpPr>
                  <a:spLocks noChangeArrowheads="1"/>
                </p:cNvSpPr>
                <p:nvPr/>
              </p:nvSpPr>
              <p:spPr bwMode="auto">
                <a:xfrm>
                  <a:off x="4416" y="312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 name="Oval 84"/>
                <p:cNvSpPr>
                  <a:spLocks noChangeArrowheads="1"/>
                </p:cNvSpPr>
                <p:nvPr/>
              </p:nvSpPr>
              <p:spPr bwMode="auto">
                <a:xfrm>
                  <a:off x="4800" y="316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Oval 85"/>
                <p:cNvSpPr>
                  <a:spLocks noChangeArrowheads="1"/>
                </p:cNvSpPr>
                <p:nvPr/>
              </p:nvSpPr>
              <p:spPr bwMode="auto">
                <a:xfrm>
                  <a:off x="4848" y="360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Oval 86"/>
                <p:cNvSpPr>
                  <a:spLocks noChangeArrowheads="1"/>
                </p:cNvSpPr>
                <p:nvPr/>
              </p:nvSpPr>
              <p:spPr bwMode="auto">
                <a:xfrm>
                  <a:off x="4080" y="307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Oval 87"/>
                <p:cNvSpPr>
                  <a:spLocks noChangeArrowheads="1"/>
                </p:cNvSpPr>
                <p:nvPr/>
              </p:nvSpPr>
              <p:spPr bwMode="auto">
                <a:xfrm>
                  <a:off x="3744" y="340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9" name="Oval 88"/>
                <p:cNvSpPr>
                  <a:spLocks noChangeArrowheads="1"/>
                </p:cNvSpPr>
                <p:nvPr/>
              </p:nvSpPr>
              <p:spPr bwMode="auto">
                <a:xfrm>
                  <a:off x="3888" y="360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Oval 89"/>
                <p:cNvSpPr>
                  <a:spLocks noChangeArrowheads="1"/>
                </p:cNvSpPr>
                <p:nvPr/>
              </p:nvSpPr>
              <p:spPr bwMode="auto">
                <a:xfrm>
                  <a:off x="4848" y="3072"/>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1" name="Oval 90"/>
                <p:cNvSpPr>
                  <a:spLocks noChangeArrowheads="1"/>
                </p:cNvSpPr>
                <p:nvPr/>
              </p:nvSpPr>
              <p:spPr bwMode="auto">
                <a:xfrm>
                  <a:off x="4320" y="3600"/>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2" name="Oval 91"/>
                <p:cNvSpPr>
                  <a:spLocks noChangeArrowheads="1"/>
                </p:cNvSpPr>
                <p:nvPr/>
              </p:nvSpPr>
              <p:spPr bwMode="auto">
                <a:xfrm>
                  <a:off x="4656" y="3648"/>
                  <a:ext cx="48" cy="4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sp>
          <p:nvSpPr>
            <p:cNvPr id="31" name="Text Box 94"/>
            <p:cNvSpPr txBox="1">
              <a:spLocks noChangeArrowheads="1"/>
            </p:cNvSpPr>
            <p:nvPr/>
          </p:nvSpPr>
          <p:spPr bwMode="auto">
            <a:xfrm>
              <a:off x="3648" y="278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smtClean="0">
                  <a:ln>
                    <a:noFill/>
                  </a:ln>
                  <a:solidFill>
                    <a:srgbClr val="CC0000"/>
                  </a:solidFill>
                  <a:effectLst/>
                  <a:uLnTx/>
                  <a:uFillTx/>
                </a:rPr>
                <a:t>无极分子</a:t>
              </a:r>
            </a:p>
          </p:txBody>
        </p:sp>
      </p:grpSp>
    </p:spTree>
    <p:extLst>
      <p:ext uri="{BB962C8B-B14F-4D97-AF65-F5344CB8AC3E}">
        <p14:creationId xmlns:p14="http://schemas.microsoft.com/office/powerpoint/2010/main" val="411439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t>有外场时</a:t>
            </a:r>
            <a:r>
              <a:rPr lang="en-US" altLang="zh-CN" b="1" dirty="0" smtClean="0">
                <a:sym typeface="Wingdings" pitchFamily="2" charset="2"/>
              </a:rPr>
              <a:t>:</a:t>
            </a:r>
          </a:p>
          <a:p>
            <a:pPr marL="1077913" indent="-1077913">
              <a:buNone/>
            </a:pPr>
            <a:r>
              <a:rPr lang="zh-CN" altLang="en-US" dirty="0" smtClean="0">
                <a:sym typeface="Wingdings" pitchFamily="2" charset="2"/>
              </a:rPr>
              <a:t>（</a:t>
            </a:r>
            <a:r>
              <a:rPr lang="en-US" altLang="zh-CN" dirty="0" smtClean="0">
                <a:sym typeface="Wingdings" pitchFamily="2" charset="2"/>
              </a:rPr>
              <a:t>a</a:t>
            </a:r>
            <a:r>
              <a:rPr lang="zh-CN" altLang="en-US" dirty="0">
                <a:sym typeface="Wingdings" pitchFamily="2" charset="2"/>
              </a:rPr>
              <a:t>）</a:t>
            </a:r>
            <a:r>
              <a:rPr lang="zh-CN" altLang="en-US" dirty="0" smtClean="0">
                <a:sym typeface="Wingdings" pitchFamily="2" charset="2"/>
              </a:rPr>
              <a:t>有极分子电介质，主要是</a:t>
            </a:r>
            <a:r>
              <a:rPr lang="zh-CN" altLang="en-US" b="1" dirty="0" smtClean="0">
                <a:solidFill>
                  <a:srgbClr val="C00000"/>
                </a:solidFill>
                <a:sym typeface="Wingdings" pitchFamily="2" charset="2"/>
              </a:rPr>
              <a:t>取向极化</a:t>
            </a:r>
            <a:r>
              <a:rPr lang="zh-CN" altLang="en-US" dirty="0" smtClean="0">
                <a:sym typeface="Wingdings" pitchFamily="2" charset="2"/>
              </a:rPr>
              <a:t> ，也有位移极化。</a:t>
            </a:r>
            <a:endParaRPr lang="en-US" altLang="zh-CN" dirty="0" smtClean="0">
              <a:sym typeface="Wingdings" pitchFamily="2" charset="2"/>
            </a:endParaRPr>
          </a:p>
          <a:p>
            <a:pPr marL="0" indent="0">
              <a:buNone/>
            </a:pPr>
            <a:r>
              <a:rPr lang="zh-CN" altLang="en-US" dirty="0" smtClean="0">
                <a:sym typeface="Wingdings" pitchFamily="2" charset="2"/>
              </a:rPr>
              <a:t>（</a:t>
            </a:r>
            <a:r>
              <a:rPr lang="en-US" altLang="zh-CN" dirty="0" smtClean="0">
                <a:sym typeface="Wingdings" pitchFamily="2" charset="2"/>
              </a:rPr>
              <a:t>b</a:t>
            </a:r>
            <a:r>
              <a:rPr lang="zh-CN" altLang="en-US" dirty="0">
                <a:sym typeface="Wingdings" pitchFamily="2" charset="2"/>
              </a:rPr>
              <a:t>）无极分子</a:t>
            </a:r>
            <a:r>
              <a:rPr lang="zh-CN" altLang="en-US" dirty="0" smtClean="0">
                <a:sym typeface="Wingdings" pitchFamily="2" charset="2"/>
              </a:rPr>
              <a:t>介质，只有</a:t>
            </a:r>
            <a:r>
              <a:rPr lang="zh-CN" altLang="en-US" b="1" dirty="0" smtClean="0">
                <a:solidFill>
                  <a:srgbClr val="C00000"/>
                </a:solidFill>
                <a:sym typeface="Wingdings" pitchFamily="2" charset="2"/>
              </a:rPr>
              <a:t>（电子）位移极化</a:t>
            </a:r>
            <a:r>
              <a:rPr lang="zh-CN" altLang="en-US" dirty="0" smtClean="0">
                <a:sym typeface="Wingdings" pitchFamily="2" charset="2"/>
              </a:rPr>
              <a:t>。</a:t>
            </a:r>
            <a:endParaRPr lang="zh-CN" altLang="en-US" dirty="0">
              <a:sym typeface="Wingdings" pitchFamily="2" charset="2"/>
            </a:endParaRPr>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r>
              <a:rPr lang="zh-CN" altLang="en-US" b="1" dirty="0" smtClean="0">
                <a:solidFill>
                  <a:srgbClr val="C00000"/>
                </a:solidFill>
              </a:rPr>
              <a:t>外电场越强，电偶极矩矢量和越大。</a:t>
            </a:r>
            <a:endParaRPr lang="en-US" altLang="zh-CN" b="1" dirty="0" smtClean="0">
              <a:solidFill>
                <a:srgbClr val="C00000"/>
              </a:solidFill>
            </a:endParaRPr>
          </a:p>
        </p:txBody>
      </p:sp>
      <p:grpSp>
        <p:nvGrpSpPr>
          <p:cNvPr id="95" name="Group 62"/>
          <p:cNvGrpSpPr>
            <a:grpSpLocks/>
          </p:cNvGrpSpPr>
          <p:nvPr/>
        </p:nvGrpSpPr>
        <p:grpSpPr bwMode="auto">
          <a:xfrm>
            <a:off x="966365" y="3581421"/>
            <a:ext cx="2633527" cy="1798712"/>
            <a:chOff x="672" y="2736"/>
            <a:chExt cx="1488" cy="1056"/>
          </a:xfrm>
        </p:grpSpPr>
        <p:grpSp>
          <p:nvGrpSpPr>
            <p:cNvPr id="96" name="Group 60"/>
            <p:cNvGrpSpPr>
              <a:grpSpLocks/>
            </p:cNvGrpSpPr>
            <p:nvPr/>
          </p:nvGrpSpPr>
          <p:grpSpPr bwMode="auto">
            <a:xfrm>
              <a:off x="672" y="3072"/>
              <a:ext cx="1488" cy="720"/>
              <a:chOff x="1440" y="2640"/>
              <a:chExt cx="1488" cy="720"/>
            </a:xfrm>
          </p:grpSpPr>
          <p:sp>
            <p:nvSpPr>
              <p:cNvPr id="98" name="Rectangle 20"/>
              <p:cNvSpPr>
                <a:spLocks noChangeArrowheads="1"/>
              </p:cNvSpPr>
              <p:nvPr/>
            </p:nvSpPr>
            <p:spPr bwMode="auto">
              <a:xfrm>
                <a:off x="1440" y="2640"/>
                <a:ext cx="1488" cy="72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21"/>
              <p:cNvSpPr>
                <a:spLocks noChangeShapeType="1"/>
              </p:cNvSpPr>
              <p:nvPr/>
            </p:nvSpPr>
            <p:spPr bwMode="auto">
              <a:xfrm flipV="1">
                <a:off x="1680" y="2736"/>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Line 22"/>
              <p:cNvSpPr>
                <a:spLocks noChangeShapeType="1"/>
              </p:cNvSpPr>
              <p:nvPr/>
            </p:nvSpPr>
            <p:spPr bwMode="auto">
              <a:xfrm>
                <a:off x="1680" y="2952"/>
                <a:ext cx="211" cy="7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1" name="Line 23"/>
              <p:cNvSpPr>
                <a:spLocks noChangeShapeType="1"/>
              </p:cNvSpPr>
              <p:nvPr/>
            </p:nvSpPr>
            <p:spPr bwMode="auto">
              <a:xfrm>
                <a:off x="1891" y="2789"/>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Line 24"/>
              <p:cNvSpPr>
                <a:spLocks noChangeShapeType="1"/>
              </p:cNvSpPr>
              <p:nvPr/>
            </p:nvSpPr>
            <p:spPr bwMode="auto">
              <a:xfrm flipV="1">
                <a:off x="2160" y="2784"/>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3" name="Line 25"/>
              <p:cNvSpPr>
                <a:spLocks noChangeShapeType="1"/>
              </p:cNvSpPr>
              <p:nvPr/>
            </p:nvSpPr>
            <p:spPr bwMode="auto">
              <a:xfrm>
                <a:off x="1463" y="2937"/>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4" name="Line 26"/>
              <p:cNvSpPr>
                <a:spLocks noChangeShapeType="1"/>
              </p:cNvSpPr>
              <p:nvPr/>
            </p:nvSpPr>
            <p:spPr bwMode="auto">
              <a:xfrm flipV="1">
                <a:off x="1891" y="2983"/>
                <a:ext cx="203" cy="8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6" name="Line 29"/>
              <p:cNvSpPr>
                <a:spLocks noChangeShapeType="1"/>
              </p:cNvSpPr>
              <p:nvPr/>
            </p:nvSpPr>
            <p:spPr bwMode="auto">
              <a:xfrm flipV="1">
                <a:off x="2184" y="3072"/>
                <a:ext cx="240" cy="4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Line 30"/>
              <p:cNvSpPr>
                <a:spLocks noChangeShapeType="1"/>
              </p:cNvSpPr>
              <p:nvPr/>
            </p:nvSpPr>
            <p:spPr bwMode="auto">
              <a:xfrm>
                <a:off x="2424" y="2789"/>
                <a:ext cx="240" cy="4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8" name="Line 31"/>
              <p:cNvSpPr>
                <a:spLocks noChangeShapeType="1"/>
              </p:cNvSpPr>
              <p:nvPr/>
            </p:nvSpPr>
            <p:spPr bwMode="auto">
              <a:xfrm>
                <a:off x="2716" y="2736"/>
                <a:ext cx="192" cy="1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Line 33"/>
              <p:cNvSpPr>
                <a:spLocks noChangeShapeType="1"/>
              </p:cNvSpPr>
              <p:nvPr/>
            </p:nvSpPr>
            <p:spPr bwMode="auto">
              <a:xfrm>
                <a:off x="2448" y="2976"/>
                <a:ext cx="216" cy="2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1" name="Line 34"/>
              <p:cNvSpPr>
                <a:spLocks noChangeShapeType="1"/>
              </p:cNvSpPr>
              <p:nvPr/>
            </p:nvSpPr>
            <p:spPr bwMode="auto">
              <a:xfrm flipV="1">
                <a:off x="1463" y="3149"/>
                <a:ext cx="217" cy="1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3" name="Line 37"/>
              <p:cNvSpPr>
                <a:spLocks noChangeShapeType="1"/>
              </p:cNvSpPr>
              <p:nvPr/>
            </p:nvSpPr>
            <p:spPr bwMode="auto">
              <a:xfrm rot="16200000">
                <a:off x="2027" y="3117"/>
                <a:ext cx="25" cy="2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4" name="Line 38"/>
              <p:cNvSpPr>
                <a:spLocks noChangeShapeType="1"/>
              </p:cNvSpPr>
              <p:nvPr/>
            </p:nvSpPr>
            <p:spPr bwMode="auto">
              <a:xfrm>
                <a:off x="2448" y="3168"/>
                <a:ext cx="216" cy="7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5" name="Line 39"/>
              <p:cNvSpPr>
                <a:spLocks noChangeShapeType="1"/>
              </p:cNvSpPr>
              <p:nvPr/>
            </p:nvSpPr>
            <p:spPr bwMode="auto">
              <a:xfrm flipV="1">
                <a:off x="2716" y="2952"/>
                <a:ext cx="192" cy="1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6" name="Line 40"/>
              <p:cNvSpPr>
                <a:spLocks noChangeShapeType="1"/>
              </p:cNvSpPr>
              <p:nvPr/>
            </p:nvSpPr>
            <p:spPr bwMode="auto">
              <a:xfrm>
                <a:off x="1488" y="2688"/>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7" name="Line 41"/>
              <p:cNvSpPr>
                <a:spLocks noChangeShapeType="1"/>
              </p:cNvSpPr>
              <p:nvPr/>
            </p:nvSpPr>
            <p:spPr bwMode="auto">
              <a:xfrm>
                <a:off x="1699" y="3174"/>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 name="Line 42"/>
              <p:cNvSpPr>
                <a:spLocks noChangeShapeType="1"/>
              </p:cNvSpPr>
              <p:nvPr/>
            </p:nvSpPr>
            <p:spPr bwMode="auto">
              <a:xfrm flipV="1">
                <a:off x="2668" y="3264"/>
                <a:ext cx="240" cy="2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Line 43"/>
              <p:cNvSpPr>
                <a:spLocks noChangeShapeType="1"/>
              </p:cNvSpPr>
              <p:nvPr/>
            </p:nvSpPr>
            <p:spPr bwMode="auto">
              <a:xfrm>
                <a:off x="2256" y="3217"/>
                <a:ext cx="192" cy="6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97" name="Text Box 61"/>
            <p:cNvSpPr txBox="1">
              <a:spLocks noChangeArrowheads="1"/>
            </p:cNvSpPr>
            <p:nvPr/>
          </p:nvSpPr>
          <p:spPr bwMode="auto">
            <a:xfrm>
              <a:off x="816" y="273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smtClean="0">
                  <a:ln>
                    <a:noFill/>
                  </a:ln>
                  <a:solidFill>
                    <a:srgbClr val="CC0000"/>
                  </a:solidFill>
                  <a:effectLst/>
                  <a:uLnTx/>
                  <a:uFillTx/>
                </a:rPr>
                <a:t>有极分子</a:t>
              </a:r>
            </a:p>
          </p:txBody>
        </p:sp>
      </p:grpSp>
      <p:grpSp>
        <p:nvGrpSpPr>
          <p:cNvPr id="120" name="Group 95"/>
          <p:cNvGrpSpPr>
            <a:grpSpLocks/>
          </p:cNvGrpSpPr>
          <p:nvPr/>
        </p:nvGrpSpPr>
        <p:grpSpPr bwMode="auto">
          <a:xfrm>
            <a:off x="4888834" y="3615937"/>
            <a:ext cx="2851517" cy="1726703"/>
            <a:chOff x="3408" y="2784"/>
            <a:chExt cx="1440" cy="1008"/>
          </a:xfrm>
        </p:grpSpPr>
        <p:sp>
          <p:nvSpPr>
            <p:cNvPr id="123" name="Rectangle 44"/>
            <p:cNvSpPr>
              <a:spLocks noChangeArrowheads="1"/>
            </p:cNvSpPr>
            <p:nvPr/>
          </p:nvSpPr>
          <p:spPr bwMode="auto">
            <a:xfrm>
              <a:off x="3408" y="3072"/>
              <a:ext cx="1440" cy="72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2" name="Text Box 94"/>
            <p:cNvSpPr txBox="1">
              <a:spLocks noChangeArrowheads="1"/>
            </p:cNvSpPr>
            <p:nvPr/>
          </p:nvSpPr>
          <p:spPr bwMode="auto">
            <a:xfrm>
              <a:off x="3648" y="278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smtClean="0">
                  <a:ln>
                    <a:noFill/>
                  </a:ln>
                  <a:solidFill>
                    <a:srgbClr val="CC0000"/>
                  </a:solidFill>
                  <a:effectLst/>
                  <a:uLnTx/>
                  <a:uFillTx/>
                </a:rPr>
                <a:t>无极分子</a:t>
              </a:r>
            </a:p>
          </p:txBody>
        </p:sp>
      </p:grpSp>
      <p:sp>
        <p:nvSpPr>
          <p:cNvPr id="155" name="Line 7"/>
          <p:cNvSpPr>
            <a:spLocks noChangeShapeType="1"/>
          </p:cNvSpPr>
          <p:nvPr/>
        </p:nvSpPr>
        <p:spPr bwMode="auto">
          <a:xfrm>
            <a:off x="1907703" y="3294369"/>
            <a:ext cx="4419152"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nvGrpSpPr>
          <p:cNvPr id="2" name="组合 1"/>
          <p:cNvGrpSpPr/>
          <p:nvPr/>
        </p:nvGrpSpPr>
        <p:grpSpPr>
          <a:xfrm>
            <a:off x="7211633" y="4181785"/>
            <a:ext cx="528719" cy="82224"/>
            <a:chOff x="7019551" y="3645024"/>
            <a:chExt cx="528719" cy="82224"/>
          </a:xfrm>
        </p:grpSpPr>
        <p:sp>
          <p:nvSpPr>
            <p:cNvPr id="15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0" name="组合 159"/>
          <p:cNvGrpSpPr/>
          <p:nvPr/>
        </p:nvGrpSpPr>
        <p:grpSpPr>
          <a:xfrm>
            <a:off x="7200292" y="4505821"/>
            <a:ext cx="528719" cy="82224"/>
            <a:chOff x="7019551" y="3645024"/>
            <a:chExt cx="528719" cy="82224"/>
          </a:xfrm>
        </p:grpSpPr>
        <p:sp>
          <p:nvSpPr>
            <p:cNvPr id="16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4" name="组合 163"/>
          <p:cNvGrpSpPr/>
          <p:nvPr/>
        </p:nvGrpSpPr>
        <p:grpSpPr>
          <a:xfrm>
            <a:off x="7200292" y="4840073"/>
            <a:ext cx="528719" cy="82224"/>
            <a:chOff x="7019551" y="3645024"/>
            <a:chExt cx="528719" cy="82224"/>
          </a:xfrm>
        </p:grpSpPr>
        <p:sp>
          <p:nvSpPr>
            <p:cNvPr id="16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8" name="组合 167"/>
          <p:cNvGrpSpPr/>
          <p:nvPr/>
        </p:nvGrpSpPr>
        <p:grpSpPr>
          <a:xfrm>
            <a:off x="7200292" y="5200113"/>
            <a:ext cx="528719" cy="82224"/>
            <a:chOff x="7019551" y="3645024"/>
            <a:chExt cx="528719" cy="82224"/>
          </a:xfrm>
        </p:grpSpPr>
        <p:sp>
          <p:nvSpPr>
            <p:cNvPr id="16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72" name="组合 171"/>
          <p:cNvGrpSpPr/>
          <p:nvPr/>
        </p:nvGrpSpPr>
        <p:grpSpPr>
          <a:xfrm>
            <a:off x="6635569" y="4192001"/>
            <a:ext cx="528719" cy="82224"/>
            <a:chOff x="7019551" y="3645024"/>
            <a:chExt cx="528719" cy="82224"/>
          </a:xfrm>
        </p:grpSpPr>
        <p:sp>
          <p:nvSpPr>
            <p:cNvPr id="17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76" name="组合 175"/>
          <p:cNvGrpSpPr/>
          <p:nvPr/>
        </p:nvGrpSpPr>
        <p:grpSpPr>
          <a:xfrm>
            <a:off x="6624228" y="4516037"/>
            <a:ext cx="528719" cy="82224"/>
            <a:chOff x="7019551" y="3645024"/>
            <a:chExt cx="528719" cy="82224"/>
          </a:xfrm>
        </p:grpSpPr>
        <p:sp>
          <p:nvSpPr>
            <p:cNvPr id="17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80" name="组合 179"/>
          <p:cNvGrpSpPr/>
          <p:nvPr/>
        </p:nvGrpSpPr>
        <p:grpSpPr>
          <a:xfrm>
            <a:off x="6624228" y="4850289"/>
            <a:ext cx="528719" cy="82224"/>
            <a:chOff x="7019551" y="3645024"/>
            <a:chExt cx="528719" cy="82224"/>
          </a:xfrm>
        </p:grpSpPr>
        <p:sp>
          <p:nvSpPr>
            <p:cNvPr id="18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84" name="组合 183"/>
          <p:cNvGrpSpPr/>
          <p:nvPr/>
        </p:nvGrpSpPr>
        <p:grpSpPr>
          <a:xfrm>
            <a:off x="6624228" y="5210329"/>
            <a:ext cx="528719" cy="82224"/>
            <a:chOff x="7019551" y="3645024"/>
            <a:chExt cx="528719" cy="82224"/>
          </a:xfrm>
        </p:grpSpPr>
        <p:sp>
          <p:nvSpPr>
            <p:cNvPr id="18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88" name="组合 187"/>
          <p:cNvGrpSpPr/>
          <p:nvPr/>
        </p:nvGrpSpPr>
        <p:grpSpPr>
          <a:xfrm>
            <a:off x="6059505" y="4192001"/>
            <a:ext cx="528719" cy="82224"/>
            <a:chOff x="7019551" y="3645024"/>
            <a:chExt cx="528719" cy="82224"/>
          </a:xfrm>
        </p:grpSpPr>
        <p:sp>
          <p:nvSpPr>
            <p:cNvPr id="18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92" name="组合 191"/>
          <p:cNvGrpSpPr/>
          <p:nvPr/>
        </p:nvGrpSpPr>
        <p:grpSpPr>
          <a:xfrm>
            <a:off x="6048164" y="4516037"/>
            <a:ext cx="528719" cy="82224"/>
            <a:chOff x="7019551" y="3645024"/>
            <a:chExt cx="528719" cy="82224"/>
          </a:xfrm>
        </p:grpSpPr>
        <p:sp>
          <p:nvSpPr>
            <p:cNvPr id="19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96" name="组合 195"/>
          <p:cNvGrpSpPr/>
          <p:nvPr/>
        </p:nvGrpSpPr>
        <p:grpSpPr>
          <a:xfrm>
            <a:off x="6048164" y="4850289"/>
            <a:ext cx="528719" cy="82224"/>
            <a:chOff x="7019551" y="3645024"/>
            <a:chExt cx="528719" cy="82224"/>
          </a:xfrm>
        </p:grpSpPr>
        <p:sp>
          <p:nvSpPr>
            <p:cNvPr id="19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00" name="组合 199"/>
          <p:cNvGrpSpPr/>
          <p:nvPr/>
        </p:nvGrpSpPr>
        <p:grpSpPr>
          <a:xfrm>
            <a:off x="6048164" y="5210329"/>
            <a:ext cx="528719" cy="82224"/>
            <a:chOff x="7019551" y="3645024"/>
            <a:chExt cx="528719" cy="82224"/>
          </a:xfrm>
        </p:grpSpPr>
        <p:sp>
          <p:nvSpPr>
            <p:cNvPr id="20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04" name="组合 203"/>
          <p:cNvGrpSpPr/>
          <p:nvPr/>
        </p:nvGrpSpPr>
        <p:grpSpPr>
          <a:xfrm>
            <a:off x="5483441" y="4192001"/>
            <a:ext cx="528719" cy="82224"/>
            <a:chOff x="7019551" y="3645024"/>
            <a:chExt cx="528719" cy="82224"/>
          </a:xfrm>
        </p:grpSpPr>
        <p:sp>
          <p:nvSpPr>
            <p:cNvPr id="20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08" name="组合 207"/>
          <p:cNvGrpSpPr/>
          <p:nvPr/>
        </p:nvGrpSpPr>
        <p:grpSpPr>
          <a:xfrm>
            <a:off x="5472100" y="4516037"/>
            <a:ext cx="528719" cy="82224"/>
            <a:chOff x="7019551" y="3645024"/>
            <a:chExt cx="528719" cy="82224"/>
          </a:xfrm>
        </p:grpSpPr>
        <p:sp>
          <p:nvSpPr>
            <p:cNvPr id="20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12" name="组合 211"/>
          <p:cNvGrpSpPr/>
          <p:nvPr/>
        </p:nvGrpSpPr>
        <p:grpSpPr>
          <a:xfrm>
            <a:off x="5472100" y="4850289"/>
            <a:ext cx="528719" cy="82224"/>
            <a:chOff x="7019551" y="3645024"/>
            <a:chExt cx="528719" cy="82224"/>
          </a:xfrm>
        </p:grpSpPr>
        <p:sp>
          <p:nvSpPr>
            <p:cNvPr id="21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16" name="组合 215"/>
          <p:cNvGrpSpPr/>
          <p:nvPr/>
        </p:nvGrpSpPr>
        <p:grpSpPr>
          <a:xfrm>
            <a:off x="5472100" y="5210329"/>
            <a:ext cx="528719" cy="82224"/>
            <a:chOff x="7019551" y="3645024"/>
            <a:chExt cx="528719" cy="82224"/>
          </a:xfrm>
        </p:grpSpPr>
        <p:sp>
          <p:nvSpPr>
            <p:cNvPr id="21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20" name="组合 219"/>
          <p:cNvGrpSpPr/>
          <p:nvPr/>
        </p:nvGrpSpPr>
        <p:grpSpPr>
          <a:xfrm>
            <a:off x="4943381" y="4207573"/>
            <a:ext cx="528719" cy="82224"/>
            <a:chOff x="7019551" y="3645024"/>
            <a:chExt cx="528719" cy="82224"/>
          </a:xfrm>
        </p:grpSpPr>
        <p:sp>
          <p:nvSpPr>
            <p:cNvPr id="22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24" name="组合 223"/>
          <p:cNvGrpSpPr/>
          <p:nvPr/>
        </p:nvGrpSpPr>
        <p:grpSpPr>
          <a:xfrm>
            <a:off x="4932040" y="4531609"/>
            <a:ext cx="528719" cy="82224"/>
            <a:chOff x="7019551" y="3645024"/>
            <a:chExt cx="528719" cy="82224"/>
          </a:xfrm>
        </p:grpSpPr>
        <p:sp>
          <p:nvSpPr>
            <p:cNvPr id="22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28" name="组合 227"/>
          <p:cNvGrpSpPr/>
          <p:nvPr/>
        </p:nvGrpSpPr>
        <p:grpSpPr>
          <a:xfrm>
            <a:off x="4932040" y="4865861"/>
            <a:ext cx="528719" cy="82224"/>
            <a:chOff x="7019551" y="3645024"/>
            <a:chExt cx="528719" cy="82224"/>
          </a:xfrm>
        </p:grpSpPr>
        <p:sp>
          <p:nvSpPr>
            <p:cNvPr id="22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32" name="组合 231"/>
          <p:cNvGrpSpPr/>
          <p:nvPr/>
        </p:nvGrpSpPr>
        <p:grpSpPr>
          <a:xfrm>
            <a:off x="4932040" y="5225901"/>
            <a:ext cx="528719" cy="82224"/>
            <a:chOff x="7019551" y="3645024"/>
            <a:chExt cx="528719" cy="82224"/>
          </a:xfrm>
        </p:grpSpPr>
        <p:sp>
          <p:nvSpPr>
            <p:cNvPr id="23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237" name="对象 236"/>
          <p:cNvGraphicFramePr>
            <a:graphicFrameLocks noChangeAspect="1"/>
          </p:cNvGraphicFramePr>
          <p:nvPr>
            <p:extLst>
              <p:ext uri="{D42A27DB-BD31-4B8C-83A1-F6EECF244321}">
                <p14:modId xmlns:p14="http://schemas.microsoft.com/office/powerpoint/2010/main" val="1111692733"/>
              </p:ext>
            </p:extLst>
          </p:nvPr>
        </p:nvGraphicFramePr>
        <p:xfrm>
          <a:off x="6336196" y="3032956"/>
          <a:ext cx="412084" cy="549445"/>
        </p:xfrm>
        <a:graphic>
          <a:graphicData uri="http://schemas.openxmlformats.org/presentationml/2006/ole">
            <mc:AlternateContent xmlns:mc="http://schemas.openxmlformats.org/markup-compatibility/2006">
              <mc:Choice xmlns:v="urn:schemas-microsoft-com:vml" Requires="v">
                <p:oleObj spid="_x0000_s11349" name="Equation" r:id="rId4" imgW="190440" imgH="253800" progId="Equation.DSMT4">
                  <p:embed/>
                </p:oleObj>
              </mc:Choice>
              <mc:Fallback>
                <p:oleObj name="Equation" r:id="rId4" imgW="190440" imgH="253800" progId="Equation.DSMT4">
                  <p:embed/>
                  <p:pic>
                    <p:nvPicPr>
                      <p:cNvPr id="0" name=""/>
                      <p:cNvPicPr/>
                      <p:nvPr/>
                    </p:nvPicPr>
                    <p:blipFill>
                      <a:blip r:embed="rId5"/>
                      <a:stretch>
                        <a:fillRect/>
                      </a:stretch>
                    </p:blipFill>
                    <p:spPr>
                      <a:xfrm>
                        <a:off x="6336196" y="3032956"/>
                        <a:ext cx="412084" cy="549445"/>
                      </a:xfrm>
                      <a:prstGeom prst="rect">
                        <a:avLst/>
                      </a:prstGeom>
                    </p:spPr>
                  </p:pic>
                </p:oleObj>
              </mc:Fallback>
            </mc:AlternateContent>
          </a:graphicData>
        </a:graphic>
      </p:graphicFrame>
    </p:spTree>
    <p:extLst>
      <p:ext uri="{BB962C8B-B14F-4D97-AF65-F5344CB8AC3E}">
        <p14:creationId xmlns:p14="http://schemas.microsoft.com/office/powerpoint/2010/main" val="19582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down)">
                                      <p:cBhvr>
                                        <p:cTn id="17" dur="500"/>
                                        <p:tgtEl>
                                          <p:spTgt spid="155"/>
                                        </p:tgtEl>
                                      </p:cBhvr>
                                    </p:animEffect>
                                  </p:childTnLst>
                                </p:cTn>
                              </p:par>
                              <p:par>
                                <p:cTn id="18" presetID="22" presetClass="entr" presetSubtype="4" fill="hold" nodeType="withEffect">
                                  <p:stCondLst>
                                    <p:cond delay="0"/>
                                  </p:stCondLst>
                                  <p:childTnLst>
                                    <p:set>
                                      <p:cBhvr>
                                        <p:cTn id="19" dur="1" fill="hold">
                                          <p:stCondLst>
                                            <p:cond delay="0"/>
                                          </p:stCondLst>
                                        </p:cTn>
                                        <p:tgtEl>
                                          <p:spTgt spid="237"/>
                                        </p:tgtEl>
                                        <p:attrNameLst>
                                          <p:attrName>style.visibility</p:attrName>
                                        </p:attrNameLst>
                                      </p:cBhvr>
                                      <p:to>
                                        <p:strVal val="visible"/>
                                      </p:to>
                                    </p:set>
                                    <p:animEffect transition="in" filter="wipe(down)">
                                      <p:cBhvr>
                                        <p:cTn id="20" dur="500"/>
                                        <p:tgtEl>
                                          <p:spTgt spid="2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down)">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wipe(down)">
                                      <p:cBhvr>
                                        <p:cTn id="30" dur="500"/>
                                        <p:tgtEl>
                                          <p:spTgt spid="120"/>
                                        </p:tgtEl>
                                      </p:cBhvr>
                                    </p:animEffect>
                                  </p:childTnLst>
                                </p:cTn>
                              </p:par>
                              <p:par>
                                <p:cTn id="31" presetID="2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00"/>
                                        <p:tgtEl>
                                          <p:spTgt spid="2"/>
                                        </p:tgtEl>
                                      </p:cBhvr>
                                    </p:animEffect>
                                  </p:childTnLst>
                                </p:cTn>
                              </p:par>
                              <p:par>
                                <p:cTn id="34" presetID="22" presetClass="entr" presetSubtype="4" fill="hold" nodeType="withEffect">
                                  <p:stCondLst>
                                    <p:cond delay="0"/>
                                  </p:stCondLst>
                                  <p:childTnLst>
                                    <p:set>
                                      <p:cBhvr>
                                        <p:cTn id="35" dur="1" fill="hold">
                                          <p:stCondLst>
                                            <p:cond delay="0"/>
                                          </p:stCondLst>
                                        </p:cTn>
                                        <p:tgtEl>
                                          <p:spTgt spid="160"/>
                                        </p:tgtEl>
                                        <p:attrNameLst>
                                          <p:attrName>style.visibility</p:attrName>
                                        </p:attrNameLst>
                                      </p:cBhvr>
                                      <p:to>
                                        <p:strVal val="visible"/>
                                      </p:to>
                                    </p:set>
                                    <p:animEffect transition="in" filter="wipe(down)">
                                      <p:cBhvr>
                                        <p:cTn id="36" dur="500"/>
                                        <p:tgtEl>
                                          <p:spTgt spid="160"/>
                                        </p:tgtEl>
                                      </p:cBhvr>
                                    </p:animEffect>
                                  </p:childTnLst>
                                </p:cTn>
                              </p:par>
                              <p:par>
                                <p:cTn id="37" presetID="22" presetClass="entr" presetSubtype="4" fill="hold"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wipe(down)">
                                      <p:cBhvr>
                                        <p:cTn id="39" dur="500"/>
                                        <p:tgtEl>
                                          <p:spTgt spid="164"/>
                                        </p:tgtEl>
                                      </p:cBhvr>
                                    </p:animEffect>
                                  </p:childTnLst>
                                </p:cTn>
                              </p:par>
                              <p:par>
                                <p:cTn id="40" presetID="22" presetClass="entr" presetSubtype="4" fill="hold" nodeType="withEffect">
                                  <p:stCondLst>
                                    <p:cond delay="0"/>
                                  </p:stCondLst>
                                  <p:childTnLst>
                                    <p:set>
                                      <p:cBhvr>
                                        <p:cTn id="41" dur="1" fill="hold">
                                          <p:stCondLst>
                                            <p:cond delay="0"/>
                                          </p:stCondLst>
                                        </p:cTn>
                                        <p:tgtEl>
                                          <p:spTgt spid="168"/>
                                        </p:tgtEl>
                                        <p:attrNameLst>
                                          <p:attrName>style.visibility</p:attrName>
                                        </p:attrNameLst>
                                      </p:cBhvr>
                                      <p:to>
                                        <p:strVal val="visible"/>
                                      </p:to>
                                    </p:set>
                                    <p:animEffect transition="in" filter="wipe(down)">
                                      <p:cBhvr>
                                        <p:cTn id="42" dur="500"/>
                                        <p:tgtEl>
                                          <p:spTgt spid="168"/>
                                        </p:tgtEl>
                                      </p:cBhvr>
                                    </p:animEffect>
                                  </p:childTnLst>
                                </p:cTn>
                              </p:par>
                              <p:par>
                                <p:cTn id="43" presetID="22" presetClass="entr" presetSubtype="4" fill="hold" nodeType="withEffect">
                                  <p:stCondLst>
                                    <p:cond delay="0"/>
                                  </p:stCondLst>
                                  <p:childTnLst>
                                    <p:set>
                                      <p:cBhvr>
                                        <p:cTn id="44" dur="1" fill="hold">
                                          <p:stCondLst>
                                            <p:cond delay="0"/>
                                          </p:stCondLst>
                                        </p:cTn>
                                        <p:tgtEl>
                                          <p:spTgt spid="172"/>
                                        </p:tgtEl>
                                        <p:attrNameLst>
                                          <p:attrName>style.visibility</p:attrName>
                                        </p:attrNameLst>
                                      </p:cBhvr>
                                      <p:to>
                                        <p:strVal val="visible"/>
                                      </p:to>
                                    </p:set>
                                    <p:animEffect transition="in" filter="wipe(down)">
                                      <p:cBhvr>
                                        <p:cTn id="45" dur="500"/>
                                        <p:tgtEl>
                                          <p:spTgt spid="172"/>
                                        </p:tgtEl>
                                      </p:cBhvr>
                                    </p:animEffect>
                                  </p:childTnLst>
                                </p:cTn>
                              </p:par>
                              <p:par>
                                <p:cTn id="46" presetID="22" presetClass="entr" presetSubtype="4" fill="hold" nodeType="with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wipe(down)">
                                      <p:cBhvr>
                                        <p:cTn id="48" dur="500"/>
                                        <p:tgtEl>
                                          <p:spTgt spid="176"/>
                                        </p:tgtEl>
                                      </p:cBhvr>
                                    </p:animEffect>
                                  </p:childTnLst>
                                </p:cTn>
                              </p:par>
                              <p:par>
                                <p:cTn id="49" presetID="22" presetClass="entr" presetSubtype="4" fill="hold" nodeType="withEffect">
                                  <p:stCondLst>
                                    <p:cond delay="0"/>
                                  </p:stCondLst>
                                  <p:childTnLst>
                                    <p:set>
                                      <p:cBhvr>
                                        <p:cTn id="50" dur="1" fill="hold">
                                          <p:stCondLst>
                                            <p:cond delay="0"/>
                                          </p:stCondLst>
                                        </p:cTn>
                                        <p:tgtEl>
                                          <p:spTgt spid="180"/>
                                        </p:tgtEl>
                                        <p:attrNameLst>
                                          <p:attrName>style.visibility</p:attrName>
                                        </p:attrNameLst>
                                      </p:cBhvr>
                                      <p:to>
                                        <p:strVal val="visible"/>
                                      </p:to>
                                    </p:set>
                                    <p:animEffect transition="in" filter="wipe(down)">
                                      <p:cBhvr>
                                        <p:cTn id="51" dur="500"/>
                                        <p:tgtEl>
                                          <p:spTgt spid="180"/>
                                        </p:tgtEl>
                                      </p:cBhvr>
                                    </p:animEffect>
                                  </p:childTnLst>
                                </p:cTn>
                              </p:par>
                              <p:par>
                                <p:cTn id="52" presetID="22" presetClass="entr" presetSubtype="4" fill="hold" nodeType="withEffect">
                                  <p:stCondLst>
                                    <p:cond delay="0"/>
                                  </p:stCondLst>
                                  <p:childTnLst>
                                    <p:set>
                                      <p:cBhvr>
                                        <p:cTn id="53" dur="1" fill="hold">
                                          <p:stCondLst>
                                            <p:cond delay="0"/>
                                          </p:stCondLst>
                                        </p:cTn>
                                        <p:tgtEl>
                                          <p:spTgt spid="184"/>
                                        </p:tgtEl>
                                        <p:attrNameLst>
                                          <p:attrName>style.visibility</p:attrName>
                                        </p:attrNameLst>
                                      </p:cBhvr>
                                      <p:to>
                                        <p:strVal val="visible"/>
                                      </p:to>
                                    </p:set>
                                    <p:animEffect transition="in" filter="wipe(down)">
                                      <p:cBhvr>
                                        <p:cTn id="54" dur="500"/>
                                        <p:tgtEl>
                                          <p:spTgt spid="184"/>
                                        </p:tgtEl>
                                      </p:cBhvr>
                                    </p:animEffect>
                                  </p:childTnLst>
                                </p:cTn>
                              </p:par>
                              <p:par>
                                <p:cTn id="55" presetID="22" presetClass="entr" presetSubtype="4" fill="hold" nodeType="withEffect">
                                  <p:stCondLst>
                                    <p:cond delay="0"/>
                                  </p:stCondLst>
                                  <p:childTnLst>
                                    <p:set>
                                      <p:cBhvr>
                                        <p:cTn id="56" dur="1" fill="hold">
                                          <p:stCondLst>
                                            <p:cond delay="0"/>
                                          </p:stCondLst>
                                        </p:cTn>
                                        <p:tgtEl>
                                          <p:spTgt spid="188"/>
                                        </p:tgtEl>
                                        <p:attrNameLst>
                                          <p:attrName>style.visibility</p:attrName>
                                        </p:attrNameLst>
                                      </p:cBhvr>
                                      <p:to>
                                        <p:strVal val="visible"/>
                                      </p:to>
                                    </p:set>
                                    <p:animEffect transition="in" filter="wipe(down)">
                                      <p:cBhvr>
                                        <p:cTn id="57" dur="500"/>
                                        <p:tgtEl>
                                          <p:spTgt spid="188"/>
                                        </p:tgtEl>
                                      </p:cBhvr>
                                    </p:animEffect>
                                  </p:childTnLst>
                                </p:cTn>
                              </p:par>
                              <p:par>
                                <p:cTn id="58" presetID="22" presetClass="entr" presetSubtype="4" fill="hold" nodeType="with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wipe(down)">
                                      <p:cBhvr>
                                        <p:cTn id="60" dur="500"/>
                                        <p:tgtEl>
                                          <p:spTgt spid="192"/>
                                        </p:tgtEl>
                                      </p:cBhvr>
                                    </p:animEffect>
                                  </p:childTnLst>
                                </p:cTn>
                              </p:par>
                              <p:par>
                                <p:cTn id="61" presetID="22" presetClass="entr" presetSubtype="4" fill="hold" nodeType="withEffect">
                                  <p:stCondLst>
                                    <p:cond delay="0"/>
                                  </p:stCondLst>
                                  <p:childTnLst>
                                    <p:set>
                                      <p:cBhvr>
                                        <p:cTn id="62" dur="1" fill="hold">
                                          <p:stCondLst>
                                            <p:cond delay="0"/>
                                          </p:stCondLst>
                                        </p:cTn>
                                        <p:tgtEl>
                                          <p:spTgt spid="196"/>
                                        </p:tgtEl>
                                        <p:attrNameLst>
                                          <p:attrName>style.visibility</p:attrName>
                                        </p:attrNameLst>
                                      </p:cBhvr>
                                      <p:to>
                                        <p:strVal val="visible"/>
                                      </p:to>
                                    </p:set>
                                    <p:animEffect transition="in" filter="wipe(down)">
                                      <p:cBhvr>
                                        <p:cTn id="63" dur="500"/>
                                        <p:tgtEl>
                                          <p:spTgt spid="196"/>
                                        </p:tgtEl>
                                      </p:cBhvr>
                                    </p:animEffect>
                                  </p:childTnLst>
                                </p:cTn>
                              </p:par>
                              <p:par>
                                <p:cTn id="64" presetID="22" presetClass="entr" presetSubtype="4" fill="hold" nodeType="withEffect">
                                  <p:stCondLst>
                                    <p:cond delay="0"/>
                                  </p:stCondLst>
                                  <p:childTnLst>
                                    <p:set>
                                      <p:cBhvr>
                                        <p:cTn id="65" dur="1" fill="hold">
                                          <p:stCondLst>
                                            <p:cond delay="0"/>
                                          </p:stCondLst>
                                        </p:cTn>
                                        <p:tgtEl>
                                          <p:spTgt spid="200"/>
                                        </p:tgtEl>
                                        <p:attrNameLst>
                                          <p:attrName>style.visibility</p:attrName>
                                        </p:attrNameLst>
                                      </p:cBhvr>
                                      <p:to>
                                        <p:strVal val="visible"/>
                                      </p:to>
                                    </p:set>
                                    <p:animEffect transition="in" filter="wipe(down)">
                                      <p:cBhvr>
                                        <p:cTn id="66" dur="500"/>
                                        <p:tgtEl>
                                          <p:spTgt spid="200"/>
                                        </p:tgtEl>
                                      </p:cBhvr>
                                    </p:animEffect>
                                  </p:childTnLst>
                                </p:cTn>
                              </p:par>
                              <p:par>
                                <p:cTn id="67" presetID="22" presetClass="entr" presetSubtype="4" fill="hold" nodeType="withEffect">
                                  <p:stCondLst>
                                    <p:cond delay="0"/>
                                  </p:stCondLst>
                                  <p:childTnLst>
                                    <p:set>
                                      <p:cBhvr>
                                        <p:cTn id="68" dur="1" fill="hold">
                                          <p:stCondLst>
                                            <p:cond delay="0"/>
                                          </p:stCondLst>
                                        </p:cTn>
                                        <p:tgtEl>
                                          <p:spTgt spid="204"/>
                                        </p:tgtEl>
                                        <p:attrNameLst>
                                          <p:attrName>style.visibility</p:attrName>
                                        </p:attrNameLst>
                                      </p:cBhvr>
                                      <p:to>
                                        <p:strVal val="visible"/>
                                      </p:to>
                                    </p:set>
                                    <p:animEffect transition="in" filter="wipe(down)">
                                      <p:cBhvr>
                                        <p:cTn id="69" dur="500"/>
                                        <p:tgtEl>
                                          <p:spTgt spid="204"/>
                                        </p:tgtEl>
                                      </p:cBhvr>
                                    </p:animEffect>
                                  </p:childTnLst>
                                </p:cTn>
                              </p:par>
                              <p:par>
                                <p:cTn id="70" presetID="22" presetClass="entr" presetSubtype="4" fill="hold" nodeType="withEffect">
                                  <p:stCondLst>
                                    <p:cond delay="0"/>
                                  </p:stCondLst>
                                  <p:childTnLst>
                                    <p:set>
                                      <p:cBhvr>
                                        <p:cTn id="71" dur="1" fill="hold">
                                          <p:stCondLst>
                                            <p:cond delay="0"/>
                                          </p:stCondLst>
                                        </p:cTn>
                                        <p:tgtEl>
                                          <p:spTgt spid="208"/>
                                        </p:tgtEl>
                                        <p:attrNameLst>
                                          <p:attrName>style.visibility</p:attrName>
                                        </p:attrNameLst>
                                      </p:cBhvr>
                                      <p:to>
                                        <p:strVal val="visible"/>
                                      </p:to>
                                    </p:set>
                                    <p:animEffect transition="in" filter="wipe(down)">
                                      <p:cBhvr>
                                        <p:cTn id="72" dur="500"/>
                                        <p:tgtEl>
                                          <p:spTgt spid="208"/>
                                        </p:tgtEl>
                                      </p:cBhvr>
                                    </p:animEffect>
                                  </p:childTnLst>
                                </p:cTn>
                              </p:par>
                              <p:par>
                                <p:cTn id="73" presetID="22" presetClass="entr" presetSubtype="4" fill="hold" nodeType="withEffect">
                                  <p:stCondLst>
                                    <p:cond delay="0"/>
                                  </p:stCondLst>
                                  <p:childTnLst>
                                    <p:set>
                                      <p:cBhvr>
                                        <p:cTn id="74" dur="1" fill="hold">
                                          <p:stCondLst>
                                            <p:cond delay="0"/>
                                          </p:stCondLst>
                                        </p:cTn>
                                        <p:tgtEl>
                                          <p:spTgt spid="212"/>
                                        </p:tgtEl>
                                        <p:attrNameLst>
                                          <p:attrName>style.visibility</p:attrName>
                                        </p:attrNameLst>
                                      </p:cBhvr>
                                      <p:to>
                                        <p:strVal val="visible"/>
                                      </p:to>
                                    </p:set>
                                    <p:animEffect transition="in" filter="wipe(down)">
                                      <p:cBhvr>
                                        <p:cTn id="75" dur="500"/>
                                        <p:tgtEl>
                                          <p:spTgt spid="212"/>
                                        </p:tgtEl>
                                      </p:cBhvr>
                                    </p:animEffect>
                                  </p:childTnLst>
                                </p:cTn>
                              </p:par>
                              <p:par>
                                <p:cTn id="76" presetID="22" presetClass="entr" presetSubtype="4" fill="hold" nodeType="withEffect">
                                  <p:stCondLst>
                                    <p:cond delay="0"/>
                                  </p:stCondLst>
                                  <p:childTnLst>
                                    <p:set>
                                      <p:cBhvr>
                                        <p:cTn id="77" dur="1" fill="hold">
                                          <p:stCondLst>
                                            <p:cond delay="0"/>
                                          </p:stCondLst>
                                        </p:cTn>
                                        <p:tgtEl>
                                          <p:spTgt spid="216"/>
                                        </p:tgtEl>
                                        <p:attrNameLst>
                                          <p:attrName>style.visibility</p:attrName>
                                        </p:attrNameLst>
                                      </p:cBhvr>
                                      <p:to>
                                        <p:strVal val="visible"/>
                                      </p:to>
                                    </p:set>
                                    <p:animEffect transition="in" filter="wipe(down)">
                                      <p:cBhvr>
                                        <p:cTn id="78" dur="500"/>
                                        <p:tgtEl>
                                          <p:spTgt spid="216"/>
                                        </p:tgtEl>
                                      </p:cBhvr>
                                    </p:animEffect>
                                  </p:childTnLst>
                                </p:cTn>
                              </p:par>
                              <p:par>
                                <p:cTn id="79" presetID="22" presetClass="entr" presetSubtype="4" fill="hold" nodeType="withEffect">
                                  <p:stCondLst>
                                    <p:cond delay="0"/>
                                  </p:stCondLst>
                                  <p:childTnLst>
                                    <p:set>
                                      <p:cBhvr>
                                        <p:cTn id="80" dur="1" fill="hold">
                                          <p:stCondLst>
                                            <p:cond delay="0"/>
                                          </p:stCondLst>
                                        </p:cTn>
                                        <p:tgtEl>
                                          <p:spTgt spid="220"/>
                                        </p:tgtEl>
                                        <p:attrNameLst>
                                          <p:attrName>style.visibility</p:attrName>
                                        </p:attrNameLst>
                                      </p:cBhvr>
                                      <p:to>
                                        <p:strVal val="visible"/>
                                      </p:to>
                                    </p:set>
                                    <p:animEffect transition="in" filter="wipe(down)">
                                      <p:cBhvr>
                                        <p:cTn id="81" dur="500"/>
                                        <p:tgtEl>
                                          <p:spTgt spid="220"/>
                                        </p:tgtEl>
                                      </p:cBhvr>
                                    </p:animEffect>
                                  </p:childTnLst>
                                </p:cTn>
                              </p:par>
                              <p:par>
                                <p:cTn id="82" presetID="22" presetClass="entr" presetSubtype="4" fill="hold" nodeType="withEffect">
                                  <p:stCondLst>
                                    <p:cond delay="0"/>
                                  </p:stCondLst>
                                  <p:childTnLst>
                                    <p:set>
                                      <p:cBhvr>
                                        <p:cTn id="83" dur="1" fill="hold">
                                          <p:stCondLst>
                                            <p:cond delay="0"/>
                                          </p:stCondLst>
                                        </p:cTn>
                                        <p:tgtEl>
                                          <p:spTgt spid="224"/>
                                        </p:tgtEl>
                                        <p:attrNameLst>
                                          <p:attrName>style.visibility</p:attrName>
                                        </p:attrNameLst>
                                      </p:cBhvr>
                                      <p:to>
                                        <p:strVal val="visible"/>
                                      </p:to>
                                    </p:set>
                                    <p:animEffect transition="in" filter="wipe(down)">
                                      <p:cBhvr>
                                        <p:cTn id="84" dur="500"/>
                                        <p:tgtEl>
                                          <p:spTgt spid="224"/>
                                        </p:tgtEl>
                                      </p:cBhvr>
                                    </p:animEffect>
                                  </p:childTnLst>
                                </p:cTn>
                              </p:par>
                              <p:par>
                                <p:cTn id="85" presetID="22" presetClass="entr" presetSubtype="4" fill="hold" nodeType="withEffect">
                                  <p:stCondLst>
                                    <p:cond delay="0"/>
                                  </p:stCondLst>
                                  <p:childTnLst>
                                    <p:set>
                                      <p:cBhvr>
                                        <p:cTn id="86" dur="1" fill="hold">
                                          <p:stCondLst>
                                            <p:cond delay="0"/>
                                          </p:stCondLst>
                                        </p:cTn>
                                        <p:tgtEl>
                                          <p:spTgt spid="228"/>
                                        </p:tgtEl>
                                        <p:attrNameLst>
                                          <p:attrName>style.visibility</p:attrName>
                                        </p:attrNameLst>
                                      </p:cBhvr>
                                      <p:to>
                                        <p:strVal val="visible"/>
                                      </p:to>
                                    </p:set>
                                    <p:animEffect transition="in" filter="wipe(down)">
                                      <p:cBhvr>
                                        <p:cTn id="87" dur="500"/>
                                        <p:tgtEl>
                                          <p:spTgt spid="228"/>
                                        </p:tgtEl>
                                      </p:cBhvr>
                                    </p:animEffect>
                                  </p:childTnLst>
                                </p:cTn>
                              </p:par>
                              <p:par>
                                <p:cTn id="88" presetID="22" presetClass="entr" presetSubtype="4" fill="hold" nodeType="withEffect">
                                  <p:stCondLst>
                                    <p:cond delay="0"/>
                                  </p:stCondLst>
                                  <p:childTnLst>
                                    <p:set>
                                      <p:cBhvr>
                                        <p:cTn id="89" dur="1" fill="hold">
                                          <p:stCondLst>
                                            <p:cond delay="0"/>
                                          </p:stCondLst>
                                        </p:cTn>
                                        <p:tgtEl>
                                          <p:spTgt spid="232"/>
                                        </p:tgtEl>
                                        <p:attrNameLst>
                                          <p:attrName>style.visibility</p:attrName>
                                        </p:attrNameLst>
                                      </p:cBhvr>
                                      <p:to>
                                        <p:strVal val="visible"/>
                                      </p:to>
                                    </p:set>
                                    <p:animEffect transition="in" filter="wipe(down)">
                                      <p:cBhvr>
                                        <p:cTn id="90" dur="500"/>
                                        <p:tgtEl>
                                          <p:spTgt spid="23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animEffect transition="in" filter="wipe(down)">
                                      <p:cBhvr>
                                        <p:cTn id="9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lnSpcReduction="10000"/>
          </a:bodyPr>
          <a:lstStyle/>
          <a:p>
            <a:pPr marL="0" indent="0">
              <a:buNone/>
            </a:pPr>
            <a:endParaRPr lang="en-US" altLang="zh-CN" b="1" dirty="0" smtClean="0">
              <a:sym typeface="Wingdings" pitchFamily="2" charset="2"/>
            </a:endParaRPr>
          </a:p>
          <a:p>
            <a:pPr marL="0" indent="0">
              <a:buNone/>
            </a:pPr>
            <a:endParaRPr lang="en-US" altLang="zh-CN" b="1" dirty="0">
              <a:sym typeface="Wingdings" pitchFamily="2" charset="2"/>
            </a:endParaRPr>
          </a:p>
          <a:p>
            <a:pPr marL="0" indent="0">
              <a:buNone/>
            </a:pPr>
            <a:endParaRPr lang="en-US" altLang="zh-CN" b="1" dirty="0" smtClean="0">
              <a:sym typeface="Wingdings" pitchFamily="2" charset="2"/>
            </a:endParaRPr>
          </a:p>
          <a:p>
            <a:pPr marL="0" indent="0">
              <a:buNone/>
            </a:pPr>
            <a:endParaRPr lang="en-US" altLang="zh-CN" b="1" dirty="0">
              <a:sym typeface="Wingdings" pitchFamily="2" charset="2"/>
            </a:endParaRPr>
          </a:p>
          <a:p>
            <a:pPr marL="0" indent="0">
              <a:buNone/>
            </a:pPr>
            <a:r>
              <a:rPr lang="zh-CN" altLang="en-US" b="1" dirty="0" smtClean="0">
                <a:sym typeface="Wingdings" pitchFamily="2" charset="2"/>
              </a:rPr>
              <a:t>关于电介质极化的说明：</a:t>
            </a:r>
            <a:endParaRPr lang="en-US" altLang="zh-CN" b="1" dirty="0" smtClean="0">
              <a:sym typeface="Wingdings" pitchFamily="2" charset="2"/>
            </a:endParaRPr>
          </a:p>
          <a:p>
            <a:pPr marL="1077913" indent="-1077913">
              <a:buNone/>
            </a:pPr>
            <a:r>
              <a:rPr lang="zh-CN" altLang="en-US" dirty="0" smtClean="0">
                <a:sym typeface="Wingdings" pitchFamily="2" charset="2"/>
              </a:rPr>
              <a:t>（</a:t>
            </a:r>
            <a:r>
              <a:rPr lang="en-US" altLang="zh-CN" dirty="0" smtClean="0">
                <a:sym typeface="Wingdings" pitchFamily="2" charset="2"/>
              </a:rPr>
              <a:t>a</a:t>
            </a:r>
            <a:r>
              <a:rPr lang="zh-CN" altLang="en-US" dirty="0" smtClean="0">
                <a:sym typeface="Wingdings" pitchFamily="2" charset="2"/>
              </a:rPr>
              <a:t>）对于均匀电介质，极化电荷只出现在表面上；</a:t>
            </a:r>
            <a:endParaRPr lang="en-US" altLang="zh-CN" dirty="0" smtClean="0">
              <a:sym typeface="Wingdings" pitchFamily="2" charset="2"/>
            </a:endParaRPr>
          </a:p>
          <a:p>
            <a:pPr marL="1077913" indent="-1077913">
              <a:buNone/>
            </a:pPr>
            <a:r>
              <a:rPr lang="zh-CN" altLang="en-US" dirty="0" smtClean="0">
                <a:sym typeface="Wingdings" pitchFamily="2" charset="2"/>
              </a:rPr>
              <a:t>（</a:t>
            </a:r>
            <a:r>
              <a:rPr lang="en-US" altLang="zh-CN" dirty="0" smtClean="0">
                <a:sym typeface="Wingdings" pitchFamily="2" charset="2"/>
              </a:rPr>
              <a:t>b</a:t>
            </a:r>
            <a:r>
              <a:rPr lang="zh-CN" altLang="en-US" dirty="0" smtClean="0">
                <a:sym typeface="Wingdings" pitchFamily="2" charset="2"/>
              </a:rPr>
              <a:t>）极化电荷与导体的自由电荷不同，极化电荷属于束缚电荷；</a:t>
            </a:r>
            <a:endParaRPr lang="en-US" altLang="zh-CN" dirty="0" smtClean="0">
              <a:sym typeface="Wingdings" pitchFamily="2" charset="2"/>
            </a:endParaRPr>
          </a:p>
          <a:p>
            <a:pPr marL="1077913" indent="-1077913">
              <a:buNone/>
            </a:pPr>
            <a:r>
              <a:rPr lang="zh-CN" altLang="en-US" dirty="0" smtClean="0">
                <a:sym typeface="Wingdings" pitchFamily="2" charset="2"/>
              </a:rPr>
              <a:t>（</a:t>
            </a:r>
            <a:r>
              <a:rPr lang="en-US" altLang="zh-CN" dirty="0" smtClean="0">
                <a:sym typeface="Wingdings" pitchFamily="2" charset="2"/>
              </a:rPr>
              <a:t>c</a:t>
            </a:r>
            <a:r>
              <a:rPr lang="zh-CN" altLang="en-US" dirty="0" smtClean="0">
                <a:sym typeface="Wingdings" pitchFamily="2" charset="2"/>
              </a:rPr>
              <a:t>）两种极化微观机制不同，宏观效果相同，在研究宏观问题时不必加以区分。</a:t>
            </a:r>
            <a:endParaRPr lang="zh-CN" altLang="en-US" dirty="0">
              <a:sym typeface="Wingdings" pitchFamily="2" charset="2"/>
            </a:endParaRPr>
          </a:p>
          <a:p>
            <a:pPr marL="0" indent="0">
              <a:buNone/>
            </a:pPr>
            <a:endParaRPr lang="en-US" altLang="zh-CN" dirty="0" smtClean="0"/>
          </a:p>
        </p:txBody>
      </p:sp>
      <p:grpSp>
        <p:nvGrpSpPr>
          <p:cNvPr id="112" name="Group 62"/>
          <p:cNvGrpSpPr>
            <a:grpSpLocks/>
          </p:cNvGrpSpPr>
          <p:nvPr/>
        </p:nvGrpSpPr>
        <p:grpSpPr bwMode="auto">
          <a:xfrm>
            <a:off x="935596" y="908720"/>
            <a:ext cx="2633527" cy="1798712"/>
            <a:chOff x="672" y="2736"/>
            <a:chExt cx="1488" cy="1056"/>
          </a:xfrm>
        </p:grpSpPr>
        <p:grpSp>
          <p:nvGrpSpPr>
            <p:cNvPr id="121" name="Group 60"/>
            <p:cNvGrpSpPr>
              <a:grpSpLocks/>
            </p:cNvGrpSpPr>
            <p:nvPr/>
          </p:nvGrpSpPr>
          <p:grpSpPr bwMode="auto">
            <a:xfrm>
              <a:off x="672" y="3072"/>
              <a:ext cx="1488" cy="720"/>
              <a:chOff x="1440" y="2640"/>
              <a:chExt cx="1488" cy="720"/>
            </a:xfrm>
          </p:grpSpPr>
          <p:sp>
            <p:nvSpPr>
              <p:cNvPr id="125" name="Rectangle 20"/>
              <p:cNvSpPr>
                <a:spLocks noChangeArrowheads="1"/>
              </p:cNvSpPr>
              <p:nvPr/>
            </p:nvSpPr>
            <p:spPr bwMode="auto">
              <a:xfrm>
                <a:off x="1440" y="2640"/>
                <a:ext cx="1488" cy="72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6" name="Line 21"/>
              <p:cNvSpPr>
                <a:spLocks noChangeShapeType="1"/>
              </p:cNvSpPr>
              <p:nvPr/>
            </p:nvSpPr>
            <p:spPr bwMode="auto">
              <a:xfrm flipV="1">
                <a:off x="1680" y="2736"/>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7" name="Line 22"/>
              <p:cNvSpPr>
                <a:spLocks noChangeShapeType="1"/>
              </p:cNvSpPr>
              <p:nvPr/>
            </p:nvSpPr>
            <p:spPr bwMode="auto">
              <a:xfrm>
                <a:off x="1680" y="2952"/>
                <a:ext cx="211" cy="7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 name="Line 23"/>
              <p:cNvSpPr>
                <a:spLocks noChangeShapeType="1"/>
              </p:cNvSpPr>
              <p:nvPr/>
            </p:nvSpPr>
            <p:spPr bwMode="auto">
              <a:xfrm>
                <a:off x="1891" y="2789"/>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9" name="Line 24"/>
              <p:cNvSpPr>
                <a:spLocks noChangeShapeType="1"/>
              </p:cNvSpPr>
              <p:nvPr/>
            </p:nvSpPr>
            <p:spPr bwMode="auto">
              <a:xfrm flipV="1">
                <a:off x="2160" y="2784"/>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0" name="Line 25"/>
              <p:cNvSpPr>
                <a:spLocks noChangeShapeType="1"/>
              </p:cNvSpPr>
              <p:nvPr/>
            </p:nvSpPr>
            <p:spPr bwMode="auto">
              <a:xfrm>
                <a:off x="1463" y="2937"/>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1" name="Line 26"/>
              <p:cNvSpPr>
                <a:spLocks noChangeShapeType="1"/>
              </p:cNvSpPr>
              <p:nvPr/>
            </p:nvSpPr>
            <p:spPr bwMode="auto">
              <a:xfrm flipV="1">
                <a:off x="1891" y="2983"/>
                <a:ext cx="203" cy="8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2" name="Line 29"/>
              <p:cNvSpPr>
                <a:spLocks noChangeShapeType="1"/>
              </p:cNvSpPr>
              <p:nvPr/>
            </p:nvSpPr>
            <p:spPr bwMode="auto">
              <a:xfrm flipV="1">
                <a:off x="2184" y="3072"/>
                <a:ext cx="240" cy="4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3" name="Line 30"/>
              <p:cNvSpPr>
                <a:spLocks noChangeShapeType="1"/>
              </p:cNvSpPr>
              <p:nvPr/>
            </p:nvSpPr>
            <p:spPr bwMode="auto">
              <a:xfrm>
                <a:off x="2424" y="2789"/>
                <a:ext cx="240" cy="4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4" name="Line 31"/>
              <p:cNvSpPr>
                <a:spLocks noChangeShapeType="1"/>
              </p:cNvSpPr>
              <p:nvPr/>
            </p:nvSpPr>
            <p:spPr bwMode="auto">
              <a:xfrm>
                <a:off x="2716" y="2736"/>
                <a:ext cx="192" cy="1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5" name="Line 33"/>
              <p:cNvSpPr>
                <a:spLocks noChangeShapeType="1"/>
              </p:cNvSpPr>
              <p:nvPr/>
            </p:nvSpPr>
            <p:spPr bwMode="auto">
              <a:xfrm>
                <a:off x="2448" y="2976"/>
                <a:ext cx="216" cy="2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6" name="Line 34"/>
              <p:cNvSpPr>
                <a:spLocks noChangeShapeType="1"/>
              </p:cNvSpPr>
              <p:nvPr/>
            </p:nvSpPr>
            <p:spPr bwMode="auto">
              <a:xfrm flipV="1">
                <a:off x="1463" y="3149"/>
                <a:ext cx="217" cy="1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Line 37"/>
              <p:cNvSpPr>
                <a:spLocks noChangeShapeType="1"/>
              </p:cNvSpPr>
              <p:nvPr/>
            </p:nvSpPr>
            <p:spPr bwMode="auto">
              <a:xfrm rot="16200000">
                <a:off x="2027" y="3117"/>
                <a:ext cx="25" cy="2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Line 38"/>
              <p:cNvSpPr>
                <a:spLocks noChangeShapeType="1"/>
              </p:cNvSpPr>
              <p:nvPr/>
            </p:nvSpPr>
            <p:spPr bwMode="auto">
              <a:xfrm>
                <a:off x="2448" y="3168"/>
                <a:ext cx="216" cy="7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Line 39"/>
              <p:cNvSpPr>
                <a:spLocks noChangeShapeType="1"/>
              </p:cNvSpPr>
              <p:nvPr/>
            </p:nvSpPr>
            <p:spPr bwMode="auto">
              <a:xfrm flipV="1">
                <a:off x="2716" y="2952"/>
                <a:ext cx="192" cy="1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Line 40"/>
              <p:cNvSpPr>
                <a:spLocks noChangeShapeType="1"/>
              </p:cNvSpPr>
              <p:nvPr/>
            </p:nvSpPr>
            <p:spPr bwMode="auto">
              <a:xfrm>
                <a:off x="1488" y="2688"/>
                <a:ext cx="192" cy="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Line 41"/>
              <p:cNvSpPr>
                <a:spLocks noChangeShapeType="1"/>
              </p:cNvSpPr>
              <p:nvPr/>
            </p:nvSpPr>
            <p:spPr bwMode="auto">
              <a:xfrm>
                <a:off x="1699" y="3174"/>
                <a:ext cx="192" cy="14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Line 42"/>
              <p:cNvSpPr>
                <a:spLocks noChangeShapeType="1"/>
              </p:cNvSpPr>
              <p:nvPr/>
            </p:nvSpPr>
            <p:spPr bwMode="auto">
              <a:xfrm flipV="1">
                <a:off x="2668" y="3264"/>
                <a:ext cx="240" cy="2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Line 43"/>
              <p:cNvSpPr>
                <a:spLocks noChangeShapeType="1"/>
              </p:cNvSpPr>
              <p:nvPr/>
            </p:nvSpPr>
            <p:spPr bwMode="auto">
              <a:xfrm>
                <a:off x="2256" y="3217"/>
                <a:ext cx="192" cy="6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4" name="Text Box 61"/>
            <p:cNvSpPr txBox="1">
              <a:spLocks noChangeArrowheads="1"/>
            </p:cNvSpPr>
            <p:nvPr/>
          </p:nvSpPr>
          <p:spPr bwMode="auto">
            <a:xfrm>
              <a:off x="816" y="273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smtClean="0">
                  <a:ln>
                    <a:noFill/>
                  </a:ln>
                  <a:solidFill>
                    <a:srgbClr val="CC0000"/>
                  </a:solidFill>
                  <a:effectLst/>
                  <a:uLnTx/>
                  <a:uFillTx/>
                </a:rPr>
                <a:t>有极分子</a:t>
              </a:r>
            </a:p>
          </p:txBody>
        </p:sp>
      </p:grpSp>
      <p:grpSp>
        <p:nvGrpSpPr>
          <p:cNvPr id="144" name="Group 95"/>
          <p:cNvGrpSpPr>
            <a:grpSpLocks/>
          </p:cNvGrpSpPr>
          <p:nvPr/>
        </p:nvGrpSpPr>
        <p:grpSpPr bwMode="auto">
          <a:xfrm>
            <a:off x="4858065" y="943236"/>
            <a:ext cx="2851517" cy="1726703"/>
            <a:chOff x="3408" y="2784"/>
            <a:chExt cx="1440" cy="1008"/>
          </a:xfrm>
        </p:grpSpPr>
        <p:sp>
          <p:nvSpPr>
            <p:cNvPr id="145" name="Rectangle 44"/>
            <p:cNvSpPr>
              <a:spLocks noChangeArrowheads="1"/>
            </p:cNvSpPr>
            <p:nvPr/>
          </p:nvSpPr>
          <p:spPr bwMode="auto">
            <a:xfrm>
              <a:off x="3408" y="3072"/>
              <a:ext cx="1440" cy="72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Text Box 94"/>
            <p:cNvSpPr txBox="1">
              <a:spLocks noChangeArrowheads="1"/>
            </p:cNvSpPr>
            <p:nvPr/>
          </p:nvSpPr>
          <p:spPr bwMode="auto">
            <a:xfrm>
              <a:off x="3648" y="278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smtClean="0">
                  <a:ln>
                    <a:noFill/>
                  </a:ln>
                  <a:solidFill>
                    <a:srgbClr val="CC0000"/>
                  </a:solidFill>
                  <a:effectLst/>
                  <a:uLnTx/>
                  <a:uFillTx/>
                </a:rPr>
                <a:t>无极分子</a:t>
              </a:r>
            </a:p>
          </p:txBody>
        </p:sp>
      </p:grpSp>
      <p:grpSp>
        <p:nvGrpSpPr>
          <p:cNvPr id="147" name="组合 146"/>
          <p:cNvGrpSpPr/>
          <p:nvPr/>
        </p:nvGrpSpPr>
        <p:grpSpPr>
          <a:xfrm>
            <a:off x="7180864" y="1509084"/>
            <a:ext cx="528719" cy="82224"/>
            <a:chOff x="7019551" y="3645024"/>
            <a:chExt cx="528719" cy="82224"/>
          </a:xfrm>
        </p:grpSpPr>
        <p:sp>
          <p:nvSpPr>
            <p:cNvPr id="148"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0"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51" name="组合 150"/>
          <p:cNvGrpSpPr/>
          <p:nvPr/>
        </p:nvGrpSpPr>
        <p:grpSpPr>
          <a:xfrm>
            <a:off x="7169523" y="1833120"/>
            <a:ext cx="528719" cy="82224"/>
            <a:chOff x="7019551" y="3645024"/>
            <a:chExt cx="528719" cy="82224"/>
          </a:xfrm>
        </p:grpSpPr>
        <p:sp>
          <p:nvSpPr>
            <p:cNvPr id="152"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3"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4"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56" name="组合 155"/>
          <p:cNvGrpSpPr/>
          <p:nvPr/>
        </p:nvGrpSpPr>
        <p:grpSpPr>
          <a:xfrm>
            <a:off x="7169523" y="2167372"/>
            <a:ext cx="528719" cy="82224"/>
            <a:chOff x="7019551" y="3645024"/>
            <a:chExt cx="528719" cy="82224"/>
          </a:xfrm>
        </p:grpSpPr>
        <p:sp>
          <p:nvSpPr>
            <p:cNvPr id="236"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40" name="组合 239"/>
          <p:cNvGrpSpPr/>
          <p:nvPr/>
        </p:nvGrpSpPr>
        <p:grpSpPr>
          <a:xfrm>
            <a:off x="7169523" y="2527412"/>
            <a:ext cx="528719" cy="82224"/>
            <a:chOff x="7019551" y="3645024"/>
            <a:chExt cx="528719" cy="82224"/>
          </a:xfrm>
        </p:grpSpPr>
        <p:sp>
          <p:nvSpPr>
            <p:cNvPr id="24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44" name="组合 243"/>
          <p:cNvGrpSpPr/>
          <p:nvPr/>
        </p:nvGrpSpPr>
        <p:grpSpPr>
          <a:xfrm>
            <a:off x="6604800" y="1519300"/>
            <a:ext cx="528719" cy="82224"/>
            <a:chOff x="7019551" y="3645024"/>
            <a:chExt cx="528719" cy="82224"/>
          </a:xfrm>
        </p:grpSpPr>
        <p:sp>
          <p:nvSpPr>
            <p:cNvPr id="24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48" name="组合 247"/>
          <p:cNvGrpSpPr/>
          <p:nvPr/>
        </p:nvGrpSpPr>
        <p:grpSpPr>
          <a:xfrm>
            <a:off x="6593459" y="1843336"/>
            <a:ext cx="528719" cy="82224"/>
            <a:chOff x="7019551" y="3645024"/>
            <a:chExt cx="528719" cy="82224"/>
          </a:xfrm>
        </p:grpSpPr>
        <p:sp>
          <p:nvSpPr>
            <p:cNvPr id="24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52" name="组合 251"/>
          <p:cNvGrpSpPr/>
          <p:nvPr/>
        </p:nvGrpSpPr>
        <p:grpSpPr>
          <a:xfrm>
            <a:off x="6593459" y="2177588"/>
            <a:ext cx="528719" cy="82224"/>
            <a:chOff x="7019551" y="3645024"/>
            <a:chExt cx="528719" cy="82224"/>
          </a:xfrm>
        </p:grpSpPr>
        <p:sp>
          <p:nvSpPr>
            <p:cNvPr id="25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56" name="组合 255"/>
          <p:cNvGrpSpPr/>
          <p:nvPr/>
        </p:nvGrpSpPr>
        <p:grpSpPr>
          <a:xfrm>
            <a:off x="6593459" y="2537628"/>
            <a:ext cx="528719" cy="82224"/>
            <a:chOff x="7019551" y="3645024"/>
            <a:chExt cx="528719" cy="82224"/>
          </a:xfrm>
        </p:grpSpPr>
        <p:sp>
          <p:nvSpPr>
            <p:cNvPr id="25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60" name="组合 259"/>
          <p:cNvGrpSpPr/>
          <p:nvPr/>
        </p:nvGrpSpPr>
        <p:grpSpPr>
          <a:xfrm>
            <a:off x="6028736" y="1519300"/>
            <a:ext cx="528719" cy="82224"/>
            <a:chOff x="7019551" y="3645024"/>
            <a:chExt cx="528719" cy="82224"/>
          </a:xfrm>
        </p:grpSpPr>
        <p:sp>
          <p:nvSpPr>
            <p:cNvPr id="26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64" name="组合 263"/>
          <p:cNvGrpSpPr/>
          <p:nvPr/>
        </p:nvGrpSpPr>
        <p:grpSpPr>
          <a:xfrm>
            <a:off x="6017395" y="1843336"/>
            <a:ext cx="528719" cy="82224"/>
            <a:chOff x="7019551" y="3645024"/>
            <a:chExt cx="528719" cy="82224"/>
          </a:xfrm>
        </p:grpSpPr>
        <p:sp>
          <p:nvSpPr>
            <p:cNvPr id="26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68" name="组合 267"/>
          <p:cNvGrpSpPr/>
          <p:nvPr/>
        </p:nvGrpSpPr>
        <p:grpSpPr>
          <a:xfrm>
            <a:off x="6017395" y="2177588"/>
            <a:ext cx="528719" cy="82224"/>
            <a:chOff x="7019551" y="3645024"/>
            <a:chExt cx="528719" cy="82224"/>
          </a:xfrm>
        </p:grpSpPr>
        <p:sp>
          <p:nvSpPr>
            <p:cNvPr id="26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72" name="组合 271"/>
          <p:cNvGrpSpPr/>
          <p:nvPr/>
        </p:nvGrpSpPr>
        <p:grpSpPr>
          <a:xfrm>
            <a:off x="6017395" y="2537628"/>
            <a:ext cx="528719" cy="82224"/>
            <a:chOff x="7019551" y="3645024"/>
            <a:chExt cx="528719" cy="82224"/>
          </a:xfrm>
        </p:grpSpPr>
        <p:sp>
          <p:nvSpPr>
            <p:cNvPr id="27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76" name="组合 275"/>
          <p:cNvGrpSpPr/>
          <p:nvPr/>
        </p:nvGrpSpPr>
        <p:grpSpPr>
          <a:xfrm>
            <a:off x="5452672" y="1519300"/>
            <a:ext cx="528719" cy="82224"/>
            <a:chOff x="7019551" y="3645024"/>
            <a:chExt cx="528719" cy="82224"/>
          </a:xfrm>
        </p:grpSpPr>
        <p:sp>
          <p:nvSpPr>
            <p:cNvPr id="27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80" name="组合 279"/>
          <p:cNvGrpSpPr/>
          <p:nvPr/>
        </p:nvGrpSpPr>
        <p:grpSpPr>
          <a:xfrm>
            <a:off x="5441331" y="1843336"/>
            <a:ext cx="528719" cy="82224"/>
            <a:chOff x="7019551" y="3645024"/>
            <a:chExt cx="528719" cy="82224"/>
          </a:xfrm>
        </p:grpSpPr>
        <p:sp>
          <p:nvSpPr>
            <p:cNvPr id="28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84" name="组合 283"/>
          <p:cNvGrpSpPr/>
          <p:nvPr/>
        </p:nvGrpSpPr>
        <p:grpSpPr>
          <a:xfrm>
            <a:off x="5441331" y="2177588"/>
            <a:ext cx="528719" cy="82224"/>
            <a:chOff x="7019551" y="3645024"/>
            <a:chExt cx="528719" cy="82224"/>
          </a:xfrm>
        </p:grpSpPr>
        <p:sp>
          <p:nvSpPr>
            <p:cNvPr id="28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88" name="组合 287"/>
          <p:cNvGrpSpPr/>
          <p:nvPr/>
        </p:nvGrpSpPr>
        <p:grpSpPr>
          <a:xfrm>
            <a:off x="5441331" y="2537628"/>
            <a:ext cx="528719" cy="82224"/>
            <a:chOff x="7019551" y="3645024"/>
            <a:chExt cx="528719" cy="82224"/>
          </a:xfrm>
        </p:grpSpPr>
        <p:sp>
          <p:nvSpPr>
            <p:cNvPr id="289"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0"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1"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92" name="组合 291"/>
          <p:cNvGrpSpPr/>
          <p:nvPr/>
        </p:nvGrpSpPr>
        <p:grpSpPr>
          <a:xfrm>
            <a:off x="4912612" y="1534872"/>
            <a:ext cx="528719" cy="82224"/>
            <a:chOff x="7019551" y="3645024"/>
            <a:chExt cx="528719" cy="82224"/>
          </a:xfrm>
        </p:grpSpPr>
        <p:sp>
          <p:nvSpPr>
            <p:cNvPr id="293"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4"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5"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296" name="组合 295"/>
          <p:cNvGrpSpPr/>
          <p:nvPr/>
        </p:nvGrpSpPr>
        <p:grpSpPr>
          <a:xfrm>
            <a:off x="4901271" y="1858908"/>
            <a:ext cx="528719" cy="82224"/>
            <a:chOff x="7019551" y="3645024"/>
            <a:chExt cx="528719" cy="82224"/>
          </a:xfrm>
        </p:grpSpPr>
        <p:sp>
          <p:nvSpPr>
            <p:cNvPr id="297"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8"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9"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00" name="组合 299"/>
          <p:cNvGrpSpPr/>
          <p:nvPr/>
        </p:nvGrpSpPr>
        <p:grpSpPr>
          <a:xfrm>
            <a:off x="4901271" y="2193160"/>
            <a:ext cx="528719" cy="82224"/>
            <a:chOff x="7019551" y="3645024"/>
            <a:chExt cx="528719" cy="82224"/>
          </a:xfrm>
        </p:grpSpPr>
        <p:sp>
          <p:nvSpPr>
            <p:cNvPr id="301"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2"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3"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04" name="组合 303"/>
          <p:cNvGrpSpPr/>
          <p:nvPr/>
        </p:nvGrpSpPr>
        <p:grpSpPr>
          <a:xfrm>
            <a:off x="4901271" y="2553200"/>
            <a:ext cx="528719" cy="82224"/>
            <a:chOff x="7019551" y="3645024"/>
            <a:chExt cx="528719" cy="82224"/>
          </a:xfrm>
        </p:grpSpPr>
        <p:sp>
          <p:nvSpPr>
            <p:cNvPr id="305" name="Line 30"/>
            <p:cNvSpPr>
              <a:spLocks noChangeShapeType="1"/>
            </p:cNvSpPr>
            <p:nvPr/>
          </p:nvSpPr>
          <p:spPr bwMode="auto">
            <a:xfrm flipV="1">
              <a:off x="7056276" y="3681028"/>
              <a:ext cx="4247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6" name="Oval 71"/>
            <p:cNvSpPr>
              <a:spLocks noChangeArrowheads="1"/>
            </p:cNvSpPr>
            <p:nvPr/>
          </p:nvSpPr>
          <p:spPr bwMode="auto">
            <a:xfrm>
              <a:off x="7453219" y="3645024"/>
              <a:ext cx="95051" cy="82224"/>
            </a:xfrm>
            <a:prstGeom prst="ellipse">
              <a:avLst/>
            </a:prstGeom>
            <a:no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7" name="Oval 89"/>
            <p:cNvSpPr>
              <a:spLocks noChangeArrowheads="1"/>
            </p:cNvSpPr>
            <p:nvPr/>
          </p:nvSpPr>
          <p:spPr bwMode="auto">
            <a:xfrm>
              <a:off x="7019551" y="3645024"/>
              <a:ext cx="95051" cy="8222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376662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dow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down)">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a:bodyPr>
              <a:lstStyle/>
              <a:p>
                <a:pPr marL="0" indent="0">
                  <a:buNone/>
                </a:pPr>
                <a:r>
                  <a:rPr lang="en-US" altLang="zh-CN" b="1" dirty="0" smtClean="0">
                    <a:solidFill>
                      <a:srgbClr val="C00000"/>
                    </a:solidFill>
                  </a:rPr>
                  <a:t>2</a:t>
                </a:r>
                <a:r>
                  <a:rPr lang="zh-CN" altLang="en-US" b="1" dirty="0" smtClean="0">
                    <a:solidFill>
                      <a:srgbClr val="C00000"/>
                    </a:solidFill>
                  </a:rPr>
                  <a:t>、电极化强度矢量与极化电荷面密度</a:t>
                </a:r>
                <a:endParaRPr lang="en-US" altLang="zh-CN" b="1" dirty="0" smtClean="0">
                  <a:solidFill>
                    <a:srgbClr val="C00000"/>
                  </a:solidFill>
                </a:endParaRPr>
              </a:p>
              <a:p>
                <a:pPr marL="0" indent="0">
                  <a:buNone/>
                </a:pPr>
                <a:r>
                  <a:rPr lang="zh-CN" altLang="en-US" b="1" dirty="0" smtClean="0">
                    <a:solidFill>
                      <a:srgbClr val="7030A0"/>
                    </a:solidFill>
                  </a:rPr>
                  <a:t>（</a:t>
                </a:r>
                <a:r>
                  <a:rPr lang="en-US" altLang="zh-CN" b="1" dirty="0" smtClean="0">
                    <a:solidFill>
                      <a:srgbClr val="7030A0"/>
                    </a:solidFill>
                  </a:rPr>
                  <a:t>1</a:t>
                </a:r>
                <a:r>
                  <a:rPr lang="zh-CN" altLang="en-US" b="1" dirty="0" smtClean="0">
                    <a:solidFill>
                      <a:srgbClr val="7030A0"/>
                    </a:solidFill>
                  </a:rPr>
                  <a:t>）电极化强度矢量</a:t>
                </a:r>
                <a:endParaRPr lang="en-US" altLang="zh-CN" b="1" dirty="0" smtClean="0">
                  <a:solidFill>
                    <a:srgbClr val="7030A0"/>
                  </a:solidFill>
                </a:endParaRPr>
              </a:p>
              <a:p>
                <a:pPr marL="0" indent="809625">
                  <a:buNone/>
                </a:pPr>
                <a:r>
                  <a:rPr lang="zh-CN" altLang="en-US" dirty="0" smtClean="0"/>
                  <a:t>单位体积内，电介质分子的等效电偶极矩矢量和称为电极化强度矢量</a:t>
                </a:r>
                <a14:m>
                  <m:oMath xmlns:m="http://schemas.openxmlformats.org/officeDocument/2006/math">
                    <m:acc>
                      <m:accPr>
                        <m:chr m:val="⃗"/>
                        <m:ctrlPr>
                          <a:rPr lang="zh-CN" altLang="en-US" i="1" smtClean="0">
                            <a:latin typeface="Cambria Math"/>
                          </a:rPr>
                        </m:ctrlPr>
                      </m:accPr>
                      <m:e>
                        <m:r>
                          <a:rPr lang="en-US" altLang="zh-CN" b="0" i="1" smtClean="0">
                            <a:latin typeface="Cambria Math"/>
                          </a:rPr>
                          <m:t>𝑃</m:t>
                        </m:r>
                      </m:e>
                    </m:acc>
                  </m:oMath>
                </a14:m>
                <a:r>
                  <a:rPr lang="zh-CN" altLang="en-US" dirty="0" smtClean="0"/>
                  <a:t>，即</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809625">
                  <a:buNone/>
                </a:pPr>
                <a:r>
                  <a:rPr lang="zh-CN" altLang="en-US" dirty="0" smtClean="0"/>
                  <a:t>主要用于描述电介质</a:t>
                </a:r>
                <a:r>
                  <a:rPr lang="zh-CN" altLang="en-US" dirty="0"/>
                  <a:t>的</a:t>
                </a:r>
                <a:r>
                  <a:rPr lang="zh-CN" altLang="en-US" dirty="0" smtClean="0"/>
                  <a:t>极化程度。</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52402782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513" name="公式" r:id="rId5" imgW="114120" imgH="215640" progId="Equation.3">
                  <p:embed/>
                </p:oleObj>
              </mc:Choice>
              <mc:Fallback>
                <p:oleObj name="公式" r:id="rId5"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8361835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514" name="公式" r:id="rId7" imgW="114120" imgH="215640" progId="Equation.3">
                  <p:embed/>
                </p:oleObj>
              </mc:Choice>
              <mc:Fallback>
                <p:oleObj name="公式" r:id="rId7"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36579820"/>
              </p:ext>
            </p:extLst>
          </p:nvPr>
        </p:nvGraphicFramePr>
        <p:xfrm>
          <a:off x="2483768" y="3209072"/>
          <a:ext cx="3168352" cy="1336052"/>
        </p:xfrm>
        <a:graphic>
          <a:graphicData uri="http://schemas.openxmlformats.org/presentationml/2006/ole">
            <mc:AlternateContent xmlns:mc="http://schemas.openxmlformats.org/markup-compatibility/2006">
              <mc:Choice xmlns:v="urn:schemas-microsoft-com:vml" Requires="v">
                <p:oleObj spid="_x0000_s12515" name="公式" r:id="rId8" imgW="1054080" imgH="444240" progId="Equation.3">
                  <p:embed/>
                </p:oleObj>
              </mc:Choice>
              <mc:Fallback>
                <p:oleObj name="公式" r:id="rId8" imgW="1054080" imgH="444240" progId="Equation.3">
                  <p:embed/>
                  <p:pic>
                    <p:nvPicPr>
                      <p:cNvPr id="0" name=""/>
                      <p:cNvPicPr/>
                      <p:nvPr/>
                    </p:nvPicPr>
                    <p:blipFill>
                      <a:blip r:embed="rId9"/>
                      <a:stretch>
                        <a:fillRect/>
                      </a:stretch>
                    </p:blipFill>
                    <p:spPr>
                      <a:xfrm>
                        <a:off x="2483768" y="3209072"/>
                        <a:ext cx="3168352" cy="1336052"/>
                      </a:xfrm>
                      <a:prstGeom prst="rect">
                        <a:avLst/>
                      </a:prstGeom>
                    </p:spPr>
                  </p:pic>
                </p:oleObj>
              </mc:Fallback>
            </mc:AlternateContent>
          </a:graphicData>
        </a:graphic>
      </p:graphicFrame>
    </p:spTree>
    <p:extLst>
      <p:ext uri="{BB962C8B-B14F-4D97-AF65-F5344CB8AC3E}">
        <p14:creationId xmlns:p14="http://schemas.microsoft.com/office/powerpoint/2010/main" val="28325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solidFill>
                  <a:srgbClr val="7030A0"/>
                </a:solidFill>
              </a:rPr>
              <a:t>（</a:t>
            </a:r>
            <a:r>
              <a:rPr lang="en-US" altLang="zh-CN" b="1" dirty="0" smtClean="0">
                <a:solidFill>
                  <a:srgbClr val="7030A0"/>
                </a:solidFill>
              </a:rPr>
              <a:t>2</a:t>
            </a:r>
            <a:r>
              <a:rPr lang="zh-CN" altLang="en-US" b="1" dirty="0" smtClean="0">
                <a:solidFill>
                  <a:srgbClr val="7030A0"/>
                </a:solidFill>
              </a:rPr>
              <a:t>）电极化强度矢量通量</a:t>
            </a:r>
            <a:endParaRPr lang="en-US" altLang="zh-CN" b="1" dirty="0" smtClean="0">
              <a:solidFill>
                <a:srgbClr val="7030A0"/>
              </a:solidFill>
            </a:endParaRPr>
          </a:p>
          <a:p>
            <a:pPr marL="0" indent="809625">
              <a:buNone/>
            </a:pPr>
            <a:r>
              <a:rPr lang="zh-CN" altLang="en-US" dirty="0" smtClean="0"/>
              <a:t>由于电介质发生极化后，在电介质的内部或边界表面上出现极化电荷，所以电极化强度矢量与极化电荷之间存在相互联系。</a:t>
            </a:r>
            <a:endParaRPr lang="en-US" altLang="zh-CN" dirty="0" smtClean="0"/>
          </a:p>
          <a:p>
            <a:pPr marL="0" indent="0">
              <a:buNone/>
            </a:pPr>
            <a:r>
              <a:rPr lang="en-US" altLang="zh-CN" dirty="0"/>
              <a:t>	</a:t>
            </a:r>
            <a:r>
              <a:rPr lang="zh-CN" altLang="en-US" dirty="0" smtClean="0"/>
              <a:t>可以证明：闭合曲面的电极化强度矢量通量等于该闭合曲面内的极化电荷的负值。</a:t>
            </a:r>
            <a:endParaRPr lang="en-US" altLang="zh-CN" dirty="0" smtClean="0"/>
          </a:p>
          <a:p>
            <a:pPr marL="0" indent="0">
              <a:buNone/>
            </a:pPr>
            <a:endParaRPr lang="en-US" altLang="zh-CN" sz="1600" dirty="0" smtClean="0"/>
          </a:p>
          <a:p>
            <a:pPr marL="0" indent="0">
              <a:buNone/>
            </a:pPr>
            <a:r>
              <a:rPr lang="zh-CN" altLang="en-US" dirty="0" smtClean="0"/>
              <a:t>即：</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85061677"/>
              </p:ext>
            </p:extLst>
          </p:nvPr>
        </p:nvGraphicFramePr>
        <p:xfrm>
          <a:off x="1187624" y="4153317"/>
          <a:ext cx="3456384" cy="1219899"/>
        </p:xfrm>
        <a:graphic>
          <a:graphicData uri="http://schemas.openxmlformats.org/presentationml/2006/ole">
            <mc:AlternateContent xmlns:mc="http://schemas.openxmlformats.org/markup-compatibility/2006">
              <mc:Choice xmlns:v="urn:schemas-microsoft-com:vml" Requires="v">
                <p:oleObj spid="_x0000_s13396" name="公式" r:id="rId4" imgW="1079280" imgH="380880" progId="Equation.3">
                  <p:embed/>
                </p:oleObj>
              </mc:Choice>
              <mc:Fallback>
                <p:oleObj name="公式" r:id="rId4" imgW="1079280" imgH="380880" progId="Equation.3">
                  <p:embed/>
                  <p:pic>
                    <p:nvPicPr>
                      <p:cNvPr id="0" name=""/>
                      <p:cNvPicPr/>
                      <p:nvPr/>
                    </p:nvPicPr>
                    <p:blipFill>
                      <a:blip r:embed="rId5"/>
                      <a:stretch>
                        <a:fillRect/>
                      </a:stretch>
                    </p:blipFill>
                    <p:spPr>
                      <a:xfrm>
                        <a:off x="1187624" y="4153317"/>
                        <a:ext cx="3456384" cy="1219899"/>
                      </a:xfrm>
                      <a:prstGeom prst="rect">
                        <a:avLst/>
                      </a:prstGeom>
                    </p:spPr>
                  </p:pic>
                </p:oleObj>
              </mc:Fallback>
            </mc:AlternateContent>
          </a:graphicData>
        </a:graphic>
      </p:graphicFrame>
    </p:spTree>
    <p:extLst>
      <p:ext uri="{BB962C8B-B14F-4D97-AF65-F5344CB8AC3E}">
        <p14:creationId xmlns:p14="http://schemas.microsoft.com/office/powerpoint/2010/main" val="179687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692696"/>
                <a:ext cx="8280920" cy="6048672"/>
              </a:xfrm>
            </p:spPr>
            <p:txBody>
              <a:bodyPr>
                <a:normAutofit lnSpcReduction="10000"/>
              </a:bodyPr>
              <a:lstStyle/>
              <a:p>
                <a:pPr marL="1254125" indent="-1254125">
                  <a:buNone/>
                </a:pPr>
                <a:r>
                  <a:rPr lang="zh-CN" altLang="en-US" dirty="0" smtClean="0"/>
                  <a:t>证明：在已极化的电介质中，任选一个闭合曲面</a:t>
                </a:r>
                <a:r>
                  <a:rPr lang="en-US" altLang="zh-CN" dirty="0" smtClean="0"/>
                  <a:t>S</a:t>
                </a:r>
                <a:r>
                  <a:rPr lang="zh-CN" altLang="en-US" dirty="0"/>
                  <a:t>。</a:t>
                </a:r>
                <a:endParaRPr lang="en-US" altLang="zh-CN" dirty="0" smtClean="0"/>
              </a:p>
              <a:p>
                <a:pPr marL="0" indent="0">
                  <a:buNone/>
                </a:pPr>
                <a:r>
                  <a:rPr lang="en-US" altLang="zh-CN" dirty="0"/>
                  <a:t> </a:t>
                </a:r>
                <a:r>
                  <a:rPr lang="en-US" altLang="zh-CN" dirty="0" smtClean="0"/>
                  <a:t>        </a:t>
                </a:r>
                <a:r>
                  <a:rPr lang="zh-CN" altLang="en-US" dirty="0" smtClean="0"/>
                  <a:t>由图可见，完全在</a:t>
                </a:r>
                <a:r>
                  <a:rPr lang="en-US" altLang="zh-CN" dirty="0" smtClean="0"/>
                  <a:t>S</a:t>
                </a:r>
                <a:r>
                  <a:rPr lang="zh-CN" altLang="en-US" dirty="0" smtClean="0"/>
                  <a:t>内的</a:t>
                </a:r>
                <a:endParaRPr lang="en-US" altLang="zh-CN" dirty="0" smtClean="0"/>
              </a:p>
              <a:p>
                <a:pPr marL="0" indent="0">
                  <a:buNone/>
                </a:pPr>
                <a:r>
                  <a:rPr lang="zh-CN" altLang="en-US" dirty="0"/>
                  <a:t>电</a:t>
                </a:r>
                <a:r>
                  <a:rPr lang="zh-CN" altLang="en-US" dirty="0" smtClean="0"/>
                  <a:t>偶极子及完全在</a:t>
                </a:r>
                <a:r>
                  <a:rPr lang="en-US" altLang="zh-CN" dirty="0" smtClean="0"/>
                  <a:t>S</a:t>
                </a:r>
                <a:r>
                  <a:rPr lang="zh-CN" altLang="en-US" dirty="0" smtClean="0"/>
                  <a:t>外的电偶</a:t>
                </a:r>
                <a:endParaRPr lang="en-US" altLang="zh-CN" dirty="0" smtClean="0"/>
              </a:p>
              <a:p>
                <a:pPr marL="0" indent="0">
                  <a:buNone/>
                </a:pPr>
                <a:r>
                  <a:rPr lang="zh-CN" altLang="en-US" dirty="0" smtClean="0"/>
                  <a:t>极子对</a:t>
                </a:r>
                <a:r>
                  <a:rPr lang="en-US" altLang="zh-CN" dirty="0" smtClean="0"/>
                  <a:t>S</a:t>
                </a:r>
                <a:r>
                  <a:rPr lang="zh-CN" altLang="en-US" dirty="0" smtClean="0"/>
                  <a:t>内的极化电荷无贡献。</a:t>
                </a:r>
                <a:endParaRPr lang="en-US" altLang="zh-CN" dirty="0" smtClean="0"/>
              </a:p>
              <a:p>
                <a:pPr marL="0" indent="0">
                  <a:buNone/>
                </a:pPr>
                <a:r>
                  <a:rPr lang="zh-CN" altLang="en-US" dirty="0" smtClean="0"/>
                  <a:t>只有在极轴与</a:t>
                </a:r>
                <a:r>
                  <a:rPr lang="en-US" altLang="zh-CN" dirty="0" smtClean="0"/>
                  <a:t>S</a:t>
                </a:r>
                <a:r>
                  <a:rPr lang="zh-CN" altLang="en-US" dirty="0" smtClean="0"/>
                  <a:t>相交的电偶极</a:t>
                </a:r>
                <a:endParaRPr lang="en-US" altLang="zh-CN" dirty="0" smtClean="0"/>
              </a:p>
              <a:p>
                <a:pPr marL="0" indent="0">
                  <a:buNone/>
                </a:pPr>
                <a:r>
                  <a:rPr lang="zh-CN" altLang="en-US" dirty="0" smtClean="0"/>
                  <a:t>子对</a:t>
                </a:r>
                <a:r>
                  <a:rPr lang="en-US" altLang="zh-CN" dirty="0" smtClean="0"/>
                  <a:t>S</a:t>
                </a:r>
                <a:r>
                  <a:rPr lang="zh-CN" altLang="en-US" dirty="0" smtClean="0"/>
                  <a:t>内的极化电荷有贡献。</a:t>
                </a:r>
                <a:endParaRPr lang="en-US" altLang="zh-CN" dirty="0" smtClean="0"/>
              </a:p>
              <a:p>
                <a:pPr marL="0" indent="0">
                  <a:buNone/>
                </a:pPr>
                <a:r>
                  <a:rPr lang="en-US" altLang="zh-CN" dirty="0"/>
                  <a:t>	</a:t>
                </a:r>
                <a:r>
                  <a:rPr lang="zh-CN" altLang="en-US" dirty="0" smtClean="0"/>
                  <a:t>现取一面元</a:t>
                </a:r>
                <a:r>
                  <a:rPr lang="en-US" altLang="zh-CN" dirty="0" err="1" smtClean="0"/>
                  <a:t>dS</a:t>
                </a:r>
                <a:r>
                  <a:rPr lang="zh-CN" altLang="en-US" dirty="0" smtClean="0"/>
                  <a:t>，在</a:t>
                </a:r>
                <a:r>
                  <a:rPr lang="en-US" altLang="zh-CN" dirty="0" err="1" smtClean="0"/>
                  <a:t>dS</a:t>
                </a:r>
                <a:r>
                  <a:rPr lang="zh-CN" altLang="en-US" dirty="0" smtClean="0"/>
                  <a:t>区</a:t>
                </a:r>
                <a:endParaRPr lang="en-US" altLang="zh-CN" dirty="0" smtClean="0"/>
              </a:p>
              <a:p>
                <a:pPr marL="0" indent="0">
                  <a:buNone/>
                </a:pPr>
                <a:r>
                  <a:rPr lang="zh-CN" altLang="en-US" dirty="0" smtClean="0"/>
                  <a:t>域，可认为各分子的电偶极</a:t>
                </a:r>
                <a:endParaRPr lang="en-US" altLang="zh-CN" dirty="0" smtClean="0"/>
              </a:p>
              <a:p>
                <a:pPr marL="0" indent="0">
                  <a:buNone/>
                </a:pPr>
                <a:r>
                  <a:rPr lang="zh-CN" altLang="en-US" dirty="0" smtClean="0"/>
                  <a:t>矩相等，设极轴为</a:t>
                </a:r>
                <a14:m>
                  <m:oMath xmlns:m="http://schemas.openxmlformats.org/officeDocument/2006/math">
                    <m:acc>
                      <m:accPr>
                        <m:chr m:val="⃗"/>
                        <m:ctrlPr>
                          <a:rPr lang="zh-CN" altLang="en-US" i="1" smtClean="0">
                            <a:latin typeface="Cambria Math"/>
                          </a:rPr>
                        </m:ctrlPr>
                      </m:accPr>
                      <m:e>
                        <m:r>
                          <a:rPr lang="en-US" altLang="zh-CN" b="0" i="1" smtClean="0">
                            <a:latin typeface="Cambria Math"/>
                          </a:rPr>
                          <m:t>𝑙</m:t>
                        </m:r>
                      </m:e>
                    </m:acc>
                    <m:r>
                      <a:rPr lang="zh-CN" altLang="en-US" b="0" i="1" smtClean="0">
                        <a:latin typeface="Cambria Math"/>
                      </a:rPr>
                      <m:t>。</m:t>
                    </m:r>
                  </m:oMath>
                </a14:m>
                <a:r>
                  <a:rPr lang="zh-CN" altLang="en-US" dirty="0" smtClean="0"/>
                  <a:t>以</a:t>
                </a:r>
                <a:r>
                  <a:rPr lang="en-US" altLang="zh-CN" dirty="0" err="1" smtClean="0"/>
                  <a:t>dS</a:t>
                </a:r>
                <a:r>
                  <a:rPr lang="zh-CN" altLang="en-US" dirty="0" smtClean="0"/>
                  <a:t>为底，以</a:t>
                </a:r>
                <a14:m>
                  <m:oMath xmlns:m="http://schemas.openxmlformats.org/officeDocument/2006/math">
                    <m:r>
                      <a:rPr lang="en-US" altLang="zh-CN" b="0" i="1" smtClean="0">
                        <a:latin typeface="Cambria Math"/>
                      </a:rPr>
                      <m:t>𝑙</m:t>
                    </m:r>
                  </m:oMath>
                </a14:m>
                <a:r>
                  <a:rPr lang="zh-CN" altLang="en-US" dirty="0" smtClean="0"/>
                  <a:t>为长度</a:t>
                </a:r>
                <a:endParaRPr lang="en-US" altLang="zh-CN" dirty="0" smtClean="0"/>
              </a:p>
              <a:p>
                <a:pPr marL="0" indent="0">
                  <a:buNone/>
                </a:pPr>
                <a:r>
                  <a:rPr lang="zh-CN" altLang="en-US" dirty="0" smtClean="0"/>
                  <a:t>作一斜柱面。</a:t>
                </a:r>
                <a:endParaRPr lang="en-US" altLang="zh-CN" dirty="0" smtClean="0"/>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692696"/>
                <a:ext cx="8280920" cy="6048672"/>
              </a:xfrm>
              <a:blipFill rotWithShape="1">
                <a:blip r:embed="rId4"/>
                <a:stretch>
                  <a:fillRect l="-1840" t="-2117"/>
                </a:stretch>
              </a:blipFill>
            </p:spPr>
            <p:txBody>
              <a:bodyPr/>
              <a:lstStyle/>
              <a:p>
                <a:r>
                  <a:rPr lang="zh-CN" altLang="en-US">
                    <a:noFill/>
                  </a:rPr>
                  <a:t> </a:t>
                </a:r>
              </a:p>
            </p:txBody>
          </p:sp>
        </mc:Fallback>
      </mc:AlternateContent>
      <p:cxnSp>
        <p:nvCxnSpPr>
          <p:cNvPr id="25" name="直接箭头连接符 24"/>
          <p:cNvCxnSpPr/>
          <p:nvPr/>
        </p:nvCxnSpPr>
        <p:spPr>
          <a:xfrm flipV="1">
            <a:off x="6768244" y="2495706"/>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95001" y="1654501"/>
            <a:ext cx="1006261" cy="124474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0" name="直接箭头连接符 19"/>
          <p:cNvCxnSpPr/>
          <p:nvPr/>
        </p:nvCxnSpPr>
        <p:spPr>
          <a:xfrm flipV="1">
            <a:off x="6715762" y="2276871"/>
            <a:ext cx="496906" cy="2633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708612" y="1880828"/>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624228" y="1628800"/>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919480" y="1520788"/>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720661" y="1870865"/>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5761473" y="2083844"/>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048164" y="2204864"/>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5919480" y="2582937"/>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141745" y="2726953"/>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272572" y="1591692"/>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273298" y="1939828"/>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460159" y="2162454"/>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6141745" y="3429000"/>
            <a:ext cx="1006261" cy="124474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椭圆 42"/>
          <p:cNvSpPr/>
          <p:nvPr/>
        </p:nvSpPr>
        <p:spPr>
          <a:xfrm>
            <a:off x="6833411" y="3573016"/>
            <a:ext cx="186861"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stCxn id="43" idx="1"/>
          </p:cNvCxnSpPr>
          <p:nvPr/>
        </p:nvCxnSpPr>
        <p:spPr>
          <a:xfrm flipH="1">
            <a:off x="6550906" y="3615197"/>
            <a:ext cx="309870" cy="436173"/>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6493400" y="3987940"/>
            <a:ext cx="186861"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endCxn id="46" idx="5"/>
          </p:cNvCxnSpPr>
          <p:nvPr/>
        </p:nvCxnSpPr>
        <p:spPr>
          <a:xfrm flipH="1">
            <a:off x="6652896" y="3861048"/>
            <a:ext cx="248368" cy="37274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对象 50"/>
          <p:cNvGraphicFramePr>
            <a:graphicFrameLocks noChangeAspect="1"/>
          </p:cNvGraphicFramePr>
          <p:nvPr>
            <p:extLst>
              <p:ext uri="{D42A27DB-BD31-4B8C-83A1-F6EECF244321}">
                <p14:modId xmlns:p14="http://schemas.microsoft.com/office/powerpoint/2010/main" val="2892860964"/>
              </p:ext>
            </p:extLst>
          </p:nvPr>
        </p:nvGraphicFramePr>
        <p:xfrm>
          <a:off x="5687457" y="1389707"/>
          <a:ext cx="253689" cy="322877"/>
        </p:xfrm>
        <a:graphic>
          <a:graphicData uri="http://schemas.openxmlformats.org/presentationml/2006/ole">
            <mc:AlternateContent xmlns:mc="http://schemas.openxmlformats.org/markup-compatibility/2006">
              <mc:Choice xmlns:v="urn:schemas-microsoft-com:vml" Requires="v">
                <p:oleObj spid="_x0000_s47410" name="公式" r:id="rId5" imgW="139680" imgH="177480" progId="Equation.3">
                  <p:embed/>
                </p:oleObj>
              </mc:Choice>
              <mc:Fallback>
                <p:oleObj name="公式" r:id="rId5" imgW="139680" imgH="177480" progId="Equation.3">
                  <p:embed/>
                  <p:pic>
                    <p:nvPicPr>
                      <p:cNvPr id="0" name=""/>
                      <p:cNvPicPr/>
                      <p:nvPr/>
                    </p:nvPicPr>
                    <p:blipFill>
                      <a:blip r:embed="rId6"/>
                      <a:stretch>
                        <a:fillRect/>
                      </a:stretch>
                    </p:blipFill>
                    <p:spPr>
                      <a:xfrm>
                        <a:off x="5687457" y="1389707"/>
                        <a:ext cx="253689" cy="322877"/>
                      </a:xfrm>
                      <a:prstGeom prst="rect">
                        <a:avLst/>
                      </a:prstGeom>
                    </p:spPr>
                  </p:pic>
                </p:oleObj>
              </mc:Fallback>
            </mc:AlternateContent>
          </a:graphicData>
        </a:graphic>
      </p:graphicFrame>
      <p:cxnSp>
        <p:nvCxnSpPr>
          <p:cNvPr id="53" name="直接箭头连接符 52"/>
          <p:cNvCxnSpPr/>
          <p:nvPr/>
        </p:nvCxnSpPr>
        <p:spPr>
          <a:xfrm flipV="1">
            <a:off x="6948264" y="3368623"/>
            <a:ext cx="603429" cy="3124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6973272" y="3032956"/>
            <a:ext cx="479048" cy="6248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7" name="对象 56"/>
          <p:cNvGraphicFramePr>
            <a:graphicFrameLocks noChangeAspect="1"/>
          </p:cNvGraphicFramePr>
          <p:nvPr>
            <p:extLst>
              <p:ext uri="{D42A27DB-BD31-4B8C-83A1-F6EECF244321}">
                <p14:modId xmlns:p14="http://schemas.microsoft.com/office/powerpoint/2010/main" val="945612850"/>
              </p:ext>
            </p:extLst>
          </p:nvPr>
        </p:nvGraphicFramePr>
        <p:xfrm>
          <a:off x="7250991" y="3212976"/>
          <a:ext cx="300701" cy="248082"/>
        </p:xfrm>
        <a:graphic>
          <a:graphicData uri="http://schemas.openxmlformats.org/presentationml/2006/ole">
            <mc:AlternateContent xmlns:mc="http://schemas.openxmlformats.org/markup-compatibility/2006">
              <mc:Choice xmlns:v="urn:schemas-microsoft-com:vml" Requires="v">
                <p:oleObj spid="_x0000_s47411" name="公式" r:id="rId7" imgW="126720" imgH="177480" progId="Equation.3">
                  <p:embed/>
                </p:oleObj>
              </mc:Choice>
              <mc:Fallback>
                <p:oleObj name="公式" r:id="rId7" imgW="126720" imgH="177480" progId="Equation.3">
                  <p:embed/>
                  <p:pic>
                    <p:nvPicPr>
                      <p:cNvPr id="0" name=""/>
                      <p:cNvPicPr/>
                      <p:nvPr/>
                    </p:nvPicPr>
                    <p:blipFill>
                      <a:blip r:embed="rId8"/>
                      <a:stretch>
                        <a:fillRect/>
                      </a:stretch>
                    </p:blipFill>
                    <p:spPr>
                      <a:xfrm>
                        <a:off x="7250991" y="3212976"/>
                        <a:ext cx="300701" cy="248082"/>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4171257585"/>
              </p:ext>
            </p:extLst>
          </p:nvPr>
        </p:nvGraphicFramePr>
        <p:xfrm>
          <a:off x="7668344" y="3210152"/>
          <a:ext cx="288032" cy="405045"/>
        </p:xfrm>
        <a:graphic>
          <a:graphicData uri="http://schemas.openxmlformats.org/presentationml/2006/ole">
            <mc:AlternateContent xmlns:mc="http://schemas.openxmlformats.org/markup-compatibility/2006">
              <mc:Choice xmlns:v="urn:schemas-microsoft-com:vml" Requires="v">
                <p:oleObj spid="_x0000_s47412" name="公式" r:id="rId9" imgW="126720" imgH="177480" progId="Equation.3">
                  <p:embed/>
                </p:oleObj>
              </mc:Choice>
              <mc:Fallback>
                <p:oleObj name="公式" r:id="rId9" imgW="126720" imgH="177480" progId="Equation.3">
                  <p:embed/>
                  <p:pic>
                    <p:nvPicPr>
                      <p:cNvPr id="0" name=""/>
                      <p:cNvPicPr/>
                      <p:nvPr/>
                    </p:nvPicPr>
                    <p:blipFill>
                      <a:blip r:embed="rId10"/>
                      <a:stretch>
                        <a:fillRect/>
                      </a:stretch>
                    </p:blipFill>
                    <p:spPr>
                      <a:xfrm>
                        <a:off x="7668344" y="3210152"/>
                        <a:ext cx="288032" cy="405045"/>
                      </a:xfrm>
                      <a:prstGeom prst="rect">
                        <a:avLst/>
                      </a:prstGeom>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3408414815"/>
              </p:ext>
            </p:extLst>
          </p:nvPr>
        </p:nvGraphicFramePr>
        <p:xfrm>
          <a:off x="7439025" y="2733675"/>
          <a:ext cx="265113" cy="500063"/>
        </p:xfrm>
        <a:graphic>
          <a:graphicData uri="http://schemas.openxmlformats.org/presentationml/2006/ole">
            <mc:AlternateContent xmlns:mc="http://schemas.openxmlformats.org/markup-compatibility/2006">
              <mc:Choice xmlns:v="urn:schemas-microsoft-com:vml" Requires="v">
                <p:oleObj spid="_x0000_s47413" name="Equation" r:id="rId11" imgW="114120" imgH="215640" progId="Equation.DSMT4">
                  <p:embed/>
                </p:oleObj>
              </mc:Choice>
              <mc:Fallback>
                <p:oleObj name="Equation" r:id="rId11" imgW="114120" imgH="215640" progId="Equation.DSMT4">
                  <p:embed/>
                  <p:pic>
                    <p:nvPicPr>
                      <p:cNvPr id="0" name=""/>
                      <p:cNvPicPr/>
                      <p:nvPr/>
                    </p:nvPicPr>
                    <p:blipFill>
                      <a:blip r:embed="rId12"/>
                      <a:stretch>
                        <a:fillRect/>
                      </a:stretch>
                    </p:blipFill>
                    <p:spPr>
                      <a:xfrm>
                        <a:off x="7439025" y="2733675"/>
                        <a:ext cx="265113" cy="500063"/>
                      </a:xfrm>
                      <a:prstGeom prst="rect">
                        <a:avLst/>
                      </a:prstGeom>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2266722590"/>
              </p:ext>
            </p:extLst>
          </p:nvPr>
        </p:nvGraphicFramePr>
        <p:xfrm>
          <a:off x="7157844" y="3585504"/>
          <a:ext cx="281844" cy="263055"/>
        </p:xfrm>
        <a:graphic>
          <a:graphicData uri="http://schemas.openxmlformats.org/presentationml/2006/ole">
            <mc:AlternateContent xmlns:mc="http://schemas.openxmlformats.org/markup-compatibility/2006">
              <mc:Choice xmlns:v="urn:schemas-microsoft-com:vml" Requires="v">
                <p:oleObj spid="_x0000_s47414" name="公式" r:id="rId13" imgW="190440" imgH="177480" progId="Equation.3">
                  <p:embed/>
                </p:oleObj>
              </mc:Choice>
              <mc:Fallback>
                <p:oleObj name="公式" r:id="rId13" imgW="190440" imgH="177480" progId="Equation.3">
                  <p:embed/>
                  <p:pic>
                    <p:nvPicPr>
                      <p:cNvPr id="0" name=""/>
                      <p:cNvPicPr/>
                      <p:nvPr/>
                    </p:nvPicPr>
                    <p:blipFill>
                      <a:blip r:embed="rId14"/>
                      <a:stretch>
                        <a:fillRect/>
                      </a:stretch>
                    </p:blipFill>
                    <p:spPr>
                      <a:xfrm>
                        <a:off x="7157844" y="3585504"/>
                        <a:ext cx="281844" cy="263055"/>
                      </a:xfrm>
                      <a:prstGeom prst="rect">
                        <a:avLst/>
                      </a:prstGeom>
                    </p:spPr>
                  </p:pic>
                </p:oleObj>
              </mc:Fallback>
            </mc:AlternateContent>
          </a:graphicData>
        </a:graphic>
      </p:graphicFrame>
      <p:sp>
        <p:nvSpPr>
          <p:cNvPr id="56" name="弧形 55"/>
          <p:cNvSpPr/>
          <p:nvPr/>
        </p:nvSpPr>
        <p:spPr>
          <a:xfrm>
            <a:off x="7016924" y="3501008"/>
            <a:ext cx="147364" cy="14401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810287301"/>
              </p:ext>
            </p:extLst>
          </p:nvPr>
        </p:nvGraphicFramePr>
        <p:xfrm>
          <a:off x="6508750" y="3527425"/>
          <a:ext cx="206375" cy="411163"/>
        </p:xfrm>
        <a:graphic>
          <a:graphicData uri="http://schemas.openxmlformats.org/presentationml/2006/ole">
            <mc:AlternateContent xmlns:mc="http://schemas.openxmlformats.org/markup-compatibility/2006">
              <mc:Choice xmlns:v="urn:schemas-microsoft-com:vml" Requires="v">
                <p:oleObj spid="_x0000_s47415" name="Equation" r:id="rId15" imgW="88560" imgH="177480" progId="Equation.DSMT4">
                  <p:embed/>
                </p:oleObj>
              </mc:Choice>
              <mc:Fallback>
                <p:oleObj name="Equation" r:id="rId15" imgW="88560" imgH="177480" progId="Equation.DSMT4">
                  <p:embed/>
                  <p:pic>
                    <p:nvPicPr>
                      <p:cNvPr id="0" name="对象 63"/>
                      <p:cNvPicPr>
                        <a:picLocks noChangeAspect="1" noChangeArrowheads="1"/>
                      </p:cNvPicPr>
                      <p:nvPr/>
                    </p:nvPicPr>
                    <p:blipFill>
                      <a:blip r:embed="rId16"/>
                      <a:srcRect/>
                      <a:stretch>
                        <a:fillRect/>
                      </a:stretch>
                    </p:blipFill>
                    <p:spPr bwMode="auto">
                      <a:xfrm>
                        <a:off x="6508750" y="3527425"/>
                        <a:ext cx="2063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920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500"/>
                                        <p:tgtEl>
                                          <p:spTgt spid="43"/>
                                        </p:tgtEl>
                                      </p:cBhvr>
                                    </p:animEffect>
                                  </p:childTnLst>
                                </p:cTn>
                              </p:par>
                              <p:par>
                                <p:cTn id="40" presetID="22" presetClass="entr" presetSubtype="4"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down)">
                                      <p:cBhvr>
                                        <p:cTn id="45" dur="500"/>
                                        <p:tgtEl>
                                          <p:spTgt spid="46"/>
                                        </p:tgtEl>
                                      </p:cBhvr>
                                    </p:animEffect>
                                  </p:childTnLst>
                                </p:cTn>
                              </p:par>
                              <p:par>
                                <p:cTn id="46" presetID="22" presetClass="entr" presetSubtype="4"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down)">
                                      <p:cBhvr>
                                        <p:cTn id="48" dur="500"/>
                                        <p:tgtEl>
                                          <p:spTgt spid="48"/>
                                        </p:tgtEl>
                                      </p:cBhvr>
                                    </p:animEffect>
                                  </p:childTnLst>
                                </p:cTn>
                              </p:par>
                              <p:par>
                                <p:cTn id="49" presetID="22" presetClass="entr" presetSubtype="4"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down)">
                                      <p:cBhvr>
                                        <p:cTn id="51" dur="500"/>
                                        <p:tgtEl>
                                          <p:spTgt spid="53"/>
                                        </p:tgtEl>
                                      </p:cBhvr>
                                    </p:animEffect>
                                  </p:childTnLst>
                                </p:cTn>
                              </p:par>
                              <p:par>
                                <p:cTn id="52" presetID="22" presetClass="entr" presetSubtype="4"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down)">
                                      <p:cBhvr>
                                        <p:cTn id="54" dur="500"/>
                                        <p:tgtEl>
                                          <p:spTgt spid="5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down)">
                                      <p:cBhvr>
                                        <p:cTn id="60" dur="500"/>
                                        <p:tgtEl>
                                          <p:spTgt spid="57"/>
                                        </p:tgtEl>
                                      </p:cBhvr>
                                    </p:animEffect>
                                  </p:childTnLst>
                                </p:cTn>
                              </p:par>
                              <p:par>
                                <p:cTn id="61" presetID="22" presetClass="entr" presetSubtype="4"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par>
                                <p:cTn id="64" presetID="22" presetClass="entr" presetSubtype="4"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down)">
                                      <p:cBhvr>
                                        <p:cTn id="66" dur="500"/>
                                        <p:tgtEl>
                                          <p:spTgt spid="64"/>
                                        </p:tgtEl>
                                      </p:cBhvr>
                                    </p:animEffect>
                                  </p:childTnLst>
                                </p:cTn>
                              </p:par>
                              <p:par>
                                <p:cTn id="67" presetID="22" presetClass="entr" presetSubtype="4"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wipe(down)">
                                      <p:cBhvr>
                                        <p:cTn id="69" dur="500"/>
                                        <p:tgtEl>
                                          <p:spTgt spid="65"/>
                                        </p:tgtEl>
                                      </p:cBhvr>
                                    </p:animEffect>
                                  </p:childTnLst>
                                </p:cTn>
                              </p:par>
                              <p:par>
                                <p:cTn id="70" presetID="22" presetClass="entr" presetSubtype="4"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down)">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en-US" altLang="zh-CN" dirty="0" smtClean="0"/>
                  <a:t>	</a:t>
                </a:r>
                <a:r>
                  <a:rPr lang="zh-CN" altLang="en-US" dirty="0" smtClean="0"/>
                  <a:t>侧面与</a:t>
                </a:r>
                <a14:m>
                  <m:oMath xmlns:m="http://schemas.openxmlformats.org/officeDocument/2006/math">
                    <m:acc>
                      <m:accPr>
                        <m:chr m:val="⃗"/>
                        <m:ctrlPr>
                          <a:rPr lang="zh-CN" altLang="en-US" i="1" smtClean="0">
                            <a:latin typeface="Cambria Math"/>
                          </a:rPr>
                        </m:ctrlPr>
                      </m:accPr>
                      <m:e>
                        <m:r>
                          <a:rPr lang="en-US" altLang="zh-CN" b="0" i="1" smtClean="0">
                            <a:latin typeface="Cambria Math"/>
                          </a:rPr>
                          <m:t>𝑙</m:t>
                        </m:r>
                      </m:e>
                    </m:acc>
                  </m:oMath>
                </a14:m>
                <a:r>
                  <a:rPr lang="zh-CN" altLang="en-US" dirty="0" smtClean="0"/>
                  <a:t>方向相同。那么，只有在这个柱体内的分子的等效点偶极矩才可能，且一定能与</a:t>
                </a:r>
                <a:r>
                  <a:rPr lang="en-US" altLang="zh-CN" dirty="0" err="1" smtClean="0"/>
                  <a:t>dS</a:t>
                </a:r>
                <a:r>
                  <a:rPr lang="zh-CN" altLang="en-US" dirty="0" smtClean="0"/>
                  <a:t>相交，设</a:t>
                </a:r>
                <a:r>
                  <a:rPr lang="en-US" altLang="zh-CN" dirty="0" err="1" smtClean="0"/>
                  <a:t>dS</a:t>
                </a:r>
                <a:r>
                  <a:rPr lang="zh-CN" altLang="en-US" dirty="0" smtClean="0"/>
                  <a:t>外法线方向</a:t>
                </a:r>
                <a14:m>
                  <m:oMath xmlns:m="http://schemas.openxmlformats.org/officeDocument/2006/math">
                    <m:acc>
                      <m:accPr>
                        <m:chr m:val="̂"/>
                        <m:ctrlPr>
                          <a:rPr lang="zh-CN" altLang="en-US" i="1" smtClean="0">
                            <a:latin typeface="Cambria Math"/>
                          </a:rPr>
                        </m:ctrlPr>
                      </m:accPr>
                      <m:e>
                        <m:r>
                          <a:rPr lang="en-US" altLang="zh-CN" b="0" i="1" smtClean="0">
                            <a:latin typeface="Cambria Math"/>
                          </a:rPr>
                          <m:t>𝑛</m:t>
                        </m:r>
                      </m:e>
                    </m:acc>
                  </m:oMath>
                </a14:m>
                <a:r>
                  <a:rPr lang="zh-CN" altLang="en-US" dirty="0" smtClean="0"/>
                  <a:t>与</a:t>
                </a:r>
                <a14:m>
                  <m:oMath xmlns:m="http://schemas.openxmlformats.org/officeDocument/2006/math">
                    <m:acc>
                      <m:accPr>
                        <m:chr m:val="⃗"/>
                        <m:ctrlPr>
                          <a:rPr lang="zh-CN" altLang="en-US" i="1">
                            <a:latin typeface="Cambria Math"/>
                          </a:rPr>
                        </m:ctrlPr>
                      </m:accPr>
                      <m:e>
                        <m:r>
                          <a:rPr lang="en-US" altLang="zh-CN" i="1">
                            <a:latin typeface="Cambria Math"/>
                          </a:rPr>
                          <m:t>𝑙</m:t>
                        </m:r>
                      </m:e>
                    </m:acc>
                  </m:oMath>
                </a14:m>
                <a:r>
                  <a:rPr lang="zh-CN" altLang="en-US" dirty="0" smtClean="0"/>
                  <a:t>夹角为</a:t>
                </a:r>
                <a14:m>
                  <m:oMath xmlns:m="http://schemas.openxmlformats.org/officeDocument/2006/math">
                    <m:r>
                      <a:rPr lang="zh-CN" altLang="en-US" i="1" smtClean="0">
                        <a:latin typeface="Cambria Math"/>
                      </a:rPr>
                      <m:t>𝜃</m:t>
                    </m:r>
                  </m:oMath>
                </a14:m>
                <a:r>
                  <a:rPr lang="zh-CN" altLang="en-US" dirty="0" smtClean="0"/>
                  <a:t>，则柱高为</a:t>
                </a:r>
                <a14:m>
                  <m:oMath xmlns:m="http://schemas.openxmlformats.org/officeDocument/2006/math">
                    <m:r>
                      <a:rPr lang="en-US" altLang="zh-CN" b="0" i="1" smtClean="0">
                        <a:latin typeface="Cambria Math"/>
                      </a:rPr>
                      <m:t>𝑙𝑐𝑜𝑠</m:t>
                    </m:r>
                    <m:r>
                      <a:rPr lang="en-US" altLang="zh-CN" b="0" i="1" smtClean="0">
                        <a:latin typeface="Cambria Math"/>
                        <a:ea typeface="Cambria Math"/>
                      </a:rPr>
                      <m:t>𝜃</m:t>
                    </m:r>
                    <m:r>
                      <a:rPr lang="zh-CN" altLang="en-US" b="0" i="1" smtClean="0">
                        <a:latin typeface="Cambria Math"/>
                        <a:ea typeface="Cambria Math"/>
                      </a:rPr>
                      <m:t>。</m:t>
                    </m:r>
                  </m:oMath>
                </a14:m>
                <a:r>
                  <a:rPr lang="zh-CN" altLang="en-US" dirty="0" smtClean="0"/>
                  <a:t>体积</a:t>
                </a:r>
                <a:r>
                  <a:rPr lang="en-US" altLang="zh-CN" dirty="0" err="1" smtClean="0"/>
                  <a:t>dV</a:t>
                </a:r>
                <a:r>
                  <a:rPr lang="en-US" altLang="zh-CN" dirty="0"/>
                  <a:t>=</a:t>
                </a:r>
                <a:r>
                  <a:rPr lang="en-US" altLang="zh-CN" dirty="0" smtClean="0"/>
                  <a:t>𝑙</a:t>
                </a:r>
                <a:r>
                  <a:rPr lang="en-US" altLang="zh-CN" dirty="0" err="1" smtClean="0"/>
                  <a:t>dS</a:t>
                </a:r>
                <a:r>
                  <a:rPr lang="en-US" altLang="zh-CN" dirty="0" smtClean="0"/>
                  <a:t>𝑐𝑜𝑠𝜃</a:t>
                </a:r>
                <a:r>
                  <a:rPr lang="zh-CN" altLang="en-US" dirty="0" smtClean="0"/>
                  <a:t>。设单位体积分子数为</a:t>
                </a:r>
                <a:r>
                  <a:rPr lang="en-US" altLang="zh-CN" i="1" dirty="0" smtClean="0"/>
                  <a:t>N</a:t>
                </a:r>
                <a:r>
                  <a:rPr lang="zh-CN" altLang="en-US" dirty="0" smtClean="0"/>
                  <a:t>，每个分子正电荷电量为</a:t>
                </a:r>
                <a:r>
                  <a:rPr lang="en-US" altLang="zh-CN" i="1" dirty="0" smtClean="0"/>
                  <a:t>q</a:t>
                </a:r>
                <a:r>
                  <a:rPr lang="en-US" altLang="zh-CN" dirty="0" smtClean="0"/>
                  <a:t>,</a:t>
                </a:r>
                <a:r>
                  <a:rPr lang="zh-CN" altLang="en-US" dirty="0" smtClean="0"/>
                  <a:t>则</a:t>
                </a:r>
                <a:r>
                  <a:rPr lang="en-US" altLang="zh-CN" dirty="0" err="1" smtClean="0"/>
                  <a:t>dV</a:t>
                </a:r>
                <a:r>
                  <a:rPr lang="zh-CN" altLang="en-US" dirty="0" smtClean="0"/>
                  <a:t>内的剩余电荷为</a:t>
                </a:r>
                <a:r>
                  <a:rPr lang="en-US" altLang="zh-CN" dirty="0" smtClean="0"/>
                  <a:t>:</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731" r="-1336"/>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975176000"/>
              </p:ext>
            </p:extLst>
          </p:nvPr>
        </p:nvGraphicFramePr>
        <p:xfrm>
          <a:off x="187325" y="4127500"/>
          <a:ext cx="8297863" cy="2201863"/>
        </p:xfrm>
        <a:graphic>
          <a:graphicData uri="http://schemas.openxmlformats.org/presentationml/2006/ole">
            <mc:AlternateContent xmlns:mc="http://schemas.openxmlformats.org/markup-compatibility/2006">
              <mc:Choice xmlns:v="urn:schemas-microsoft-com:vml" Requires="v">
                <p:oleObj spid="_x0000_s46136" name="Equation" r:id="rId5" imgW="3301920" imgH="876240" progId="Equation.DSMT4">
                  <p:embed/>
                </p:oleObj>
              </mc:Choice>
              <mc:Fallback>
                <p:oleObj name="Equation" r:id="rId5" imgW="3301920" imgH="876240" progId="Equation.DSMT4">
                  <p:embed/>
                  <p:pic>
                    <p:nvPicPr>
                      <p:cNvPr id="0" name=""/>
                      <p:cNvPicPr/>
                      <p:nvPr/>
                    </p:nvPicPr>
                    <p:blipFill>
                      <a:blip r:embed="rId6"/>
                      <a:stretch>
                        <a:fillRect/>
                      </a:stretch>
                    </p:blipFill>
                    <p:spPr>
                      <a:xfrm>
                        <a:off x="187325" y="4127500"/>
                        <a:ext cx="8297863" cy="2201863"/>
                      </a:xfrm>
                      <a:prstGeom prst="rect">
                        <a:avLst/>
                      </a:prstGeom>
                    </p:spPr>
                  </p:pic>
                </p:oleObj>
              </mc:Fallback>
            </mc:AlternateContent>
          </a:graphicData>
        </a:graphic>
      </p:graphicFrame>
    </p:spTree>
    <p:extLst>
      <p:ext uri="{BB962C8B-B14F-4D97-AF65-F5344CB8AC3E}">
        <p14:creationId xmlns:p14="http://schemas.microsoft.com/office/powerpoint/2010/main" val="419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60648"/>
            <a:ext cx="8856984" cy="1008112"/>
          </a:xfrm>
        </p:spPr>
        <p:txBody>
          <a:bodyPr>
            <a:normAutofit/>
          </a:bodyPr>
          <a:lstStyle/>
          <a:p>
            <a:pPr lvl="0">
              <a:spcBef>
                <a:spcPct val="50000"/>
              </a:spcBef>
              <a:defRPr/>
            </a:pPr>
            <a:r>
              <a:rPr lang="en-US" altLang="zh-CN" b="1" kern="0" dirty="0" smtClean="0">
                <a:solidFill>
                  <a:prstClr val="black">
                    <a:lumMod val="95000"/>
                    <a:lumOff val="5000"/>
                  </a:prstClr>
                </a:solidFill>
                <a:latin typeface="+mj-ea"/>
                <a:cs typeface="+mn-cs"/>
              </a:rPr>
              <a:t>§2.1</a:t>
            </a:r>
            <a:r>
              <a:rPr lang="zh-CN" altLang="en-US" b="1" kern="0" dirty="0" smtClean="0">
                <a:solidFill>
                  <a:prstClr val="black">
                    <a:lumMod val="95000"/>
                    <a:lumOff val="5000"/>
                  </a:prstClr>
                </a:solidFill>
                <a:latin typeface="+mj-ea"/>
                <a:cs typeface="+mn-cs"/>
              </a:rPr>
              <a:t>导体</a:t>
            </a:r>
            <a:endParaRPr lang="zh-CN" altLang="en-US" dirty="0">
              <a:latin typeface="+mj-ea"/>
            </a:endParaRPr>
          </a:p>
        </p:txBody>
      </p:sp>
      <p:sp>
        <p:nvSpPr>
          <p:cNvPr id="5" name="Text Box 2"/>
          <p:cNvSpPr txBox="1">
            <a:spLocks noChangeArrowheads="1"/>
          </p:cNvSpPr>
          <p:nvPr/>
        </p:nvSpPr>
        <p:spPr bwMode="auto">
          <a:xfrm>
            <a:off x="0" y="1340768"/>
            <a:ext cx="9036496"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b="1" dirty="0">
                <a:latin typeface="宋体" charset="-122"/>
              </a:rPr>
              <a:t> </a:t>
            </a:r>
            <a:r>
              <a:rPr lang="en-US" altLang="zh-CN" sz="3200" b="1" dirty="0" smtClean="0">
                <a:latin typeface="宋体" charset="-122"/>
              </a:rPr>
              <a:t> </a:t>
            </a:r>
            <a:r>
              <a:rPr lang="zh-CN" altLang="en-US" sz="3200" b="1" dirty="0" smtClean="0">
                <a:latin typeface="宋体" charset="-122"/>
              </a:rPr>
              <a:t>导体（</a:t>
            </a:r>
            <a:r>
              <a:rPr lang="en-US" altLang="zh-CN" sz="3200" dirty="0" smtClean="0">
                <a:latin typeface="宋体" charset="-122"/>
              </a:rPr>
              <a:t>conductor</a:t>
            </a:r>
            <a:r>
              <a:rPr lang="zh-CN" altLang="en-US" sz="3200" b="1" dirty="0" smtClean="0">
                <a:latin typeface="宋体" charset="-122"/>
              </a:rPr>
              <a:t>）：</a:t>
            </a:r>
            <a:r>
              <a:rPr lang="zh-CN" altLang="en-US" sz="3200" dirty="0" smtClean="0">
                <a:latin typeface="宋体" charset="-122"/>
              </a:rPr>
              <a:t>存在</a:t>
            </a:r>
            <a:r>
              <a:rPr lang="zh-CN" altLang="en-US" sz="3200" dirty="0">
                <a:latin typeface="宋体" charset="-122"/>
              </a:rPr>
              <a:t>大量的可自由移动的</a:t>
            </a:r>
            <a:r>
              <a:rPr lang="zh-CN" altLang="en-US" sz="3200" dirty="0" smtClean="0">
                <a:latin typeface="宋体" charset="-122"/>
              </a:rPr>
              <a:t>电荷，包括金属、电解液、等离子体、超导体。</a:t>
            </a:r>
            <a:endParaRPr lang="en-US" altLang="zh-CN" sz="3200" dirty="0" smtClean="0">
              <a:latin typeface="宋体" charset="-122"/>
            </a:endParaRPr>
          </a:p>
          <a:p>
            <a:pPr>
              <a:spcBef>
                <a:spcPct val="50000"/>
              </a:spcBef>
            </a:pPr>
            <a:r>
              <a:rPr lang="en-US" altLang="zh-CN" sz="3200" dirty="0" smtClean="0">
                <a:latin typeface="宋体" charset="-122"/>
              </a:rPr>
              <a:t>  </a:t>
            </a:r>
            <a:r>
              <a:rPr lang="zh-CN" altLang="en-US" sz="3200" dirty="0" smtClean="0">
                <a:latin typeface="宋体" charset="-122"/>
              </a:rPr>
              <a:t>导体放入静电场后，二者产生相互作用：导体中的自由电荷在静电场的作用下，会重新分布；静电场会受到导体中自由电荷的影响而发生变化。</a:t>
            </a:r>
            <a:endParaRPr lang="en-US" altLang="zh-CN" sz="3200" dirty="0" smtClean="0">
              <a:latin typeface="宋体" charset="-122"/>
            </a:endParaRPr>
          </a:p>
          <a:p>
            <a:pPr>
              <a:spcBef>
                <a:spcPct val="50000"/>
              </a:spcBef>
            </a:pPr>
            <a:r>
              <a:rPr lang="en-US" altLang="zh-CN" sz="3200" dirty="0">
                <a:latin typeface="宋体" charset="-122"/>
              </a:rPr>
              <a:t> </a:t>
            </a:r>
            <a:r>
              <a:rPr lang="en-US" altLang="zh-CN" sz="3200" dirty="0" smtClean="0">
                <a:latin typeface="宋体" charset="-122"/>
              </a:rPr>
              <a:t> </a:t>
            </a:r>
            <a:r>
              <a:rPr lang="zh-CN" altLang="en-US" sz="3200" dirty="0" smtClean="0">
                <a:latin typeface="宋体" charset="-122"/>
              </a:rPr>
              <a:t>我们这里只讨论金属导体，所得结论有的也适用于其它导体。</a:t>
            </a:r>
            <a:endParaRPr lang="en-US" altLang="zh-CN" sz="3200" dirty="0" smtClean="0">
              <a:latin typeface="宋体" charset="-122"/>
            </a:endParaRPr>
          </a:p>
        </p:txBody>
      </p:sp>
    </p:spTree>
    <p:extLst>
      <p:ext uri="{BB962C8B-B14F-4D97-AF65-F5344CB8AC3E}">
        <p14:creationId xmlns:p14="http://schemas.microsoft.com/office/powerpoint/2010/main" val="28738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solidFill>
                      <a:srgbClr val="7030A0"/>
                    </a:solidFill>
                  </a:rPr>
                  <a:t>（</a:t>
                </a:r>
                <a:r>
                  <a:rPr lang="en-US" altLang="zh-CN" b="1" dirty="0" smtClean="0">
                    <a:solidFill>
                      <a:srgbClr val="7030A0"/>
                    </a:solidFill>
                  </a:rPr>
                  <a:t>3</a:t>
                </a:r>
                <a:r>
                  <a:rPr lang="zh-CN" altLang="en-US" b="1" dirty="0" smtClean="0">
                    <a:solidFill>
                      <a:srgbClr val="7030A0"/>
                    </a:solidFill>
                  </a:rPr>
                  <a:t>）极化电荷</a:t>
                </a:r>
                <a:r>
                  <a:rPr lang="zh-CN" altLang="en-US" b="1" dirty="0">
                    <a:solidFill>
                      <a:srgbClr val="7030A0"/>
                    </a:solidFill>
                  </a:rPr>
                  <a:t>面</a:t>
                </a:r>
                <a:r>
                  <a:rPr lang="zh-CN" altLang="en-US" b="1" dirty="0" smtClean="0">
                    <a:solidFill>
                      <a:srgbClr val="7030A0"/>
                    </a:solidFill>
                  </a:rPr>
                  <a:t>密度</a:t>
                </a:r>
                <a:endParaRPr lang="en-US" altLang="zh-CN" b="1" dirty="0" smtClean="0">
                  <a:solidFill>
                    <a:srgbClr val="7030A0"/>
                  </a:solidFill>
                </a:endParaRPr>
              </a:p>
              <a:p>
                <a:pPr marL="0" indent="0">
                  <a:buNone/>
                </a:pPr>
                <a:r>
                  <a:rPr lang="en-US" altLang="zh-CN" dirty="0"/>
                  <a:t>	</a:t>
                </a:r>
                <a:r>
                  <a:rPr lang="zh-CN" altLang="en-US" dirty="0" smtClean="0"/>
                  <a:t>在均匀电介质中，极化电荷只能出现在表面。考虑下式：</a:t>
                </a:r>
                <a:endParaRPr lang="en-US" altLang="zh-CN" dirty="0" smtClean="0"/>
              </a:p>
              <a:p>
                <a:pPr marL="0" indent="0">
                  <a:buNone/>
                </a:pPr>
                <a:endParaRPr lang="en-US" altLang="zh-CN" sz="2000" dirty="0"/>
              </a:p>
              <a:p>
                <a:pPr marL="0" indent="446088">
                  <a:buNone/>
                </a:pPr>
                <a:r>
                  <a:rPr lang="zh-CN" altLang="en-US" dirty="0" smtClean="0"/>
                  <a:t>如把电介质的表面看作一闭合曲面，若面元</a:t>
                </a:r>
                <a14:m>
                  <m:oMath xmlns:m="http://schemas.openxmlformats.org/officeDocument/2006/math">
                    <m:r>
                      <a:rPr lang="en-US" altLang="zh-CN" b="0" i="1" smtClean="0">
                        <a:latin typeface="Cambria Math"/>
                      </a:rPr>
                      <m:t>𝑑𝑠</m:t>
                    </m:r>
                    <m:r>
                      <a:rPr lang="zh-CN" altLang="en-US" b="0" i="1" smtClean="0">
                        <a:latin typeface="Cambria Math"/>
                      </a:rPr>
                      <m:t>内</m:t>
                    </m:r>
                  </m:oMath>
                </a14:m>
                <a:r>
                  <a:rPr lang="zh-CN" altLang="en-US" dirty="0" smtClean="0"/>
                  <a:t>电荷为</a:t>
                </a:r>
                <a14:m>
                  <m:oMath xmlns:m="http://schemas.openxmlformats.org/officeDocument/2006/math">
                    <m:r>
                      <a:rPr lang="en-US" altLang="zh-CN" b="0" i="1" smtClean="0">
                        <a:latin typeface="Cambria Math"/>
                      </a:rPr>
                      <m:t>−</m:t>
                    </m:r>
                    <m:r>
                      <a:rPr lang="en-US" altLang="zh-CN" b="0" i="1" smtClean="0">
                        <a:latin typeface="Cambria Math"/>
                      </a:rPr>
                      <m:t>𝑑</m:t>
                    </m:r>
                    <m:sSup>
                      <m:sSupPr>
                        <m:ctrlPr>
                          <a:rPr lang="en-US" altLang="zh-CN" b="0" i="1" smtClean="0">
                            <a:latin typeface="Cambria Math"/>
                          </a:rPr>
                        </m:ctrlPr>
                      </m:sSupPr>
                      <m:e>
                        <m:r>
                          <a:rPr lang="en-US" altLang="zh-CN" b="0" i="1" smtClean="0">
                            <a:latin typeface="Cambria Math"/>
                          </a:rPr>
                          <m:t>𝑞</m:t>
                        </m:r>
                      </m:e>
                      <m:sup>
                        <m:r>
                          <a:rPr lang="en-US" altLang="zh-CN" b="0" i="1" smtClean="0">
                            <a:latin typeface="Cambria Math"/>
                          </a:rPr>
                          <m:t>′</m:t>
                        </m:r>
                      </m:sup>
                    </m:sSup>
                  </m:oMath>
                </a14:m>
                <a:r>
                  <a:rPr lang="zh-CN" altLang="en-US" dirty="0" smtClean="0"/>
                  <a:t>，则外侧极化电荷为</a:t>
                </a:r>
                <a14:m>
                  <m:oMath xmlns:m="http://schemas.openxmlformats.org/officeDocument/2006/math">
                    <m:r>
                      <a:rPr lang="en-US" altLang="zh-CN" i="1">
                        <a:latin typeface="Cambria Math"/>
                      </a:rPr>
                      <m:t>𝑑</m:t>
                    </m:r>
                    <m:sSup>
                      <m:sSupPr>
                        <m:ctrlPr>
                          <a:rPr lang="en-US" altLang="zh-CN" i="1">
                            <a:latin typeface="Cambria Math"/>
                          </a:rPr>
                        </m:ctrlPr>
                      </m:sSupPr>
                      <m:e>
                        <m:r>
                          <a:rPr lang="en-US" altLang="zh-CN" i="1">
                            <a:latin typeface="Cambria Math"/>
                          </a:rPr>
                          <m:t>𝑞</m:t>
                        </m:r>
                      </m:e>
                      <m:sup>
                        <m:r>
                          <a:rPr lang="en-US" altLang="zh-CN" b="0" i="1" smtClean="0">
                            <a:latin typeface="Cambria Math"/>
                          </a:rPr>
                          <m:t>′</m:t>
                        </m:r>
                      </m:sup>
                    </m:sSup>
                  </m:oMath>
                </a14:m>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2370105287"/>
              </p:ext>
            </p:extLst>
          </p:nvPr>
        </p:nvGraphicFramePr>
        <p:xfrm>
          <a:off x="3707904" y="2132856"/>
          <a:ext cx="2539230" cy="720080"/>
        </p:xfrm>
        <a:graphic>
          <a:graphicData uri="http://schemas.openxmlformats.org/presentationml/2006/ole">
            <mc:AlternateContent xmlns:mc="http://schemas.openxmlformats.org/markup-compatibility/2006">
              <mc:Choice xmlns:v="urn:schemas-microsoft-com:vml" Requires="v">
                <p:oleObj spid="_x0000_s15540" name="公式" r:id="rId5" imgW="850680" imgH="241200" progId="Equation.3">
                  <p:embed/>
                </p:oleObj>
              </mc:Choice>
              <mc:Fallback>
                <p:oleObj name="公式" r:id="rId5" imgW="850680" imgH="241200" progId="Equation.3">
                  <p:embed/>
                  <p:pic>
                    <p:nvPicPr>
                      <p:cNvPr id="0" name=""/>
                      <p:cNvPicPr/>
                      <p:nvPr/>
                    </p:nvPicPr>
                    <p:blipFill>
                      <a:blip r:embed="rId6"/>
                      <a:stretch>
                        <a:fillRect/>
                      </a:stretch>
                    </p:blipFill>
                    <p:spPr>
                      <a:xfrm>
                        <a:off x="3707904" y="2132856"/>
                        <a:ext cx="2539230" cy="72008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99366476"/>
              </p:ext>
            </p:extLst>
          </p:nvPr>
        </p:nvGraphicFramePr>
        <p:xfrm>
          <a:off x="450850" y="3819165"/>
          <a:ext cx="7504113" cy="2670175"/>
        </p:xfrm>
        <a:graphic>
          <a:graphicData uri="http://schemas.openxmlformats.org/presentationml/2006/ole">
            <mc:AlternateContent xmlns:mc="http://schemas.openxmlformats.org/markup-compatibility/2006">
              <mc:Choice xmlns:v="urn:schemas-microsoft-com:vml" Requires="v">
                <p:oleObj spid="_x0000_s15541" name="Equation" r:id="rId7" imgW="2781000" imgH="990360" progId="Equation.DSMT4">
                  <p:embed/>
                </p:oleObj>
              </mc:Choice>
              <mc:Fallback>
                <p:oleObj name="Equation" r:id="rId7" imgW="2781000" imgH="990360" progId="Equation.DSMT4">
                  <p:embed/>
                  <p:pic>
                    <p:nvPicPr>
                      <p:cNvPr id="0" name=""/>
                      <p:cNvPicPr/>
                      <p:nvPr/>
                    </p:nvPicPr>
                    <p:blipFill>
                      <a:blip r:embed="rId8"/>
                      <a:stretch>
                        <a:fillRect/>
                      </a:stretch>
                    </p:blipFill>
                    <p:spPr>
                      <a:xfrm>
                        <a:off x="450850" y="3819165"/>
                        <a:ext cx="7504113" cy="2670175"/>
                      </a:xfrm>
                      <a:prstGeom prst="rect">
                        <a:avLst/>
                      </a:prstGeom>
                    </p:spPr>
                  </p:pic>
                </p:oleObj>
              </mc:Fallback>
            </mc:AlternateContent>
          </a:graphicData>
        </a:graphic>
      </p:graphicFrame>
    </p:spTree>
    <p:extLst>
      <p:ext uri="{BB962C8B-B14F-4D97-AF65-F5344CB8AC3E}">
        <p14:creationId xmlns:p14="http://schemas.microsoft.com/office/powerpoint/2010/main" val="245240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3</a:t>
                </a:r>
                <a:r>
                  <a:rPr lang="zh-CN" altLang="en-US" b="1" dirty="0" smtClean="0">
                    <a:solidFill>
                      <a:srgbClr val="C00000"/>
                    </a:solidFill>
                  </a:rPr>
                  <a:t>、退极化场与电极化率</a:t>
                </a:r>
                <a:endParaRPr lang="en-US" altLang="zh-CN" b="1" dirty="0" smtClean="0">
                  <a:solidFill>
                    <a:srgbClr val="C00000"/>
                  </a:solidFill>
                </a:endParaRPr>
              </a:p>
              <a:p>
                <a:pPr marL="0" indent="0">
                  <a:buNone/>
                </a:pPr>
                <a:r>
                  <a:rPr lang="zh-CN" altLang="en-US" b="1" dirty="0" smtClean="0">
                    <a:solidFill>
                      <a:srgbClr val="7030A0"/>
                    </a:solidFill>
                  </a:rPr>
                  <a:t>（</a:t>
                </a:r>
                <a:r>
                  <a:rPr lang="en-US" altLang="zh-CN" b="1" dirty="0" smtClean="0">
                    <a:solidFill>
                      <a:srgbClr val="7030A0"/>
                    </a:solidFill>
                  </a:rPr>
                  <a:t>1</a:t>
                </a:r>
                <a:r>
                  <a:rPr lang="zh-CN" altLang="en-US" b="1" dirty="0" smtClean="0">
                    <a:solidFill>
                      <a:srgbClr val="7030A0"/>
                    </a:solidFill>
                  </a:rPr>
                  <a:t>）退极化场：</a:t>
                </a:r>
                <a:endParaRPr lang="en-US" altLang="zh-CN" b="1" dirty="0" smtClean="0">
                  <a:solidFill>
                    <a:srgbClr val="7030A0"/>
                  </a:solidFill>
                </a:endParaRPr>
              </a:p>
              <a:p>
                <a:pPr marL="0" indent="0">
                  <a:buNone/>
                </a:pPr>
                <a:r>
                  <a:rPr lang="zh-CN" altLang="en-US" dirty="0" smtClean="0"/>
                  <a:t>电介质被极化后，产生极化电荷，这些极化电荷要产生电场</a:t>
                </a:r>
                <a:r>
                  <a:rPr lang="en-US" altLang="zh-CN" dirty="0" smtClean="0"/>
                  <a:t>——</a:t>
                </a:r>
                <a:r>
                  <a:rPr lang="zh-CN" altLang="en-US" dirty="0" smtClean="0"/>
                  <a:t>附加电场，用</a:t>
                </a:r>
                <a14:m>
                  <m:oMath xmlns:m="http://schemas.openxmlformats.org/officeDocument/2006/math">
                    <m:sSup>
                      <m:sSupPr>
                        <m:ctrlPr>
                          <a:rPr lang="en-US" altLang="zh-CN" i="1" smtClean="0">
                            <a:latin typeface="Cambria Math"/>
                          </a:rPr>
                        </m:ctrlPr>
                      </m:sSupPr>
                      <m:e>
                        <m:acc>
                          <m:accPr>
                            <m:chr m:val="⃗"/>
                            <m:ctrlPr>
                              <a:rPr lang="en-US" altLang="zh-CN" i="1" smtClean="0">
                                <a:latin typeface="Cambria Math"/>
                              </a:rPr>
                            </m:ctrlPr>
                          </m:accPr>
                          <m:e>
                            <m:r>
                              <a:rPr lang="en-US" altLang="zh-CN" b="0" i="1" smtClean="0">
                                <a:latin typeface="Cambria Math"/>
                              </a:rPr>
                              <m:t>𝐸</m:t>
                            </m:r>
                          </m:e>
                        </m:acc>
                      </m:e>
                      <m:sup>
                        <m:r>
                          <a:rPr lang="en-US" altLang="zh-CN" b="0" i="1" smtClean="0">
                            <a:latin typeface="Cambria Math"/>
                          </a:rPr>
                          <m:t>′</m:t>
                        </m:r>
                      </m:sup>
                    </m:sSup>
                  </m:oMath>
                </a14:m>
                <a:r>
                  <a:rPr lang="zh-CN" altLang="en-US" dirty="0" smtClean="0"/>
                  <a:t>表示。</a:t>
                </a:r>
                <a:endParaRPr lang="en-US" altLang="zh-CN" dirty="0" smtClean="0"/>
              </a:p>
              <a:p>
                <a:pPr marL="0" indent="0">
                  <a:buNone/>
                </a:pPr>
                <a:r>
                  <a:rPr lang="zh-CN" altLang="en-US" dirty="0" smtClean="0"/>
                  <a:t>所以空间任一点的总电场为：</a:t>
                </a:r>
                <a:endParaRPr lang="en-US" altLang="zh-CN" dirty="0" smtClean="0"/>
              </a:p>
              <a:p>
                <a:pPr marL="0" indent="0">
                  <a:buNone/>
                </a:pPr>
                <a:r>
                  <a:rPr lang="zh-CN" altLang="en-US" dirty="0" smtClean="0"/>
                  <a:t>            </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r>
                      <a:rPr lang="en-US" altLang="zh-CN" b="0" i="1" smtClean="0">
                        <a:latin typeface="Cambria Math"/>
                      </a:rPr>
                      <m:t>=</m:t>
                    </m:r>
                    <m:sSub>
                      <m:sSubPr>
                        <m:ctrlPr>
                          <a:rPr lang="en-US" altLang="zh-CN" b="0" i="1" smtClean="0">
                            <a:latin typeface="Cambria Math"/>
                          </a:rPr>
                        </m:ctrlPr>
                      </m:sSubPr>
                      <m:e>
                        <m:acc>
                          <m:accPr>
                            <m:chr m:val="⃗"/>
                            <m:ctrlPr>
                              <a:rPr lang="en-US" altLang="zh-CN" b="0" i="1" smtClean="0">
                                <a:latin typeface="Cambria Math"/>
                              </a:rPr>
                            </m:ctrlPr>
                          </m:accPr>
                          <m:e>
                            <m:r>
                              <a:rPr lang="en-US" altLang="zh-CN" b="0" i="1" smtClean="0">
                                <a:latin typeface="Cambria Math"/>
                              </a:rPr>
                              <m:t>𝐸</m:t>
                            </m:r>
                          </m:e>
                        </m:acc>
                      </m:e>
                      <m:sub>
                        <m:r>
                          <a:rPr lang="en-US" altLang="zh-CN" b="0" i="1" smtClean="0">
                            <a:latin typeface="Cambria Math"/>
                          </a:rPr>
                          <m:t>0</m:t>
                        </m:r>
                      </m:sub>
                    </m:sSub>
                    <m:r>
                      <a:rPr lang="en-US" altLang="zh-CN" b="0" i="1" smtClean="0">
                        <a:latin typeface="Cambria Math"/>
                      </a:rPr>
                      <m:t>+</m:t>
                    </m:r>
                    <m:sSup>
                      <m:sSupPr>
                        <m:ctrlPr>
                          <a:rPr lang="en-US" altLang="zh-CN" b="0" i="1" smtClean="0">
                            <a:latin typeface="Cambria Math"/>
                          </a:rPr>
                        </m:ctrlPr>
                      </m:sSupPr>
                      <m:e>
                        <m:acc>
                          <m:accPr>
                            <m:chr m:val="⃗"/>
                            <m:ctrlPr>
                              <a:rPr lang="en-US" altLang="zh-CN" b="0" i="1" smtClean="0">
                                <a:latin typeface="Cambria Math"/>
                              </a:rPr>
                            </m:ctrlPr>
                          </m:accPr>
                          <m:e>
                            <m:r>
                              <a:rPr lang="en-US" altLang="zh-CN" b="0" i="1" smtClean="0">
                                <a:latin typeface="Cambria Math"/>
                              </a:rPr>
                              <m:t>𝐸</m:t>
                            </m:r>
                          </m:e>
                        </m:acc>
                      </m:e>
                      <m:sup>
                        <m:r>
                          <a:rPr lang="en-US" altLang="zh-CN" b="0" i="1" smtClean="0">
                            <a:latin typeface="Cambria Math"/>
                          </a:rPr>
                          <m:t>′</m:t>
                        </m:r>
                      </m:sup>
                    </m:sSup>
                  </m:oMath>
                </a14:m>
                <a:endParaRPr lang="en-US" altLang="zh-CN" dirty="0" smtClean="0"/>
              </a:p>
              <a:p>
                <a:pPr marL="0" indent="0">
                  <a:buNone/>
                </a:pPr>
                <a:r>
                  <a:rPr lang="zh-CN" altLang="en-US" dirty="0" smtClean="0"/>
                  <a:t>在电介质内附加电场</a:t>
                </a:r>
                <a14:m>
                  <m:oMath xmlns:m="http://schemas.openxmlformats.org/officeDocument/2006/math">
                    <m:sSup>
                      <m:sSupPr>
                        <m:ctrlPr>
                          <a:rPr lang="en-US" altLang="zh-CN" i="1">
                            <a:solidFill>
                              <a:prstClr val="black"/>
                            </a:solidFill>
                            <a:latin typeface="Cambria Math"/>
                          </a:rPr>
                        </m:ctrlPr>
                      </m:sSupPr>
                      <m:e>
                        <m:acc>
                          <m:accPr>
                            <m:chr m:val="⃗"/>
                            <m:ctrlPr>
                              <a:rPr lang="en-US" altLang="zh-CN" i="1">
                                <a:solidFill>
                                  <a:prstClr val="black"/>
                                </a:solidFill>
                                <a:latin typeface="Cambria Math"/>
                              </a:rPr>
                            </m:ctrlPr>
                          </m:accPr>
                          <m:e>
                            <m:r>
                              <a:rPr lang="en-US" altLang="zh-CN" i="1">
                                <a:solidFill>
                                  <a:prstClr val="black"/>
                                </a:solidFill>
                                <a:latin typeface="Cambria Math"/>
                              </a:rPr>
                              <m:t>𝐸</m:t>
                            </m:r>
                          </m:e>
                        </m:acc>
                      </m:e>
                      <m:sup>
                        <m:r>
                          <a:rPr lang="en-US" altLang="zh-CN" b="0" i="1" smtClean="0">
                            <a:solidFill>
                              <a:prstClr val="black"/>
                            </a:solidFill>
                            <a:latin typeface="Cambria Math"/>
                          </a:rPr>
                          <m:t>′</m:t>
                        </m:r>
                      </m:sup>
                    </m:sSup>
                  </m:oMath>
                </a14:m>
                <a:r>
                  <a:rPr lang="zh-CN" altLang="en-US" dirty="0" smtClean="0"/>
                  <a:t>总是与外电场</a:t>
                </a:r>
                <a14:m>
                  <m:oMath xmlns:m="http://schemas.openxmlformats.org/officeDocument/2006/math">
                    <m:sSub>
                      <m:sSubPr>
                        <m:ctrlPr>
                          <a:rPr lang="en-US" altLang="zh-CN" i="1">
                            <a:solidFill>
                              <a:prstClr val="black"/>
                            </a:solidFill>
                            <a:latin typeface="Cambria Math"/>
                          </a:rPr>
                        </m:ctrlPr>
                      </m:sSubPr>
                      <m:e>
                        <m:acc>
                          <m:accPr>
                            <m:chr m:val="⃗"/>
                            <m:ctrlPr>
                              <a:rPr lang="en-US" altLang="zh-CN" i="1">
                                <a:solidFill>
                                  <a:prstClr val="black"/>
                                </a:solidFill>
                                <a:latin typeface="Cambria Math"/>
                              </a:rPr>
                            </m:ctrlPr>
                          </m:accPr>
                          <m:e>
                            <m:r>
                              <a:rPr lang="en-US" altLang="zh-CN" i="1">
                                <a:solidFill>
                                  <a:prstClr val="black"/>
                                </a:solidFill>
                                <a:latin typeface="Cambria Math"/>
                              </a:rPr>
                              <m:t>𝐸</m:t>
                            </m:r>
                          </m:e>
                        </m:acc>
                      </m:e>
                      <m:sub>
                        <m:r>
                          <a:rPr lang="en-US" altLang="zh-CN" i="1">
                            <a:solidFill>
                              <a:prstClr val="black"/>
                            </a:solidFill>
                            <a:latin typeface="Cambria Math"/>
                          </a:rPr>
                          <m:t>0</m:t>
                        </m:r>
                      </m:sub>
                    </m:sSub>
                  </m:oMath>
                </a14:m>
                <a:r>
                  <a:rPr lang="zh-CN" altLang="en-US" dirty="0" smtClean="0"/>
                  <a:t>方向相反，</a:t>
                </a:r>
                <a:r>
                  <a:rPr lang="en-US" altLang="zh-CN" dirty="0">
                    <a:solidFill>
                      <a:prstClr val="black"/>
                    </a:solidFill>
                  </a:rPr>
                  <a:t> </a:t>
                </a:r>
                <a14:m>
                  <m:oMath xmlns:m="http://schemas.openxmlformats.org/officeDocument/2006/math">
                    <m:sSup>
                      <m:sSupPr>
                        <m:ctrlPr>
                          <a:rPr lang="en-US" altLang="zh-CN" i="1">
                            <a:solidFill>
                              <a:prstClr val="black"/>
                            </a:solidFill>
                            <a:latin typeface="Cambria Math"/>
                          </a:rPr>
                        </m:ctrlPr>
                      </m:sSupPr>
                      <m:e>
                        <m:acc>
                          <m:accPr>
                            <m:chr m:val="⃗"/>
                            <m:ctrlPr>
                              <a:rPr lang="en-US" altLang="zh-CN" i="1">
                                <a:solidFill>
                                  <a:prstClr val="black"/>
                                </a:solidFill>
                                <a:latin typeface="Cambria Math"/>
                              </a:rPr>
                            </m:ctrlPr>
                          </m:accPr>
                          <m:e>
                            <m:r>
                              <a:rPr lang="en-US" altLang="zh-CN" i="1">
                                <a:solidFill>
                                  <a:prstClr val="black"/>
                                </a:solidFill>
                                <a:latin typeface="Cambria Math"/>
                              </a:rPr>
                              <m:t>𝐸</m:t>
                            </m:r>
                          </m:e>
                        </m:acc>
                      </m:e>
                      <m:sup>
                        <m:r>
                          <a:rPr lang="en-US" altLang="zh-CN" b="0" i="1" smtClean="0">
                            <a:solidFill>
                              <a:prstClr val="black"/>
                            </a:solidFill>
                            <a:latin typeface="Cambria Math"/>
                          </a:rPr>
                          <m:t>′</m:t>
                        </m:r>
                      </m:sup>
                    </m:sSup>
                  </m:oMath>
                </a14:m>
                <a:r>
                  <a:rPr lang="zh-CN" altLang="en-US" dirty="0" smtClean="0"/>
                  <a:t>使外加电场减弱，阻碍电介质的极化，故把附加电场叫做</a:t>
                </a:r>
                <a:r>
                  <a:rPr lang="zh-CN" altLang="en-US" b="1" dirty="0" smtClean="0">
                    <a:solidFill>
                      <a:srgbClr val="C00000"/>
                    </a:solidFill>
                  </a:rPr>
                  <a:t>退极化场</a:t>
                </a:r>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35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solidFill>
                      <a:srgbClr val="7030A0"/>
                    </a:solidFill>
                  </a:rPr>
                  <a:t>（</a:t>
                </a:r>
                <a:r>
                  <a:rPr lang="en-US" altLang="zh-CN" b="1" dirty="0" smtClean="0">
                    <a:solidFill>
                      <a:srgbClr val="7030A0"/>
                    </a:solidFill>
                  </a:rPr>
                  <a:t>2</a:t>
                </a:r>
                <a:r>
                  <a:rPr lang="zh-CN" altLang="en-US" b="1" dirty="0" smtClean="0">
                    <a:solidFill>
                      <a:srgbClr val="7030A0"/>
                    </a:solidFill>
                  </a:rPr>
                  <a:t>）电极化率：</a:t>
                </a:r>
                <a:endParaRPr lang="en-US" altLang="zh-CN" b="1" dirty="0" smtClean="0">
                  <a:solidFill>
                    <a:srgbClr val="7030A0"/>
                  </a:solidFill>
                </a:endParaRPr>
              </a:p>
              <a:p>
                <a:r>
                  <a:rPr lang="zh-CN" altLang="en-US" b="1" dirty="0" smtClean="0">
                    <a:solidFill>
                      <a:srgbClr val="C00000"/>
                    </a:solidFill>
                  </a:rPr>
                  <a:t>各向同性电介质</a:t>
                </a:r>
                <a:r>
                  <a:rPr lang="zh-CN" altLang="en-US" dirty="0" smtClean="0"/>
                  <a:t>：电介质性质不因电场矢量方向改变而改变。</a:t>
                </a:r>
                <a:endParaRPr lang="en-US" altLang="zh-CN" dirty="0" smtClean="0"/>
              </a:p>
              <a:p>
                <a:r>
                  <a:rPr lang="zh-CN" altLang="en-US" dirty="0" smtClean="0"/>
                  <a:t>对于各向同性电介质，电极化强度</a:t>
                </a:r>
                <a14:m>
                  <m:oMath xmlns:m="http://schemas.openxmlformats.org/officeDocument/2006/math">
                    <m:acc>
                      <m:accPr>
                        <m:chr m:val="⃗"/>
                        <m:ctrlPr>
                          <a:rPr lang="zh-CN" altLang="en-US" i="1" smtClean="0">
                            <a:latin typeface="Cambria Math"/>
                          </a:rPr>
                        </m:ctrlPr>
                      </m:accPr>
                      <m:e>
                        <m:r>
                          <a:rPr lang="en-US" altLang="zh-CN" b="0" i="1" smtClean="0">
                            <a:latin typeface="Cambria Math"/>
                          </a:rPr>
                          <m:t>𝑃</m:t>
                        </m:r>
                      </m:e>
                    </m:acc>
                  </m:oMath>
                </a14:m>
                <a:r>
                  <a:rPr lang="zh-CN" altLang="en-US" dirty="0" smtClean="0"/>
                  <a:t>与总电场矢量</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t>成正比。</a:t>
                </a:r>
                <a:endParaRPr lang="en-US" altLang="zh-CN" dirty="0" smtClean="0"/>
              </a:p>
              <a:p>
                <a:pPr marL="0" indent="0">
                  <a:buNone/>
                </a:pPr>
                <a:r>
                  <a:rPr lang="en-US" altLang="zh-CN" dirty="0" smtClean="0"/>
                  <a:t>                          </a:t>
                </a:r>
                <a14:m>
                  <m:oMath xmlns:m="http://schemas.openxmlformats.org/officeDocument/2006/math">
                    <m:acc>
                      <m:accPr>
                        <m:chr m:val="⃗"/>
                        <m:ctrlPr>
                          <a:rPr lang="en-US" altLang="zh-CN" i="1" smtClean="0">
                            <a:solidFill>
                              <a:srgbClr val="C00000"/>
                            </a:solidFill>
                            <a:latin typeface="Cambria Math"/>
                          </a:rPr>
                        </m:ctrlPr>
                      </m:accPr>
                      <m:e>
                        <m:r>
                          <a:rPr lang="en-US" altLang="zh-CN" b="0" i="1" smtClean="0">
                            <a:solidFill>
                              <a:srgbClr val="C00000"/>
                            </a:solidFill>
                            <a:latin typeface="Cambria Math"/>
                          </a:rPr>
                          <m:t>𝑃</m:t>
                        </m:r>
                      </m:e>
                    </m:acc>
                    <m:r>
                      <a:rPr lang="en-US" altLang="zh-CN" b="0" i="1" smtClean="0">
                        <a:solidFill>
                          <a:srgbClr val="C00000"/>
                        </a:solidFill>
                        <a:latin typeface="Cambria Math"/>
                      </a:rPr>
                      <m:t>=</m:t>
                    </m:r>
                    <m:r>
                      <a:rPr lang="zh-CN" altLang="en-US" b="0" i="1" smtClean="0">
                        <a:solidFill>
                          <a:srgbClr val="C00000"/>
                        </a:solidFill>
                        <a:latin typeface="Cambria Math"/>
                      </a:rPr>
                      <m:t>𝜒</m:t>
                    </m:r>
                    <m:sSub>
                      <m:sSubPr>
                        <m:ctrlPr>
                          <a:rPr lang="en-US" altLang="zh-CN" b="0" i="1" smtClean="0">
                            <a:solidFill>
                              <a:srgbClr val="C00000"/>
                            </a:solidFill>
                            <a:latin typeface="Cambria Math"/>
                          </a:rPr>
                        </m:ctrlPr>
                      </m:sSubPr>
                      <m:e>
                        <m:r>
                          <a:rPr lang="zh-CN" altLang="en-US" b="0" i="1" smtClean="0">
                            <a:solidFill>
                              <a:srgbClr val="C00000"/>
                            </a:solidFill>
                            <a:latin typeface="Cambria Math"/>
                          </a:rPr>
                          <m:t>𝜀</m:t>
                        </m:r>
                      </m:e>
                      <m:sub>
                        <m:r>
                          <a:rPr lang="en-US" altLang="zh-CN" b="0" i="1" smtClean="0">
                            <a:solidFill>
                              <a:srgbClr val="C00000"/>
                            </a:solidFill>
                            <a:latin typeface="Cambria Math"/>
                          </a:rPr>
                          <m:t>0</m:t>
                        </m:r>
                      </m:sub>
                    </m:sSub>
                    <m:acc>
                      <m:accPr>
                        <m:chr m:val="⃗"/>
                        <m:ctrlPr>
                          <a:rPr lang="en-US" altLang="zh-CN" b="0" i="1" smtClean="0">
                            <a:solidFill>
                              <a:srgbClr val="C00000"/>
                            </a:solidFill>
                            <a:latin typeface="Cambria Math"/>
                          </a:rPr>
                        </m:ctrlPr>
                      </m:accPr>
                      <m:e>
                        <m:r>
                          <a:rPr lang="en-US" altLang="zh-CN" b="0" i="1" smtClean="0">
                            <a:solidFill>
                              <a:srgbClr val="C00000"/>
                            </a:solidFill>
                            <a:latin typeface="Cambria Math"/>
                          </a:rPr>
                          <m:t>𝐸</m:t>
                        </m:r>
                      </m:e>
                    </m:acc>
                  </m:oMath>
                </a14:m>
                <a:endParaRPr lang="en-US" altLang="zh-CN" dirty="0" smtClean="0"/>
              </a:p>
              <a:p>
                <a:pPr marL="0" indent="0">
                  <a:buNone/>
                </a:pPr>
                <a14:m>
                  <m:oMath xmlns:m="http://schemas.openxmlformats.org/officeDocument/2006/math">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oMath>
                </a14:m>
                <a:r>
                  <a:rPr lang="zh-CN" altLang="en-US" dirty="0" smtClean="0"/>
                  <a:t>为真空介电常数，</a:t>
                </a:r>
                <a14:m>
                  <m:oMath xmlns:m="http://schemas.openxmlformats.org/officeDocument/2006/math">
                    <m:r>
                      <a:rPr lang="zh-CN" altLang="en-US" i="1">
                        <a:solidFill>
                          <a:prstClr val="black"/>
                        </a:solidFill>
                        <a:latin typeface="Cambria Math"/>
                      </a:rPr>
                      <m:t>𝜒</m:t>
                    </m:r>
                  </m:oMath>
                </a14:m>
                <a:r>
                  <a:rPr lang="zh-CN" altLang="en-US" dirty="0" smtClean="0"/>
                  <a:t>叫电介质的电极化率。</a:t>
                </a:r>
                <a:endParaRPr lang="en-US" altLang="zh-CN" dirty="0" smtClean="0"/>
              </a:p>
              <a:p>
                <a:pPr marL="0" indent="0">
                  <a:buNone/>
                </a:pPr>
                <a:r>
                  <a:rPr lang="zh-CN" altLang="en-US" dirty="0"/>
                  <a:t>若</a:t>
                </a:r>
                <a14:m>
                  <m:oMath xmlns:m="http://schemas.openxmlformats.org/officeDocument/2006/math">
                    <m:r>
                      <a:rPr lang="zh-CN" altLang="en-US" i="1">
                        <a:solidFill>
                          <a:prstClr val="black"/>
                        </a:solidFill>
                        <a:latin typeface="Cambria Math"/>
                      </a:rPr>
                      <m:t>𝜒</m:t>
                    </m:r>
                  </m:oMath>
                </a14:m>
                <a:r>
                  <a:rPr lang="zh-CN" altLang="en-US" dirty="0" smtClean="0"/>
                  <a:t>与总电场无关，只由介质自身性质决定，则该电介质称为</a:t>
                </a:r>
                <a:r>
                  <a:rPr lang="zh-CN" altLang="en-US" b="1" dirty="0" smtClean="0">
                    <a:solidFill>
                      <a:srgbClr val="C00000"/>
                    </a:solidFill>
                  </a:rPr>
                  <a:t>线性电介质</a:t>
                </a:r>
                <a:r>
                  <a:rPr lang="zh-CN" altLang="en-US" dirty="0" smtClean="0"/>
                  <a:t>。</a:t>
                </a: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r="-1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29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rmAutofit/>
              </a:bodyPr>
              <a:lstStyle/>
              <a:p>
                <a:pPr marL="0" indent="0">
                  <a:buNone/>
                </a:pPr>
                <a:r>
                  <a:rPr lang="en-US" altLang="zh-CN" b="1" dirty="0" smtClean="0">
                    <a:solidFill>
                      <a:srgbClr val="C00000"/>
                    </a:solidFill>
                  </a:rPr>
                  <a:t>1</a:t>
                </a:r>
                <a:r>
                  <a:rPr lang="zh-CN" altLang="en-US" b="1" dirty="0" smtClean="0">
                    <a:solidFill>
                      <a:srgbClr val="C00000"/>
                    </a:solidFill>
                  </a:rPr>
                  <a:t>、高斯定律</a:t>
                </a:r>
                <a:endParaRPr lang="en-US" altLang="zh-CN" b="1" dirty="0" smtClean="0">
                  <a:solidFill>
                    <a:srgbClr val="C00000"/>
                  </a:solidFill>
                </a:endParaRPr>
              </a:p>
              <a:p>
                <a:pPr marL="0" indent="0">
                  <a:buNone/>
                </a:pPr>
                <a:r>
                  <a:rPr lang="en-US" altLang="zh-CN" dirty="0" smtClean="0"/>
                  <a:t>	</a:t>
                </a:r>
                <a:r>
                  <a:rPr lang="zh-CN" altLang="en-US" dirty="0" smtClean="0"/>
                  <a:t>存在电介质时，静电场的高斯定理仍然成立。</a:t>
                </a:r>
                <a:endParaRPr lang="en-US" altLang="zh-CN" dirty="0" smtClean="0"/>
              </a:p>
              <a:p>
                <a:pPr marL="0" indent="0">
                  <a:buNone/>
                </a:pPr>
                <a:endParaRPr lang="en-US" altLang="zh-CN" sz="5400" dirty="0"/>
              </a:p>
              <a:p>
                <a:pPr marL="0" indent="0">
                  <a:buNone/>
                </a:pPr>
                <a:r>
                  <a:rPr lang="en-US" altLang="zh-CN" dirty="0"/>
                  <a:t> </a:t>
                </a:r>
                <a:r>
                  <a:rPr lang="en-US" altLang="zh-CN" dirty="0" smtClean="0"/>
                  <a:t>        </a:t>
                </a:r>
                <a:r>
                  <a:rPr lang="zh-CN" altLang="en-US" dirty="0" smtClean="0"/>
                  <a:t>只不过，这里的</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t>要把电介质的退极化电场考虑在内，而这里的高斯面内电荷</a:t>
                </a:r>
                <a:r>
                  <a:rPr lang="en-US" altLang="zh-CN" dirty="0" smtClean="0"/>
                  <a:t>q</a:t>
                </a:r>
                <a:r>
                  <a:rPr lang="zh-CN" altLang="en-US" dirty="0" smtClean="0"/>
                  <a:t>除了包括自由电荷外，还应考虑电介质的极化电荷，不妨用下列形式表示：</a:t>
                </a:r>
                <a:endParaRPr lang="en-US" altLang="zh-CN" dirty="0" smtClean="0"/>
              </a:p>
              <a:p>
                <a:pPr marL="0" indent="0">
                  <a:buNone/>
                </a:pPr>
                <a:endParaRPr lang="en-US" altLang="zh-CN" sz="1400" dirty="0" smtClean="0"/>
              </a:p>
              <a:p>
                <a:pPr marL="0" indent="0">
                  <a:buNone/>
                </a:pPr>
                <a:r>
                  <a:rPr lang="zh-CN" altLang="en-US" dirty="0" smtClean="0"/>
                  <a:t>                                               其中</a:t>
                </a:r>
                <a:r>
                  <a:rPr lang="zh-CN" altLang="en-US" dirty="0"/>
                  <a:t>：</a:t>
                </a:r>
                <a14:m>
                  <m:oMath xmlns:m="http://schemas.openxmlformats.org/officeDocument/2006/math">
                    <m:acc>
                      <m:accPr>
                        <m:chr m:val="⃗"/>
                        <m:ctrlPr>
                          <a:rPr lang="zh-CN" altLang="en-US" i="1">
                            <a:latin typeface="Cambria Math"/>
                          </a:rPr>
                        </m:ctrlPr>
                      </m:accPr>
                      <m:e>
                        <m:r>
                          <a:rPr lang="en-US" altLang="zh-CN" i="1">
                            <a:latin typeface="Cambria Math"/>
                          </a:rPr>
                          <m:t>𝐸</m:t>
                        </m:r>
                      </m:e>
                    </m:acc>
                    <m:r>
                      <a:rPr lang="en-US" altLang="zh-CN" i="1">
                        <a:latin typeface="Cambria Math"/>
                      </a:rPr>
                      <m:t>=</m:t>
                    </m:r>
                    <m:sSub>
                      <m:sSubPr>
                        <m:ctrlPr>
                          <a:rPr lang="en-US" altLang="zh-CN" i="1">
                            <a:latin typeface="Cambria Math"/>
                          </a:rPr>
                        </m:ctrlPr>
                      </m:sSubPr>
                      <m:e>
                        <m:acc>
                          <m:accPr>
                            <m:chr m:val="⃗"/>
                            <m:ctrlPr>
                              <a:rPr lang="en-US" altLang="zh-CN" i="1">
                                <a:latin typeface="Cambria Math"/>
                              </a:rPr>
                            </m:ctrlPr>
                          </m:accPr>
                          <m:e>
                            <m:r>
                              <a:rPr lang="en-US" altLang="zh-CN" i="1">
                                <a:latin typeface="Cambria Math"/>
                              </a:rPr>
                              <m:t>𝐸</m:t>
                            </m:r>
                          </m:e>
                        </m:acc>
                      </m:e>
                      <m:sub>
                        <m:r>
                          <a:rPr lang="en-US" altLang="zh-CN" i="1">
                            <a:latin typeface="Cambria Math"/>
                          </a:rPr>
                          <m:t>0</m:t>
                        </m:r>
                      </m:sub>
                    </m:sSub>
                    <m:r>
                      <a:rPr lang="en-US" altLang="zh-CN" i="1">
                        <a:latin typeface="Cambria Math"/>
                      </a:rPr>
                      <m:t>+</m:t>
                    </m:r>
                    <m:sSup>
                      <m:sSupPr>
                        <m:ctrlPr>
                          <a:rPr lang="en-US" altLang="zh-CN" i="1">
                            <a:latin typeface="Cambria Math"/>
                          </a:rPr>
                        </m:ctrlPr>
                      </m:sSupPr>
                      <m:e>
                        <m:acc>
                          <m:accPr>
                            <m:chr m:val="⃗"/>
                            <m:ctrlPr>
                              <a:rPr lang="en-US" altLang="zh-CN" i="1">
                                <a:latin typeface="Cambria Math"/>
                              </a:rPr>
                            </m:ctrlPr>
                          </m:accPr>
                          <m:e>
                            <m:r>
                              <a:rPr lang="en-US" altLang="zh-CN" i="1">
                                <a:latin typeface="Cambria Math"/>
                              </a:rPr>
                              <m:t>𝐸</m:t>
                            </m:r>
                          </m:e>
                        </m:acc>
                      </m:e>
                      <m:sup>
                        <m:r>
                          <a:rPr lang="en-US" altLang="zh-CN" i="1">
                            <a:latin typeface="Cambria Math"/>
                          </a:rPr>
                          <m:t>′</m:t>
                        </m:r>
                      </m:sup>
                    </m:sSup>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3"/>
                <a:stretch>
                  <a:fillRect l="-1667" t="-2004" r="-1667"/>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sz="3600" b="1" dirty="0" smtClean="0">
                <a:solidFill>
                  <a:srgbClr val="0000FF"/>
                </a:solidFill>
              </a:rPr>
              <a:t>三、有电介质时的静电场规律</a:t>
            </a:r>
            <a:endParaRPr lang="zh-CN" altLang="en-US" sz="3600" b="1" dirty="0">
              <a:solidFill>
                <a:srgbClr val="0000FF"/>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72150748"/>
              </p:ext>
            </p:extLst>
          </p:nvPr>
        </p:nvGraphicFramePr>
        <p:xfrm>
          <a:off x="2015716" y="2392783"/>
          <a:ext cx="2628292" cy="1108225"/>
        </p:xfrm>
        <a:graphic>
          <a:graphicData uri="http://schemas.openxmlformats.org/presentationml/2006/ole">
            <mc:AlternateContent xmlns:mc="http://schemas.openxmlformats.org/markup-compatibility/2006">
              <mc:Choice xmlns:v="urn:schemas-microsoft-com:vml" Requires="v">
                <p:oleObj spid="_x0000_s31885" name="公式" r:id="rId4" imgW="990360" imgH="469800" progId="Equation.3">
                  <p:embed/>
                </p:oleObj>
              </mc:Choice>
              <mc:Fallback>
                <p:oleObj name="公式" r:id="rId4" imgW="990360" imgH="469800" progId="Equation.3">
                  <p:embed/>
                  <p:pic>
                    <p:nvPicPr>
                      <p:cNvPr id="0" name=""/>
                      <p:cNvPicPr/>
                      <p:nvPr/>
                    </p:nvPicPr>
                    <p:blipFill>
                      <a:blip r:embed="rId5"/>
                      <a:stretch>
                        <a:fillRect/>
                      </a:stretch>
                    </p:blipFill>
                    <p:spPr>
                      <a:xfrm>
                        <a:off x="2015716" y="2392783"/>
                        <a:ext cx="2628292" cy="11082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45352010"/>
              </p:ext>
            </p:extLst>
          </p:nvPr>
        </p:nvGraphicFramePr>
        <p:xfrm>
          <a:off x="503548" y="5697252"/>
          <a:ext cx="3433030" cy="1008112"/>
        </p:xfrm>
        <a:graphic>
          <a:graphicData uri="http://schemas.openxmlformats.org/presentationml/2006/ole">
            <mc:AlternateContent xmlns:mc="http://schemas.openxmlformats.org/markup-compatibility/2006">
              <mc:Choice xmlns:v="urn:schemas-microsoft-com:vml" Requires="v">
                <p:oleObj spid="_x0000_s31886" name="公式" r:id="rId6" imgW="1600200" imgH="469800" progId="Equation.3">
                  <p:embed/>
                </p:oleObj>
              </mc:Choice>
              <mc:Fallback>
                <p:oleObj name="公式" r:id="rId6" imgW="1600200" imgH="469800" progId="Equation.3">
                  <p:embed/>
                  <p:pic>
                    <p:nvPicPr>
                      <p:cNvPr id="0" name=""/>
                      <p:cNvPicPr/>
                      <p:nvPr/>
                    </p:nvPicPr>
                    <p:blipFill>
                      <a:blip r:embed="rId7"/>
                      <a:stretch>
                        <a:fillRect/>
                      </a:stretch>
                    </p:blipFill>
                    <p:spPr>
                      <a:xfrm>
                        <a:off x="503548" y="5697252"/>
                        <a:ext cx="3433030" cy="1008112"/>
                      </a:xfrm>
                      <a:prstGeom prst="rect">
                        <a:avLst/>
                      </a:prstGeom>
                    </p:spPr>
                  </p:pic>
                </p:oleObj>
              </mc:Fallback>
            </mc:AlternateContent>
          </a:graphicData>
        </a:graphic>
      </p:graphicFrame>
    </p:spTree>
    <p:extLst>
      <p:ext uri="{BB962C8B-B14F-4D97-AF65-F5344CB8AC3E}">
        <p14:creationId xmlns:p14="http://schemas.microsoft.com/office/powerpoint/2010/main" val="117497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dirty="0" smtClean="0"/>
                  <a:t>        这种表达方式在应用中及不方便：</a:t>
                </a:r>
                <a:endParaRPr lang="en-US" altLang="zh-CN" dirty="0" smtClean="0"/>
              </a:p>
              <a:p>
                <a:pPr marL="0" indent="0">
                  <a:buNone/>
                </a:pPr>
                <a14:m>
                  <m:oMath xmlns:m="http://schemas.openxmlformats.org/officeDocument/2006/math">
                    <m:acc>
                      <m:accPr>
                        <m:chr m:val="⃗"/>
                        <m:ctrlPr>
                          <a:rPr lang="zh-CN" altLang="en-US" i="1">
                            <a:latin typeface="Cambria Math"/>
                          </a:rPr>
                        </m:ctrlPr>
                      </m:accPr>
                      <m:e>
                        <m:r>
                          <a:rPr lang="en-US" altLang="zh-CN" i="1">
                            <a:latin typeface="Cambria Math"/>
                          </a:rPr>
                          <m:t>𝐸</m:t>
                        </m:r>
                      </m:e>
                    </m:acc>
                    <m:r>
                      <a:rPr lang="en-US" altLang="zh-CN" i="1" smtClean="0">
                        <a:latin typeface="Cambria Math"/>
                        <a:ea typeface="Cambria Math"/>
                      </a:rPr>
                      <m:t>←</m:t>
                    </m:r>
                    <m:sSub>
                      <m:sSubPr>
                        <m:ctrlPr>
                          <a:rPr lang="en-US" altLang="zh-CN" i="1">
                            <a:latin typeface="Cambria Math"/>
                          </a:rPr>
                        </m:ctrlPr>
                      </m:sSubPr>
                      <m:e>
                        <m:r>
                          <a:rPr lang="en-US" altLang="zh-CN" b="0" i="1" smtClean="0">
                            <a:latin typeface="Cambria Math"/>
                          </a:rPr>
                          <m:t>𝑞</m:t>
                        </m:r>
                      </m:e>
                      <m:sub>
                        <m:r>
                          <a:rPr lang="en-US" altLang="zh-CN" b="0" i="1" smtClean="0">
                            <a:latin typeface="Cambria Math"/>
                          </a:rPr>
                          <m:t>𝑓</m:t>
                        </m:r>
                      </m:sub>
                    </m:sSub>
                    <m:r>
                      <a:rPr lang="en-US" altLang="zh-CN" i="1">
                        <a:latin typeface="Cambria Math"/>
                      </a:rPr>
                      <m:t>+</m:t>
                    </m:r>
                    <m:sSup>
                      <m:sSupPr>
                        <m:ctrlPr>
                          <a:rPr lang="en-US" altLang="zh-CN" i="1">
                            <a:latin typeface="Cambria Math"/>
                          </a:rPr>
                        </m:ctrlPr>
                      </m:sSupPr>
                      <m:e>
                        <m:r>
                          <a:rPr lang="en-US" altLang="zh-CN" b="0" i="1" smtClean="0">
                            <a:latin typeface="Cambria Math"/>
                          </a:rPr>
                          <m:t>𝑞</m:t>
                        </m:r>
                      </m:e>
                      <m:sup>
                        <m:r>
                          <a:rPr lang="en-US" altLang="zh-CN" i="1">
                            <a:latin typeface="Cambria Math"/>
                          </a:rPr>
                          <m:t>′</m:t>
                        </m:r>
                      </m:sup>
                    </m:sSup>
                    <m:r>
                      <a:rPr lang="en-US" altLang="zh-CN" i="1" smtClean="0">
                        <a:latin typeface="Cambria Math"/>
                        <a:ea typeface="Cambria Math"/>
                      </a:rPr>
                      <m:t>←</m:t>
                    </m:r>
                    <m:sSup>
                      <m:sSupPr>
                        <m:ctrlPr>
                          <a:rPr lang="en-US" altLang="zh-CN" i="1" smtClean="0">
                            <a:latin typeface="Cambria Math"/>
                            <a:ea typeface="Cambria Math"/>
                          </a:rPr>
                        </m:ctrlPr>
                      </m:sSupPr>
                      <m:e>
                        <m:r>
                          <a:rPr lang="en-US" altLang="zh-CN" i="1" smtClean="0">
                            <a:latin typeface="Cambria Math"/>
                            <a:ea typeface="Cambria Math"/>
                          </a:rPr>
                          <m:t>𝜎</m:t>
                        </m:r>
                      </m:e>
                      <m:sup>
                        <m:r>
                          <a:rPr lang="en-US" altLang="zh-CN" b="0" i="1" smtClean="0">
                            <a:latin typeface="Cambria Math"/>
                            <a:ea typeface="Cambria Math"/>
                          </a:rPr>
                          <m:t>′</m:t>
                        </m:r>
                      </m:sup>
                    </m:sSup>
                    <m:r>
                      <a:rPr lang="en-US" altLang="zh-CN" i="1" smtClean="0">
                        <a:latin typeface="Cambria Math"/>
                        <a:ea typeface="Cambria Math"/>
                      </a:rPr>
                      <m:t>←</m:t>
                    </m:r>
                    <m:acc>
                      <m:accPr>
                        <m:chr m:val="⃗"/>
                        <m:ctrlPr>
                          <a:rPr lang="en-US" altLang="zh-CN" i="1" smtClean="0">
                            <a:latin typeface="Cambria Math"/>
                            <a:ea typeface="Cambria Math"/>
                          </a:rPr>
                        </m:ctrlPr>
                      </m:accPr>
                      <m:e>
                        <m:r>
                          <a:rPr lang="en-US" altLang="zh-CN" b="0" i="1" smtClean="0">
                            <a:latin typeface="Cambria Math"/>
                            <a:ea typeface="Cambria Math"/>
                          </a:rPr>
                          <m:t>𝑃</m:t>
                        </m:r>
                      </m:e>
                    </m:acc>
                    <m:r>
                      <a:rPr lang="zh-CN" altLang="en-US" i="1" smtClean="0">
                        <a:latin typeface="Cambria Math"/>
                      </a:rPr>
                      <m:t>←</m:t>
                    </m:r>
                  </m:oMath>
                </a14:m>
                <a:r>
                  <a:rPr lang="zh-CN" altLang="en-US" dirty="0"/>
                  <a:t> </a:t>
                </a:r>
                <a14:m>
                  <m:oMath xmlns:m="http://schemas.openxmlformats.org/officeDocument/2006/math">
                    <m:acc>
                      <m:accPr>
                        <m:chr m:val="⃗"/>
                        <m:ctrlPr>
                          <a:rPr lang="zh-CN" altLang="en-US" i="1">
                            <a:latin typeface="Cambria Math"/>
                          </a:rPr>
                        </m:ctrlPr>
                      </m:accPr>
                      <m:e>
                        <m:r>
                          <a:rPr lang="en-US" altLang="zh-CN" i="1">
                            <a:latin typeface="Cambria Math"/>
                          </a:rPr>
                          <m:t>𝐸</m:t>
                        </m:r>
                      </m:e>
                    </m:acc>
                  </m:oMath>
                </a14:m>
                <a:r>
                  <a:rPr lang="zh-CN" altLang="en-US" dirty="0" smtClean="0"/>
                  <a:t>，体现了电介质与电场之间复杂的相互作用。下面进行变化：</a:t>
                </a:r>
                <a:endParaRPr lang="en-US" altLang="zh-CN" dirty="0" smtClean="0"/>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r="-1039"/>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546561462"/>
              </p:ext>
            </p:extLst>
          </p:nvPr>
        </p:nvGraphicFramePr>
        <p:xfrm>
          <a:off x="151445" y="2673350"/>
          <a:ext cx="4600575" cy="779463"/>
        </p:xfrm>
        <a:graphic>
          <a:graphicData uri="http://schemas.openxmlformats.org/presentationml/2006/ole">
            <mc:AlternateContent xmlns:mc="http://schemas.openxmlformats.org/markup-compatibility/2006">
              <mc:Choice xmlns:v="urn:schemas-microsoft-com:vml" Requires="v">
                <p:oleObj spid="_x0000_s32955" name="Equation" r:id="rId5" imgW="1650960" imgH="279360" progId="Equation.DSMT4">
                  <p:embed/>
                </p:oleObj>
              </mc:Choice>
              <mc:Fallback>
                <p:oleObj name="Equation" r:id="rId5" imgW="1650960" imgH="279360" progId="Equation.DSMT4">
                  <p:embed/>
                  <p:pic>
                    <p:nvPicPr>
                      <p:cNvPr id="0" name=""/>
                      <p:cNvPicPr/>
                      <p:nvPr/>
                    </p:nvPicPr>
                    <p:blipFill>
                      <a:blip r:embed="rId6"/>
                      <a:stretch>
                        <a:fillRect/>
                      </a:stretch>
                    </p:blipFill>
                    <p:spPr>
                      <a:xfrm>
                        <a:off x="151445" y="2673350"/>
                        <a:ext cx="4600575" cy="77946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51574393"/>
              </p:ext>
            </p:extLst>
          </p:nvPr>
        </p:nvGraphicFramePr>
        <p:xfrm>
          <a:off x="251520" y="3623233"/>
          <a:ext cx="4918075" cy="777875"/>
        </p:xfrm>
        <a:graphic>
          <a:graphicData uri="http://schemas.openxmlformats.org/presentationml/2006/ole">
            <mc:AlternateContent xmlns:mc="http://schemas.openxmlformats.org/markup-compatibility/2006">
              <mc:Choice xmlns:v="urn:schemas-microsoft-com:vml" Requires="v">
                <p:oleObj spid="_x0000_s32956" name="Equation" r:id="rId7" imgW="1765080" imgH="279360" progId="Equation.DSMT4">
                  <p:embed/>
                </p:oleObj>
              </mc:Choice>
              <mc:Fallback>
                <p:oleObj name="Equation" r:id="rId7" imgW="1765080" imgH="279360" progId="Equation.DSMT4">
                  <p:embed/>
                  <p:pic>
                    <p:nvPicPr>
                      <p:cNvPr id="0" name="对象 3"/>
                      <p:cNvPicPr>
                        <a:picLocks noChangeAspect="1" noChangeArrowheads="1"/>
                      </p:cNvPicPr>
                      <p:nvPr/>
                    </p:nvPicPr>
                    <p:blipFill>
                      <a:blip r:embed="rId8"/>
                      <a:srcRect/>
                      <a:stretch>
                        <a:fillRect/>
                      </a:stretch>
                    </p:blipFill>
                    <p:spPr bwMode="auto">
                      <a:xfrm>
                        <a:off x="251520" y="3623233"/>
                        <a:ext cx="49180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49304843"/>
              </p:ext>
            </p:extLst>
          </p:nvPr>
        </p:nvGraphicFramePr>
        <p:xfrm>
          <a:off x="5064261" y="2708920"/>
          <a:ext cx="3432175" cy="779462"/>
        </p:xfrm>
        <a:graphic>
          <a:graphicData uri="http://schemas.openxmlformats.org/presentationml/2006/ole">
            <mc:AlternateContent xmlns:mc="http://schemas.openxmlformats.org/markup-compatibility/2006">
              <mc:Choice xmlns:v="urn:schemas-microsoft-com:vml" Requires="v">
                <p:oleObj spid="_x0000_s32957" name="Equation" r:id="rId9" imgW="1231560" imgH="279360" progId="Equation.DSMT4">
                  <p:embed/>
                </p:oleObj>
              </mc:Choice>
              <mc:Fallback>
                <p:oleObj name="Equation" r:id="rId9" imgW="1231560" imgH="279360" progId="Equation.DSMT4">
                  <p:embed/>
                  <p:pic>
                    <p:nvPicPr>
                      <p:cNvPr id="0" name="对象 4"/>
                      <p:cNvPicPr>
                        <a:picLocks noChangeAspect="1" noChangeArrowheads="1"/>
                      </p:cNvPicPr>
                      <p:nvPr/>
                    </p:nvPicPr>
                    <p:blipFill>
                      <a:blip r:embed="rId10"/>
                      <a:srcRect/>
                      <a:stretch>
                        <a:fillRect/>
                      </a:stretch>
                    </p:blipFill>
                    <p:spPr bwMode="auto">
                      <a:xfrm>
                        <a:off x="5064261" y="2708920"/>
                        <a:ext cx="3432175"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50717760"/>
              </p:ext>
            </p:extLst>
          </p:nvPr>
        </p:nvGraphicFramePr>
        <p:xfrm>
          <a:off x="179512" y="4473116"/>
          <a:ext cx="5272088" cy="671512"/>
        </p:xfrm>
        <a:graphic>
          <a:graphicData uri="http://schemas.openxmlformats.org/presentationml/2006/ole">
            <mc:AlternateContent xmlns:mc="http://schemas.openxmlformats.org/markup-compatibility/2006">
              <mc:Choice xmlns:v="urn:schemas-microsoft-com:vml" Requires="v">
                <p:oleObj spid="_x0000_s32958" name="Equation" r:id="rId11" imgW="1892160" imgH="241200" progId="Equation.DSMT4">
                  <p:embed/>
                </p:oleObj>
              </mc:Choice>
              <mc:Fallback>
                <p:oleObj name="Equation" r:id="rId11" imgW="1892160" imgH="241200" progId="Equation.DSMT4">
                  <p:embed/>
                  <p:pic>
                    <p:nvPicPr>
                      <p:cNvPr id="0" name="对象 4"/>
                      <p:cNvPicPr>
                        <a:picLocks noChangeAspect="1" noChangeArrowheads="1"/>
                      </p:cNvPicPr>
                      <p:nvPr/>
                    </p:nvPicPr>
                    <p:blipFill>
                      <a:blip r:embed="rId12"/>
                      <a:srcRect/>
                      <a:stretch>
                        <a:fillRect/>
                      </a:stretch>
                    </p:blipFill>
                    <p:spPr bwMode="auto">
                      <a:xfrm>
                        <a:off x="179512" y="4473116"/>
                        <a:ext cx="5272088"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97383467"/>
              </p:ext>
            </p:extLst>
          </p:nvPr>
        </p:nvGraphicFramePr>
        <p:xfrm>
          <a:off x="287524" y="5107706"/>
          <a:ext cx="5732462" cy="1417638"/>
        </p:xfrm>
        <a:graphic>
          <a:graphicData uri="http://schemas.openxmlformats.org/presentationml/2006/ole">
            <mc:AlternateContent xmlns:mc="http://schemas.openxmlformats.org/markup-compatibility/2006">
              <mc:Choice xmlns:v="urn:schemas-microsoft-com:vml" Requires="v">
                <p:oleObj spid="_x0000_s32959" name="Equation" r:id="rId13" imgW="2057400" imgH="507960" progId="Equation.DSMT4">
                  <p:embed/>
                </p:oleObj>
              </mc:Choice>
              <mc:Fallback>
                <p:oleObj name="Equation" r:id="rId13" imgW="2057400" imgH="507960" progId="Equation.DSMT4">
                  <p:embed/>
                  <p:pic>
                    <p:nvPicPr>
                      <p:cNvPr id="0" name="对象 6"/>
                      <p:cNvPicPr>
                        <a:picLocks noChangeAspect="1" noChangeArrowheads="1"/>
                      </p:cNvPicPr>
                      <p:nvPr/>
                    </p:nvPicPr>
                    <p:blipFill>
                      <a:blip r:embed="rId14"/>
                      <a:srcRect/>
                      <a:stretch>
                        <a:fillRect/>
                      </a:stretch>
                    </p:blipFill>
                    <p:spPr bwMode="auto">
                      <a:xfrm>
                        <a:off x="287524" y="5107706"/>
                        <a:ext cx="57324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5060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dirty="0" smtClean="0"/>
              <a:t>	</a:t>
            </a:r>
          </a:p>
          <a:p>
            <a:pPr marL="0" indent="0">
              <a:buNone/>
            </a:pPr>
            <a:endParaRPr lang="en-US" altLang="zh-CN" dirty="0"/>
          </a:p>
          <a:p>
            <a:pPr marL="0" indent="0">
              <a:buNone/>
            </a:pPr>
            <a:r>
              <a:rPr lang="zh-CN" altLang="en-US" dirty="0" smtClean="0"/>
              <a:t>         可描述为：</a:t>
            </a:r>
            <a:r>
              <a:rPr lang="zh-CN" altLang="en-US" b="1" dirty="0" smtClean="0">
                <a:solidFill>
                  <a:srgbClr val="C00000"/>
                </a:solidFill>
              </a:rPr>
              <a:t>闭合曲面的电位移矢量通量等于闭合曲面内的自由电荷代数和。</a:t>
            </a:r>
            <a:r>
              <a:rPr lang="zh-CN" altLang="en-US" dirty="0" smtClean="0"/>
              <a:t>事实上在真空中也是成立的，它是</a:t>
            </a:r>
            <a:r>
              <a:rPr lang="zh-CN" altLang="en-US" b="1" dirty="0" smtClean="0">
                <a:solidFill>
                  <a:srgbClr val="C00000"/>
                </a:solidFill>
              </a:rPr>
              <a:t>普遍成立的高斯定理</a:t>
            </a:r>
            <a:r>
              <a:rPr lang="zh-CN" altLang="en-US" dirty="0" smtClean="0"/>
              <a:t>。</a:t>
            </a:r>
            <a:endParaRPr lang="en-US" altLang="zh-CN" dirty="0" smtClean="0"/>
          </a:p>
          <a:p>
            <a:pPr marL="0" indent="0">
              <a:buNone/>
            </a:pPr>
            <a:r>
              <a:rPr lang="zh-CN" altLang="en-US" dirty="0" smtClean="0"/>
              <a:t>注意：</a:t>
            </a:r>
            <a:endParaRPr lang="en-US" altLang="zh-CN" dirty="0" smtClean="0"/>
          </a:p>
          <a:p>
            <a:pPr marL="0" indent="0">
              <a:buNone/>
            </a:pP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7167958"/>
              </p:ext>
            </p:extLst>
          </p:nvPr>
        </p:nvGraphicFramePr>
        <p:xfrm>
          <a:off x="287524" y="4652354"/>
          <a:ext cx="7526337" cy="1404938"/>
        </p:xfrm>
        <a:graphic>
          <a:graphicData uri="http://schemas.openxmlformats.org/presentationml/2006/ole">
            <mc:AlternateContent xmlns:mc="http://schemas.openxmlformats.org/markup-compatibility/2006">
              <mc:Choice xmlns:v="urn:schemas-microsoft-com:vml" Requires="v">
                <p:oleObj spid="_x0000_s33880" name="Equation" r:id="rId4" imgW="2654280" imgH="495000" progId="Equation.DSMT4">
                  <p:embed/>
                </p:oleObj>
              </mc:Choice>
              <mc:Fallback>
                <p:oleObj name="Equation" r:id="rId4" imgW="2654280" imgH="495000" progId="Equation.DSMT4">
                  <p:embed/>
                  <p:pic>
                    <p:nvPicPr>
                      <p:cNvPr id="0" name=""/>
                      <p:cNvPicPr/>
                      <p:nvPr/>
                    </p:nvPicPr>
                    <p:blipFill>
                      <a:blip r:embed="rId5"/>
                      <a:stretch>
                        <a:fillRect/>
                      </a:stretch>
                    </p:blipFill>
                    <p:spPr>
                      <a:xfrm>
                        <a:off x="287524" y="4652354"/>
                        <a:ext cx="7526337" cy="14049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436500785"/>
              </p:ext>
            </p:extLst>
          </p:nvPr>
        </p:nvGraphicFramePr>
        <p:xfrm>
          <a:off x="2103747" y="889211"/>
          <a:ext cx="3008313" cy="1063625"/>
        </p:xfrm>
        <a:graphic>
          <a:graphicData uri="http://schemas.openxmlformats.org/presentationml/2006/ole">
            <mc:AlternateContent xmlns:mc="http://schemas.openxmlformats.org/markup-compatibility/2006">
              <mc:Choice xmlns:v="urn:schemas-microsoft-com:vml" Requires="v">
                <p:oleObj spid="_x0000_s33881" name="Equation" r:id="rId6" imgW="1079280" imgH="380880" progId="Equation.DSMT4">
                  <p:embed/>
                </p:oleObj>
              </mc:Choice>
              <mc:Fallback>
                <p:oleObj name="Equation" r:id="rId6" imgW="1079280" imgH="380880" progId="Equation.DSMT4">
                  <p:embed/>
                  <p:pic>
                    <p:nvPicPr>
                      <p:cNvPr id="0" name="对象 7"/>
                      <p:cNvPicPr>
                        <a:picLocks noChangeAspect="1" noChangeArrowheads="1"/>
                      </p:cNvPicPr>
                      <p:nvPr/>
                    </p:nvPicPr>
                    <p:blipFill>
                      <a:blip r:embed="rId7"/>
                      <a:srcRect/>
                      <a:stretch>
                        <a:fillRect/>
                      </a:stretch>
                    </p:blipFill>
                    <p:spPr bwMode="auto">
                      <a:xfrm>
                        <a:off x="2103747" y="889211"/>
                        <a:ext cx="30083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135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2</a:t>
            </a:r>
            <a:r>
              <a:rPr lang="zh-CN" altLang="en-US" b="1" dirty="0" smtClean="0">
                <a:solidFill>
                  <a:srgbClr val="C00000"/>
                </a:solidFill>
              </a:rPr>
              <a:t>、环路定理</a:t>
            </a:r>
            <a:endParaRPr lang="en-US" altLang="zh-CN" b="1" dirty="0" smtClean="0">
              <a:solidFill>
                <a:srgbClr val="C00000"/>
              </a:solidFill>
            </a:endParaRPr>
          </a:p>
          <a:p>
            <a:pPr marL="0" indent="0">
              <a:buNone/>
            </a:pPr>
            <a:r>
              <a:rPr lang="zh-CN" altLang="en-US" dirty="0" smtClean="0"/>
              <a:t>         在真空条件下，静电场的环路定理在有电介质存在的情况下仍然成立，即</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         也就是说，不论是真空还是存在电介质，静电场都是保守场，电场矢量的线积分与积分路径无关，或者说电场矢量沿闭合环路的线积分等于零。</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667285186"/>
              </p:ext>
            </p:extLst>
          </p:nvPr>
        </p:nvGraphicFramePr>
        <p:xfrm>
          <a:off x="2838450" y="2386013"/>
          <a:ext cx="2333625" cy="1185862"/>
        </p:xfrm>
        <a:graphic>
          <a:graphicData uri="http://schemas.openxmlformats.org/presentationml/2006/ole">
            <mc:AlternateContent xmlns:mc="http://schemas.openxmlformats.org/markup-compatibility/2006">
              <mc:Choice xmlns:v="urn:schemas-microsoft-com:vml" Requires="v">
                <p:oleObj spid="_x0000_s34878" name="Equation" r:id="rId4" imgW="723600" imgH="368280" progId="Equation.DSMT4">
                  <p:embed/>
                </p:oleObj>
              </mc:Choice>
              <mc:Fallback>
                <p:oleObj name="Equation" r:id="rId4" imgW="723600" imgH="368280" progId="Equation.DSMT4">
                  <p:embed/>
                  <p:pic>
                    <p:nvPicPr>
                      <p:cNvPr id="0" name=""/>
                      <p:cNvPicPr/>
                      <p:nvPr/>
                    </p:nvPicPr>
                    <p:blipFill>
                      <a:blip r:embed="rId5"/>
                      <a:stretch>
                        <a:fillRect/>
                      </a:stretch>
                    </p:blipFill>
                    <p:spPr>
                      <a:xfrm>
                        <a:off x="2838450" y="2386013"/>
                        <a:ext cx="2333625" cy="1185862"/>
                      </a:xfrm>
                      <a:prstGeom prst="rect">
                        <a:avLst/>
                      </a:prstGeom>
                    </p:spPr>
                  </p:pic>
                </p:oleObj>
              </mc:Fallback>
            </mc:AlternateContent>
          </a:graphicData>
        </a:graphic>
      </p:graphicFrame>
    </p:spTree>
    <p:extLst>
      <p:ext uri="{BB962C8B-B14F-4D97-AF65-F5344CB8AC3E}">
        <p14:creationId xmlns:p14="http://schemas.microsoft.com/office/powerpoint/2010/main" val="36875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3</a:t>
                </a:r>
                <a:r>
                  <a:rPr lang="zh-CN" altLang="en-US" b="1" dirty="0" smtClean="0">
                    <a:solidFill>
                      <a:srgbClr val="C00000"/>
                    </a:solidFill>
                  </a:rPr>
                  <a:t>、</a:t>
                </a:r>
                <a14:m>
                  <m:oMath xmlns:m="http://schemas.openxmlformats.org/officeDocument/2006/math">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𝑫</m:t>
                        </m:r>
                      </m:e>
                    </m:acc>
                    <m:r>
                      <a:rPr lang="zh-CN" altLang="en-US" b="1" i="1" smtClean="0">
                        <a:solidFill>
                          <a:srgbClr val="C00000"/>
                        </a:solidFill>
                        <a:latin typeface="Cambria Math"/>
                      </a:rPr>
                      <m:t>、</m:t>
                    </m:r>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𝑬</m:t>
                        </m:r>
                      </m:e>
                    </m:acc>
                    <m:r>
                      <a:rPr lang="zh-CN" altLang="en-US" b="1" i="1" smtClean="0">
                        <a:solidFill>
                          <a:srgbClr val="C00000"/>
                        </a:solidFill>
                        <a:latin typeface="Cambria Math"/>
                      </a:rPr>
                      <m:t>、</m:t>
                    </m:r>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𝑷</m:t>
                        </m:r>
                      </m:e>
                    </m:acc>
                  </m:oMath>
                </a14:m>
                <a:r>
                  <a:rPr lang="zh-CN" altLang="en-US" b="1" dirty="0" smtClean="0">
                    <a:solidFill>
                      <a:srgbClr val="C00000"/>
                    </a:solidFill>
                  </a:rPr>
                  <a:t>之间的关系</a:t>
                </a:r>
                <a:endParaRPr lang="en-US" altLang="zh-CN" b="1" dirty="0" smtClean="0">
                  <a:solidFill>
                    <a:srgbClr val="C00000"/>
                  </a:solidFill>
                </a:endParaRPr>
              </a:p>
              <a:p>
                <a:pPr marL="0" indent="0">
                  <a:buNone/>
                </a:pPr>
                <a:r>
                  <a:rPr lang="zh-CN" altLang="en-US" dirty="0" smtClean="0">
                    <a:solidFill>
                      <a:prstClr val="black"/>
                    </a:solidFill>
                  </a:rPr>
                  <a:t>      </a:t>
                </a:r>
                <a14:m>
                  <m:oMath xmlns:m="http://schemas.openxmlformats.org/officeDocument/2006/math">
                    <m:acc>
                      <m:accPr>
                        <m:chr m:val="⃗"/>
                        <m:ctrlPr>
                          <a:rPr lang="zh-CN" altLang="en-US" i="1">
                            <a:solidFill>
                              <a:prstClr val="black"/>
                            </a:solidFill>
                            <a:latin typeface="Cambria Math"/>
                          </a:rPr>
                        </m:ctrlPr>
                      </m:accPr>
                      <m:e>
                        <m:r>
                          <a:rPr lang="en-US" altLang="zh-CN" b="0" i="1">
                            <a:solidFill>
                              <a:prstClr val="black"/>
                            </a:solidFill>
                            <a:latin typeface="Cambria Math"/>
                          </a:rPr>
                          <m:t>𝐸</m:t>
                        </m:r>
                      </m:e>
                    </m:acc>
                    <m:r>
                      <a:rPr lang="en-US" altLang="zh-CN" b="0" i="1">
                        <a:solidFill>
                          <a:prstClr val="black"/>
                        </a:solidFill>
                        <a:latin typeface="Cambria Math"/>
                      </a:rPr>
                      <m:t>=</m:t>
                    </m:r>
                    <m:sSub>
                      <m:sSubPr>
                        <m:ctrlPr>
                          <a:rPr lang="en-US" altLang="zh-CN" i="1">
                            <a:solidFill>
                              <a:prstClr val="black"/>
                            </a:solidFill>
                            <a:latin typeface="Cambria Math"/>
                          </a:rPr>
                        </m:ctrlPr>
                      </m:sSubPr>
                      <m:e>
                        <m:acc>
                          <m:accPr>
                            <m:chr m:val="⃗"/>
                            <m:ctrlPr>
                              <a:rPr lang="en-US" altLang="zh-CN" i="1">
                                <a:solidFill>
                                  <a:prstClr val="black"/>
                                </a:solidFill>
                                <a:latin typeface="Cambria Math"/>
                              </a:rPr>
                            </m:ctrlPr>
                          </m:accPr>
                          <m:e>
                            <m:r>
                              <a:rPr lang="en-US" altLang="zh-CN" b="0" i="1">
                                <a:solidFill>
                                  <a:prstClr val="black"/>
                                </a:solidFill>
                                <a:latin typeface="Cambria Math"/>
                              </a:rPr>
                              <m:t>𝐸</m:t>
                            </m:r>
                          </m:e>
                        </m:acc>
                      </m:e>
                      <m:sub>
                        <m:r>
                          <a:rPr lang="en-US" altLang="zh-CN" b="0" i="1">
                            <a:solidFill>
                              <a:prstClr val="black"/>
                            </a:solidFill>
                            <a:latin typeface="Cambria Math"/>
                          </a:rPr>
                          <m:t>0</m:t>
                        </m:r>
                      </m:sub>
                    </m:sSub>
                    <m:r>
                      <a:rPr lang="en-US" altLang="zh-CN" b="0" i="1">
                        <a:solidFill>
                          <a:prstClr val="black"/>
                        </a:solidFill>
                        <a:latin typeface="Cambria Math"/>
                      </a:rPr>
                      <m:t>+</m:t>
                    </m:r>
                    <m:sSup>
                      <m:sSupPr>
                        <m:ctrlPr>
                          <a:rPr lang="en-US" altLang="zh-CN" i="1">
                            <a:solidFill>
                              <a:prstClr val="black"/>
                            </a:solidFill>
                            <a:latin typeface="Cambria Math"/>
                          </a:rPr>
                        </m:ctrlPr>
                      </m:sSupPr>
                      <m:e>
                        <m:acc>
                          <m:accPr>
                            <m:chr m:val="⃗"/>
                            <m:ctrlPr>
                              <a:rPr lang="en-US" altLang="zh-CN" i="1">
                                <a:solidFill>
                                  <a:prstClr val="black"/>
                                </a:solidFill>
                                <a:latin typeface="Cambria Math"/>
                              </a:rPr>
                            </m:ctrlPr>
                          </m:accPr>
                          <m:e>
                            <m:r>
                              <a:rPr lang="en-US" altLang="zh-CN" b="0" i="1">
                                <a:solidFill>
                                  <a:prstClr val="black"/>
                                </a:solidFill>
                                <a:latin typeface="Cambria Math"/>
                              </a:rPr>
                              <m:t>𝐸</m:t>
                            </m:r>
                          </m:e>
                        </m:acc>
                      </m:e>
                      <m:sup>
                        <m:r>
                          <a:rPr lang="en-US" altLang="zh-CN" b="0" i="1" smtClean="0">
                            <a:solidFill>
                              <a:prstClr val="black"/>
                            </a:solidFill>
                            <a:latin typeface="Cambria Math"/>
                          </a:rPr>
                          <m:t>′</m:t>
                        </m:r>
                      </m:sup>
                    </m:sSup>
                  </m:oMath>
                </a14:m>
                <a:r>
                  <a:rPr lang="zh-CN" altLang="en-US" dirty="0" smtClean="0"/>
                  <a:t>（总电场）</a:t>
                </a:r>
                <a:endParaRPr lang="en-US" altLang="zh-CN" dirty="0" smtClean="0"/>
              </a:p>
              <a:p>
                <a:pPr marL="0" indent="0">
                  <a:buNone/>
                </a:pPr>
                <a:endParaRPr lang="en-US" altLang="zh-CN" sz="4000" dirty="0" smtClean="0"/>
              </a:p>
              <a:p>
                <a:pPr marL="0" indent="0">
                  <a:buNone/>
                </a:pPr>
                <a:r>
                  <a:rPr lang="zh-CN" altLang="en-US" dirty="0" smtClean="0"/>
                  <a:t>     对于各向同性线性电介质：</a:t>
                </a:r>
                <a:endParaRPr lang="en-US" altLang="zh-CN" dirty="0" smtClean="0"/>
              </a:p>
              <a:p>
                <a:pPr marL="0"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94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02126140"/>
              </p:ext>
            </p:extLst>
          </p:nvPr>
        </p:nvGraphicFramePr>
        <p:xfrm>
          <a:off x="647564" y="2096852"/>
          <a:ext cx="4344988" cy="625475"/>
        </p:xfrm>
        <a:graphic>
          <a:graphicData uri="http://schemas.openxmlformats.org/presentationml/2006/ole">
            <mc:AlternateContent xmlns:mc="http://schemas.openxmlformats.org/markup-compatibility/2006">
              <mc:Choice xmlns:v="urn:schemas-microsoft-com:vml" Requires="v">
                <p:oleObj spid="_x0000_s17643" name="公式" r:id="rId5" imgW="1803240" imgH="253800" progId="Equation.3">
                  <p:embed/>
                </p:oleObj>
              </mc:Choice>
              <mc:Fallback>
                <p:oleObj name="公式" r:id="rId5" imgW="1803240" imgH="253800" progId="Equation.3">
                  <p:embed/>
                  <p:pic>
                    <p:nvPicPr>
                      <p:cNvPr id="0" name="Object 15"/>
                      <p:cNvPicPr>
                        <a:picLocks noChangeAspect="1" noChangeArrowheads="1"/>
                      </p:cNvPicPr>
                      <p:nvPr/>
                    </p:nvPicPr>
                    <p:blipFill>
                      <a:blip r:embed="rId6"/>
                      <a:srcRect/>
                      <a:stretch>
                        <a:fillRect/>
                      </a:stretch>
                    </p:blipFill>
                    <p:spPr bwMode="auto">
                      <a:xfrm>
                        <a:off x="647564" y="2096852"/>
                        <a:ext cx="4344988" cy="625475"/>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06716739"/>
              </p:ext>
            </p:extLst>
          </p:nvPr>
        </p:nvGraphicFramePr>
        <p:xfrm>
          <a:off x="693811" y="3493443"/>
          <a:ext cx="7694613" cy="655637"/>
        </p:xfrm>
        <a:graphic>
          <a:graphicData uri="http://schemas.openxmlformats.org/presentationml/2006/ole">
            <mc:AlternateContent xmlns:mc="http://schemas.openxmlformats.org/markup-compatibility/2006">
              <mc:Choice xmlns:v="urn:schemas-microsoft-com:vml" Requires="v">
                <p:oleObj spid="_x0000_s17644" name="Equation" r:id="rId7" imgW="3047760" imgH="253800" progId="Equation.DSMT4">
                  <p:embed/>
                </p:oleObj>
              </mc:Choice>
              <mc:Fallback>
                <p:oleObj name="Equation" r:id="rId7" imgW="3047760" imgH="253800" progId="Equation.DSMT4">
                  <p:embed/>
                  <p:pic>
                    <p:nvPicPr>
                      <p:cNvPr id="0" name="Object 21"/>
                      <p:cNvPicPr>
                        <a:picLocks noChangeAspect="1" noChangeArrowheads="1"/>
                      </p:cNvPicPr>
                      <p:nvPr/>
                    </p:nvPicPr>
                    <p:blipFill>
                      <a:blip r:embed="rId8"/>
                      <a:srcRect/>
                      <a:stretch>
                        <a:fillRect/>
                      </a:stretch>
                    </p:blipFill>
                    <p:spPr bwMode="auto">
                      <a:xfrm>
                        <a:off x="693811" y="3493443"/>
                        <a:ext cx="7694613" cy="655637"/>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40743581"/>
              </p:ext>
            </p:extLst>
          </p:nvPr>
        </p:nvGraphicFramePr>
        <p:xfrm>
          <a:off x="683568" y="4321535"/>
          <a:ext cx="7342187" cy="655637"/>
        </p:xfrm>
        <a:graphic>
          <a:graphicData uri="http://schemas.openxmlformats.org/presentationml/2006/ole">
            <mc:AlternateContent xmlns:mc="http://schemas.openxmlformats.org/markup-compatibility/2006">
              <mc:Choice xmlns:v="urn:schemas-microsoft-com:vml" Requires="v">
                <p:oleObj spid="_x0000_s17645" name="Equation" r:id="rId9" imgW="2908080" imgH="253800" progId="Equation.DSMT4">
                  <p:embed/>
                </p:oleObj>
              </mc:Choice>
              <mc:Fallback>
                <p:oleObj name="Equation" r:id="rId9" imgW="2908080" imgH="253800" progId="Equation.DSMT4">
                  <p:embed/>
                  <p:pic>
                    <p:nvPicPr>
                      <p:cNvPr id="0" name="对象 3"/>
                      <p:cNvPicPr>
                        <a:picLocks noChangeAspect="1" noChangeArrowheads="1"/>
                      </p:cNvPicPr>
                      <p:nvPr/>
                    </p:nvPicPr>
                    <p:blipFill>
                      <a:blip r:embed="rId10"/>
                      <a:srcRect/>
                      <a:stretch>
                        <a:fillRect/>
                      </a:stretch>
                    </p:blipFill>
                    <p:spPr bwMode="auto">
                      <a:xfrm>
                        <a:off x="683568" y="4321535"/>
                        <a:ext cx="7342187" cy="655637"/>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01791484"/>
              </p:ext>
            </p:extLst>
          </p:nvPr>
        </p:nvGraphicFramePr>
        <p:xfrm>
          <a:off x="683568" y="5149627"/>
          <a:ext cx="7021513" cy="655637"/>
        </p:xfrm>
        <a:graphic>
          <a:graphicData uri="http://schemas.openxmlformats.org/presentationml/2006/ole">
            <mc:AlternateContent xmlns:mc="http://schemas.openxmlformats.org/markup-compatibility/2006">
              <mc:Choice xmlns:v="urn:schemas-microsoft-com:vml" Requires="v">
                <p:oleObj spid="_x0000_s17646" name="Equation" r:id="rId11" imgW="2781000" imgH="253800" progId="Equation.DSMT4">
                  <p:embed/>
                </p:oleObj>
              </mc:Choice>
              <mc:Fallback>
                <p:oleObj name="Equation" r:id="rId11" imgW="2781000" imgH="253800" progId="Equation.DSMT4">
                  <p:embed/>
                  <p:pic>
                    <p:nvPicPr>
                      <p:cNvPr id="0" name="对象 4"/>
                      <p:cNvPicPr>
                        <a:picLocks noChangeAspect="1" noChangeArrowheads="1"/>
                      </p:cNvPicPr>
                      <p:nvPr/>
                    </p:nvPicPr>
                    <p:blipFill>
                      <a:blip r:embed="rId12"/>
                      <a:srcRect/>
                      <a:stretch>
                        <a:fillRect/>
                      </a:stretch>
                    </p:blipFill>
                    <p:spPr bwMode="auto">
                      <a:xfrm>
                        <a:off x="683568" y="5149627"/>
                        <a:ext cx="7021513" cy="655637"/>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477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a:bodyPr>
          <a:lstStyle/>
          <a:p>
            <a:pPr marL="0" indent="0">
              <a:buNone/>
            </a:pPr>
            <a:r>
              <a:rPr lang="zh-CN" altLang="en-US" b="1" dirty="0" smtClean="0">
                <a:solidFill>
                  <a:srgbClr val="C00000"/>
                </a:solidFill>
              </a:rPr>
              <a:t>对于真空：</a:t>
            </a:r>
            <a:endParaRPr lang="en-US" altLang="zh-CN" b="1" dirty="0" smtClean="0">
              <a:solidFill>
                <a:srgbClr val="C00000"/>
              </a:solidFill>
            </a:endParaRPr>
          </a:p>
          <a:p>
            <a:pPr marL="0" indent="0">
              <a:buNone/>
            </a:pPr>
            <a:endParaRPr lang="en-US" altLang="zh-CN" sz="1400" dirty="0" smtClean="0"/>
          </a:p>
          <a:p>
            <a:pPr marL="0" indent="0">
              <a:buNone/>
            </a:pPr>
            <a:endParaRPr lang="en-US" altLang="zh-CN" dirty="0" smtClean="0"/>
          </a:p>
          <a:p>
            <a:pPr marL="0" indent="0">
              <a:buNone/>
            </a:pPr>
            <a:r>
              <a:rPr lang="zh-CN" altLang="en-US" dirty="0" smtClean="0"/>
              <a:t>因此，             ，    所以     叫做真空介电常数；</a:t>
            </a:r>
            <a:endParaRPr lang="en-US" altLang="zh-CN" dirty="0" smtClean="0"/>
          </a:p>
          <a:p>
            <a:pPr marL="0" indent="0">
              <a:buNone/>
            </a:pPr>
            <a:endParaRPr lang="en-US" altLang="zh-CN" sz="1400" dirty="0" smtClean="0"/>
          </a:p>
          <a:p>
            <a:pPr marL="0" indent="0">
              <a:buNone/>
            </a:pPr>
            <a:r>
              <a:rPr lang="zh-CN" altLang="en-US" dirty="0" smtClean="0"/>
              <a:t>也就是说，真空的相对介电常数：</a:t>
            </a:r>
            <a:endParaRPr lang="en-US" altLang="zh-CN" dirty="0" smtClean="0"/>
          </a:p>
          <a:p>
            <a:pPr marL="0" indent="0">
              <a:buNone/>
            </a:pPr>
            <a:endParaRPr lang="en-US" altLang="zh-CN" sz="1400" dirty="0"/>
          </a:p>
          <a:p>
            <a:pPr marL="0" indent="0">
              <a:buNone/>
            </a:pPr>
            <a:endParaRPr lang="en-US" altLang="zh-CN" dirty="0" smtClean="0"/>
          </a:p>
          <a:p>
            <a:pPr marL="0" indent="0">
              <a:buNone/>
            </a:pPr>
            <a:r>
              <a:rPr lang="zh-CN" altLang="en-US" dirty="0" smtClean="0"/>
              <a:t>其它电介质：</a:t>
            </a:r>
            <a:endParaRPr lang="en-US" altLang="zh-CN" dirty="0" smtClean="0"/>
          </a:p>
          <a:p>
            <a:pPr marL="0" indent="0">
              <a:buNone/>
            </a:pPr>
            <a:endParaRPr lang="en-US" altLang="zh-CN" sz="1400" dirty="0"/>
          </a:p>
          <a:p>
            <a:pPr marL="0" indent="0">
              <a:buNone/>
            </a:pPr>
            <a:r>
              <a:rPr lang="zh-CN" altLang="en-US" dirty="0"/>
              <a:t>正</a:t>
            </a:r>
            <a:r>
              <a:rPr lang="zh-CN" altLang="en-US" dirty="0" smtClean="0"/>
              <a:t>因为如此，                               也适合于真空。</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315048760"/>
              </p:ext>
            </p:extLst>
          </p:nvPr>
        </p:nvGraphicFramePr>
        <p:xfrm>
          <a:off x="1547664" y="1395624"/>
          <a:ext cx="962025" cy="557212"/>
        </p:xfrm>
        <a:graphic>
          <a:graphicData uri="http://schemas.openxmlformats.org/presentationml/2006/ole">
            <mc:AlternateContent xmlns:mc="http://schemas.openxmlformats.org/markup-compatibility/2006">
              <mc:Choice xmlns:v="urn:schemas-microsoft-com:vml" Requires="v">
                <p:oleObj spid="_x0000_s54419" name="Equation" r:id="rId4" imgW="380880" imgH="215640" progId="Equation.DSMT4">
                  <p:embed/>
                </p:oleObj>
              </mc:Choice>
              <mc:Fallback>
                <p:oleObj name="Equation" r:id="rId4" imgW="380880" imgH="215640" progId="Equation.DSMT4">
                  <p:embed/>
                  <p:pic>
                    <p:nvPicPr>
                      <p:cNvPr id="0" name="对象 3"/>
                      <p:cNvPicPr>
                        <a:picLocks noChangeAspect="1" noChangeArrowheads="1"/>
                      </p:cNvPicPr>
                      <p:nvPr/>
                    </p:nvPicPr>
                    <p:blipFill>
                      <a:blip r:embed="rId5"/>
                      <a:srcRect/>
                      <a:stretch>
                        <a:fillRect/>
                      </a:stretch>
                    </p:blipFill>
                    <p:spPr bwMode="auto">
                      <a:xfrm>
                        <a:off x="1547664" y="1395624"/>
                        <a:ext cx="962025" cy="557212"/>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6498678"/>
              </p:ext>
            </p:extLst>
          </p:nvPr>
        </p:nvGraphicFramePr>
        <p:xfrm>
          <a:off x="1439652" y="2161294"/>
          <a:ext cx="1249362" cy="655638"/>
        </p:xfrm>
        <a:graphic>
          <a:graphicData uri="http://schemas.openxmlformats.org/presentationml/2006/ole">
            <mc:AlternateContent xmlns:mc="http://schemas.openxmlformats.org/markup-compatibility/2006">
              <mc:Choice xmlns:v="urn:schemas-microsoft-com:vml" Requires="v">
                <p:oleObj spid="_x0000_s54420" name="Equation" r:id="rId6" imgW="495000" imgH="253800" progId="Equation.DSMT4">
                  <p:embed/>
                </p:oleObj>
              </mc:Choice>
              <mc:Fallback>
                <p:oleObj name="Equation" r:id="rId6" imgW="495000" imgH="253800" progId="Equation.DSMT4">
                  <p:embed/>
                  <p:pic>
                    <p:nvPicPr>
                      <p:cNvPr id="0" name="对象 4"/>
                      <p:cNvPicPr>
                        <a:picLocks noChangeAspect="1" noChangeArrowheads="1"/>
                      </p:cNvPicPr>
                      <p:nvPr/>
                    </p:nvPicPr>
                    <p:blipFill>
                      <a:blip r:embed="rId7"/>
                      <a:srcRect/>
                      <a:stretch>
                        <a:fillRect/>
                      </a:stretch>
                    </p:blipFill>
                    <p:spPr bwMode="auto">
                      <a:xfrm>
                        <a:off x="1439652" y="2161294"/>
                        <a:ext cx="1249362" cy="655638"/>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50196564"/>
              </p:ext>
            </p:extLst>
          </p:nvPr>
        </p:nvGraphicFramePr>
        <p:xfrm>
          <a:off x="4283968" y="2168860"/>
          <a:ext cx="415925" cy="590550"/>
        </p:xfrm>
        <a:graphic>
          <a:graphicData uri="http://schemas.openxmlformats.org/presentationml/2006/ole">
            <mc:AlternateContent xmlns:mc="http://schemas.openxmlformats.org/markup-compatibility/2006">
              <mc:Choice xmlns:v="urn:schemas-microsoft-com:vml" Requires="v">
                <p:oleObj spid="_x0000_s54421" name="Equation" r:id="rId8" imgW="164880" imgH="228600" progId="Equation.DSMT4">
                  <p:embed/>
                </p:oleObj>
              </mc:Choice>
              <mc:Fallback>
                <p:oleObj name="Equation" r:id="rId8" imgW="164880" imgH="228600" progId="Equation.DSMT4">
                  <p:embed/>
                  <p:pic>
                    <p:nvPicPr>
                      <p:cNvPr id="0" name="对象 3"/>
                      <p:cNvPicPr>
                        <a:picLocks noChangeAspect="1" noChangeArrowheads="1"/>
                      </p:cNvPicPr>
                      <p:nvPr/>
                    </p:nvPicPr>
                    <p:blipFill>
                      <a:blip r:embed="rId9"/>
                      <a:srcRect/>
                      <a:stretch>
                        <a:fillRect/>
                      </a:stretch>
                    </p:blipFill>
                    <p:spPr bwMode="auto">
                      <a:xfrm>
                        <a:off x="4283968" y="2168860"/>
                        <a:ext cx="415925" cy="590550"/>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92285540"/>
              </p:ext>
            </p:extLst>
          </p:nvPr>
        </p:nvGraphicFramePr>
        <p:xfrm>
          <a:off x="1471613" y="3716338"/>
          <a:ext cx="963612" cy="590550"/>
        </p:xfrm>
        <a:graphic>
          <a:graphicData uri="http://schemas.openxmlformats.org/presentationml/2006/ole">
            <mc:AlternateContent xmlns:mc="http://schemas.openxmlformats.org/markup-compatibility/2006">
              <mc:Choice xmlns:v="urn:schemas-microsoft-com:vml" Requires="v">
                <p:oleObj spid="_x0000_s54422" name="Equation" r:id="rId10" imgW="380880" imgH="228600" progId="Equation.DSMT4">
                  <p:embed/>
                </p:oleObj>
              </mc:Choice>
              <mc:Fallback>
                <p:oleObj name="Equation" r:id="rId10" imgW="380880" imgH="228600" progId="Equation.DSMT4">
                  <p:embed/>
                  <p:pic>
                    <p:nvPicPr>
                      <p:cNvPr id="0" name="对象 4"/>
                      <p:cNvPicPr>
                        <a:picLocks noChangeAspect="1" noChangeArrowheads="1"/>
                      </p:cNvPicPr>
                      <p:nvPr/>
                    </p:nvPicPr>
                    <p:blipFill>
                      <a:blip r:embed="rId11"/>
                      <a:srcRect/>
                      <a:stretch>
                        <a:fillRect/>
                      </a:stretch>
                    </p:blipFill>
                    <p:spPr bwMode="auto">
                      <a:xfrm>
                        <a:off x="1471613" y="3716338"/>
                        <a:ext cx="963612" cy="590550"/>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96366144"/>
              </p:ext>
            </p:extLst>
          </p:nvPr>
        </p:nvGraphicFramePr>
        <p:xfrm>
          <a:off x="2627784" y="4458630"/>
          <a:ext cx="2341563" cy="590550"/>
        </p:xfrm>
        <a:graphic>
          <a:graphicData uri="http://schemas.openxmlformats.org/presentationml/2006/ole">
            <mc:AlternateContent xmlns:mc="http://schemas.openxmlformats.org/markup-compatibility/2006">
              <mc:Choice xmlns:v="urn:schemas-microsoft-com:vml" Requires="v">
                <p:oleObj spid="_x0000_s54423" name="Equation" r:id="rId12" imgW="927000" imgH="228600" progId="Equation.DSMT4">
                  <p:embed/>
                </p:oleObj>
              </mc:Choice>
              <mc:Fallback>
                <p:oleObj name="Equation" r:id="rId12" imgW="927000" imgH="228600" progId="Equation.DSMT4">
                  <p:embed/>
                  <p:pic>
                    <p:nvPicPr>
                      <p:cNvPr id="0" name="对象 4"/>
                      <p:cNvPicPr>
                        <a:picLocks noChangeAspect="1" noChangeArrowheads="1"/>
                      </p:cNvPicPr>
                      <p:nvPr/>
                    </p:nvPicPr>
                    <p:blipFill>
                      <a:blip r:embed="rId13"/>
                      <a:srcRect/>
                      <a:stretch>
                        <a:fillRect/>
                      </a:stretch>
                    </p:blipFill>
                    <p:spPr bwMode="auto">
                      <a:xfrm>
                        <a:off x="2627784" y="4458630"/>
                        <a:ext cx="2341563" cy="590550"/>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6567548"/>
              </p:ext>
            </p:extLst>
          </p:nvPr>
        </p:nvGraphicFramePr>
        <p:xfrm>
          <a:off x="2591780" y="5229200"/>
          <a:ext cx="3008312" cy="1063625"/>
        </p:xfrm>
        <a:graphic>
          <a:graphicData uri="http://schemas.openxmlformats.org/presentationml/2006/ole">
            <mc:AlternateContent xmlns:mc="http://schemas.openxmlformats.org/markup-compatibility/2006">
              <mc:Choice xmlns:v="urn:schemas-microsoft-com:vml" Requires="v">
                <p:oleObj spid="_x0000_s54424" name="Equation" r:id="rId14" imgW="1079280" imgH="380880" progId="Equation.DSMT4">
                  <p:embed/>
                </p:oleObj>
              </mc:Choice>
              <mc:Fallback>
                <p:oleObj name="Equation" r:id="rId14" imgW="1079280" imgH="380880" progId="Equation.DSMT4">
                  <p:embed/>
                  <p:pic>
                    <p:nvPicPr>
                      <p:cNvPr id="0" name="对象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91780" y="5229200"/>
                        <a:ext cx="300831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72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down)">
                                      <p:cBhvr>
                                        <p:cTn id="23" dur="500"/>
                                        <p:tgtEl>
                                          <p:spTgt spid="3">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wipe(down)">
                                      <p:cBhvr>
                                        <p:cTn id="39" dur="500"/>
                                        <p:tgtEl>
                                          <p:spTgt spid="3">
                                            <p:txEl>
                                              <p:pRg st="10" end="10"/>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Autofit/>
              </a:bodyPr>
              <a:lstStyle/>
              <a:p>
                <a:pPr marL="0" indent="809625">
                  <a:buNone/>
                </a:pPr>
                <a:r>
                  <a:rPr lang="zh-CN" altLang="en-US" dirty="0" smtClean="0"/>
                  <a:t>有了上述一系列关系，在求总电场</a:t>
                </a:r>
                <a14:m>
                  <m:oMath xmlns:m="http://schemas.openxmlformats.org/officeDocument/2006/math">
                    <m:acc>
                      <m:accPr>
                        <m:chr m:val="⃗"/>
                        <m:ctrlPr>
                          <a:rPr lang="zh-CN" altLang="en-US" i="1">
                            <a:latin typeface="Cambria Math"/>
                          </a:rPr>
                        </m:ctrlPr>
                      </m:accPr>
                      <m:e>
                        <m:r>
                          <a:rPr lang="en-US" altLang="zh-CN" i="1">
                            <a:latin typeface="Cambria Math"/>
                          </a:rPr>
                          <m:t>𝐸</m:t>
                        </m:r>
                      </m:e>
                    </m:acc>
                  </m:oMath>
                </a14:m>
                <a:r>
                  <a:rPr lang="zh-CN" altLang="en-US" dirty="0" smtClean="0"/>
                  <a:t>时，就不必知道极化电荷</a:t>
                </a:r>
                <a14:m>
                  <m:oMath xmlns:m="http://schemas.openxmlformats.org/officeDocument/2006/math">
                    <m:sSup>
                      <m:sSupPr>
                        <m:ctrlPr>
                          <a:rPr lang="en-US" altLang="zh-CN" i="1">
                            <a:latin typeface="Cambria Math"/>
                          </a:rPr>
                        </m:ctrlPr>
                      </m:sSupPr>
                      <m:e>
                        <m:r>
                          <a:rPr lang="en-US" altLang="zh-CN" i="1">
                            <a:latin typeface="Cambria Math"/>
                          </a:rPr>
                          <m:t>𝑞</m:t>
                        </m:r>
                      </m:e>
                      <m:sup>
                        <m:r>
                          <a:rPr lang="en-US" altLang="zh-CN" i="1">
                            <a:latin typeface="Cambria Math"/>
                          </a:rPr>
                          <m:t>′</m:t>
                        </m:r>
                      </m:sup>
                    </m:sSup>
                  </m:oMath>
                </a14:m>
                <a:r>
                  <a:rPr lang="zh-CN" altLang="en-US" dirty="0" smtClean="0"/>
                  <a:t>的分布。</a:t>
                </a:r>
                <a:endParaRPr lang="en-US" altLang="zh-CN" dirty="0" smtClean="0"/>
              </a:p>
              <a:p>
                <a:pPr marL="0" indent="809625">
                  <a:buNone/>
                </a:pPr>
                <a:r>
                  <a:rPr lang="zh-CN" altLang="en-US" dirty="0" smtClean="0"/>
                  <a:t>直接利用高斯定理，由自由电荷分布求得电位移矢量分布。</a:t>
                </a:r>
                <a:endParaRPr lang="en-US" altLang="zh-CN" dirty="0" smtClean="0"/>
              </a:p>
              <a:p>
                <a:pPr marL="0" indent="809625">
                  <a:buNone/>
                </a:pPr>
                <a:r>
                  <a:rPr lang="zh-CN" altLang="en-US" dirty="0" smtClean="0"/>
                  <a:t>因为            ，所以求     的方法类似于真空中高斯定理的应用。</a:t>
                </a:r>
                <a:endParaRPr lang="en-US" altLang="zh-CN" dirty="0" smtClean="0"/>
              </a:p>
              <a:p>
                <a:pPr marL="0" indent="809625">
                  <a:buNone/>
                </a:pPr>
                <a:r>
                  <a:rPr lang="zh-CN" altLang="en-US" dirty="0" smtClean="0"/>
                  <a:t>进一步，可由            求得总电场</a:t>
                </a:r>
                <a14:m>
                  <m:oMath xmlns:m="http://schemas.openxmlformats.org/officeDocument/2006/math">
                    <m:acc>
                      <m:accPr>
                        <m:chr m:val="⃗"/>
                        <m:ctrlPr>
                          <a:rPr lang="zh-CN" altLang="en-US" i="1">
                            <a:latin typeface="Cambria Math"/>
                          </a:rPr>
                        </m:ctrlPr>
                      </m:accPr>
                      <m:e>
                        <m:r>
                          <a:rPr lang="en-US" altLang="zh-CN" i="1">
                            <a:latin typeface="Cambria Math"/>
                          </a:rPr>
                          <m:t>𝐸</m:t>
                        </m:r>
                      </m:e>
                    </m:acc>
                  </m:oMath>
                </a14:m>
                <a:r>
                  <a:rPr lang="zh-CN" altLang="en-US" dirty="0" smtClean="0"/>
                  <a:t>的分布。</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731" r="-6756"/>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50889002"/>
              </p:ext>
            </p:extLst>
          </p:nvPr>
        </p:nvGraphicFramePr>
        <p:xfrm>
          <a:off x="1871700" y="2960948"/>
          <a:ext cx="1122362" cy="557212"/>
        </p:xfrm>
        <a:graphic>
          <a:graphicData uri="http://schemas.openxmlformats.org/presentationml/2006/ole">
            <mc:AlternateContent xmlns:mc="http://schemas.openxmlformats.org/markup-compatibility/2006">
              <mc:Choice xmlns:v="urn:schemas-microsoft-com:vml" Requires="v">
                <p:oleObj spid="_x0000_s55373" name="Equation" r:id="rId5" imgW="444240" imgH="215640" progId="Equation.DSMT4">
                  <p:embed/>
                </p:oleObj>
              </mc:Choice>
              <mc:Fallback>
                <p:oleObj name="Equation" r:id="rId5" imgW="444240" imgH="215640" progId="Equation.DSMT4">
                  <p:embed/>
                  <p:pic>
                    <p:nvPicPr>
                      <p:cNvPr id="0" name="对象 5"/>
                      <p:cNvPicPr>
                        <a:picLocks noChangeAspect="1" noChangeArrowheads="1"/>
                      </p:cNvPicPr>
                      <p:nvPr/>
                    </p:nvPicPr>
                    <p:blipFill>
                      <a:blip r:embed="rId6"/>
                      <a:srcRect/>
                      <a:stretch>
                        <a:fillRect/>
                      </a:stretch>
                    </p:blipFill>
                    <p:spPr bwMode="auto">
                      <a:xfrm>
                        <a:off x="1871700" y="2960948"/>
                        <a:ext cx="1122362" cy="557212"/>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72184316"/>
              </p:ext>
            </p:extLst>
          </p:nvPr>
        </p:nvGraphicFramePr>
        <p:xfrm>
          <a:off x="4622539" y="2960948"/>
          <a:ext cx="417513" cy="523875"/>
        </p:xfrm>
        <a:graphic>
          <a:graphicData uri="http://schemas.openxmlformats.org/presentationml/2006/ole">
            <mc:AlternateContent xmlns:mc="http://schemas.openxmlformats.org/markup-compatibility/2006">
              <mc:Choice xmlns:v="urn:schemas-microsoft-com:vml" Requires="v">
                <p:oleObj spid="_x0000_s55374" name="Equation" r:id="rId7" imgW="164880" imgH="203040" progId="Equation.DSMT4">
                  <p:embed/>
                </p:oleObj>
              </mc:Choice>
              <mc:Fallback>
                <p:oleObj name="Equation" r:id="rId7" imgW="164880" imgH="203040" progId="Equation.DSMT4">
                  <p:embed/>
                  <p:pic>
                    <p:nvPicPr>
                      <p:cNvPr id="0" name="对象 1"/>
                      <p:cNvPicPr>
                        <a:picLocks noChangeAspect="1" noChangeArrowheads="1"/>
                      </p:cNvPicPr>
                      <p:nvPr/>
                    </p:nvPicPr>
                    <p:blipFill>
                      <a:blip r:embed="rId8"/>
                      <a:srcRect/>
                      <a:stretch>
                        <a:fillRect/>
                      </a:stretch>
                    </p:blipFill>
                    <p:spPr bwMode="auto">
                      <a:xfrm>
                        <a:off x="4622539" y="2960948"/>
                        <a:ext cx="417513" cy="523875"/>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77528509"/>
              </p:ext>
            </p:extLst>
          </p:nvPr>
        </p:nvGraphicFramePr>
        <p:xfrm>
          <a:off x="3521646" y="4095924"/>
          <a:ext cx="1122362" cy="557212"/>
        </p:xfrm>
        <a:graphic>
          <a:graphicData uri="http://schemas.openxmlformats.org/presentationml/2006/ole">
            <mc:AlternateContent xmlns:mc="http://schemas.openxmlformats.org/markup-compatibility/2006">
              <mc:Choice xmlns:v="urn:schemas-microsoft-com:vml" Requires="v">
                <p:oleObj spid="_x0000_s55375" name="Equation" r:id="rId9" imgW="444240" imgH="215640" progId="Equation.DSMT4">
                  <p:embed/>
                </p:oleObj>
              </mc:Choice>
              <mc:Fallback>
                <p:oleObj name="Equation" r:id="rId9" imgW="444240" imgH="215640" progId="Equation.DSMT4">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1646" y="4095924"/>
                        <a:ext cx="1122362" cy="557212"/>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0784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noAutofit/>
          </a:bodyPr>
          <a:lstStyle/>
          <a:p>
            <a:pPr marL="0" indent="0">
              <a:lnSpc>
                <a:spcPct val="120000"/>
              </a:lnSpc>
              <a:spcBef>
                <a:spcPts val="0"/>
              </a:spcBef>
              <a:spcAft>
                <a:spcPts val="600"/>
              </a:spcAft>
              <a:buNone/>
            </a:pPr>
            <a:r>
              <a:rPr lang="en-US" altLang="zh-CN" b="1" dirty="0" smtClean="0">
                <a:solidFill>
                  <a:srgbClr val="C00000"/>
                </a:solidFill>
              </a:rPr>
              <a:t>1</a:t>
            </a:r>
            <a:r>
              <a:rPr lang="zh-CN" altLang="en-US" b="1" dirty="0" smtClean="0">
                <a:solidFill>
                  <a:srgbClr val="C00000"/>
                </a:solidFill>
              </a:rPr>
              <a:t>、定义：</a:t>
            </a:r>
            <a:endParaRPr lang="en-US" altLang="zh-CN" b="1" dirty="0" smtClean="0">
              <a:solidFill>
                <a:srgbClr val="C00000"/>
              </a:solidFill>
            </a:endParaRPr>
          </a:p>
          <a:p>
            <a:pPr marL="0" indent="0">
              <a:lnSpc>
                <a:spcPct val="120000"/>
              </a:lnSpc>
              <a:spcBef>
                <a:spcPts val="0"/>
              </a:spcBef>
              <a:spcAft>
                <a:spcPts val="600"/>
              </a:spcAft>
              <a:buNone/>
            </a:pPr>
            <a:r>
              <a:rPr lang="en-US" altLang="zh-CN" b="1" dirty="0"/>
              <a:t> </a:t>
            </a:r>
            <a:r>
              <a:rPr lang="en-US" altLang="zh-CN" b="1" dirty="0" smtClean="0"/>
              <a:t>      </a:t>
            </a:r>
            <a:r>
              <a:rPr lang="zh-CN" altLang="en-US" dirty="0" smtClean="0"/>
              <a:t>处在静电场中的导体，若导体中电荷的定向运动完全停止，则称该导体处于</a:t>
            </a:r>
            <a:r>
              <a:rPr lang="zh-CN" altLang="en-US" b="1" dirty="0" smtClean="0">
                <a:solidFill>
                  <a:srgbClr val="C00000"/>
                </a:solidFill>
              </a:rPr>
              <a:t>静电平衡</a:t>
            </a:r>
            <a:r>
              <a:rPr lang="zh-CN" altLang="en-US" dirty="0" smtClean="0"/>
              <a:t>状态。</a:t>
            </a:r>
            <a:endParaRPr lang="en-US" altLang="zh-CN" dirty="0" smtClean="0"/>
          </a:p>
          <a:p>
            <a:pPr marL="0" indent="0">
              <a:lnSpc>
                <a:spcPct val="120000"/>
              </a:lnSpc>
              <a:spcBef>
                <a:spcPts val="0"/>
              </a:spcBef>
              <a:spcAft>
                <a:spcPts val="600"/>
              </a:spcAft>
              <a:buNone/>
            </a:pPr>
            <a:r>
              <a:rPr lang="en-US" altLang="zh-CN" dirty="0"/>
              <a:t> </a:t>
            </a:r>
            <a:r>
              <a:rPr lang="en-US" altLang="zh-CN" dirty="0" smtClean="0"/>
              <a:t>     </a:t>
            </a:r>
            <a:r>
              <a:rPr lang="zh-CN" altLang="en-US" dirty="0" smtClean="0"/>
              <a:t>如果导体原来未带电，那么自由电子的定向运动就会使导体局部带电。这就是所谓的静电感应。</a:t>
            </a:r>
            <a:endParaRPr lang="en-US" altLang="zh-CN" dirty="0" smtClean="0"/>
          </a:p>
          <a:p>
            <a:pPr marL="0" indent="0">
              <a:lnSpc>
                <a:spcPct val="120000"/>
              </a:lnSpc>
              <a:spcBef>
                <a:spcPts val="0"/>
              </a:spcBef>
              <a:spcAft>
                <a:spcPts val="600"/>
              </a:spcAft>
              <a:buNone/>
            </a:pPr>
            <a:r>
              <a:rPr lang="en-US" altLang="zh-CN" dirty="0"/>
              <a:t> </a:t>
            </a:r>
            <a:r>
              <a:rPr lang="en-US" altLang="zh-CN" dirty="0" smtClean="0"/>
              <a:t>    </a:t>
            </a:r>
            <a:r>
              <a:rPr lang="zh-CN" altLang="en-US" dirty="0" smtClean="0"/>
              <a:t>静电感应产生的电荷叫做</a:t>
            </a:r>
            <a:r>
              <a:rPr lang="zh-CN" altLang="en-US" b="1" dirty="0" smtClean="0">
                <a:solidFill>
                  <a:srgbClr val="C00000"/>
                </a:solidFill>
              </a:rPr>
              <a:t>感应电荷</a:t>
            </a:r>
            <a:r>
              <a:rPr lang="zh-CN" altLang="en-US" dirty="0" smtClean="0"/>
              <a:t>，感应电荷在导体内部就会产生附加的电场矢量     。此时导体内的总电场场                   由于      与    方向相反，则有：</a:t>
            </a:r>
            <a:endParaRPr lang="en-US" altLang="zh-CN" dirty="0"/>
          </a:p>
          <a:p>
            <a:pPr marL="0" indent="0">
              <a:lnSpc>
                <a:spcPct val="120000"/>
              </a:lnSpc>
              <a:spcBef>
                <a:spcPts val="0"/>
              </a:spcBef>
              <a:spcAft>
                <a:spcPts val="600"/>
              </a:spcAft>
              <a:buNone/>
            </a:pPr>
            <a:endParaRPr lang="en-US" altLang="zh-CN" dirty="0" smtClean="0"/>
          </a:p>
          <a:p>
            <a:pPr marL="0" indent="0">
              <a:lnSpc>
                <a:spcPct val="120000"/>
              </a:lnSpc>
              <a:spcBef>
                <a:spcPts val="0"/>
              </a:spcBef>
              <a:spcAft>
                <a:spcPts val="600"/>
              </a:spcAft>
              <a:buNone/>
            </a:pPr>
            <a:endParaRPr lang="en-US" altLang="zh-CN" dirty="0" smtClean="0"/>
          </a:p>
          <a:p>
            <a:pPr marL="0" indent="0">
              <a:lnSpc>
                <a:spcPct val="120000"/>
              </a:lnSpc>
              <a:spcBef>
                <a:spcPts val="0"/>
              </a:spcBef>
              <a:spcAft>
                <a:spcPts val="600"/>
              </a:spcAft>
              <a:buNone/>
            </a:pPr>
            <a:r>
              <a:rPr lang="en-US" altLang="zh-CN" dirty="0"/>
              <a:t>	</a:t>
            </a:r>
            <a:endParaRPr lang="en-US" altLang="zh-CN" dirty="0" smtClean="0"/>
          </a:p>
          <a:p>
            <a:pPr marL="0" indent="0">
              <a:lnSpc>
                <a:spcPct val="120000"/>
              </a:lnSpc>
              <a:spcBef>
                <a:spcPts val="0"/>
              </a:spcBef>
              <a:spcAft>
                <a:spcPts val="600"/>
              </a:spcAft>
              <a:buNone/>
            </a:pPr>
            <a:endParaRPr lang="zh-CN" altLang="en-US" dirty="0"/>
          </a:p>
        </p:txBody>
      </p:sp>
      <p:sp>
        <p:nvSpPr>
          <p:cNvPr id="43" name="标题 1"/>
          <p:cNvSpPr>
            <a:spLocks noGrp="1"/>
          </p:cNvSpPr>
          <p:nvPr>
            <p:ph type="title"/>
          </p:nvPr>
        </p:nvSpPr>
        <p:spPr>
          <a:xfrm>
            <a:off x="179512" y="332656"/>
            <a:ext cx="8640960" cy="936104"/>
          </a:xfrm>
        </p:spPr>
        <p:txBody>
          <a:bodyPr>
            <a:normAutofit/>
          </a:bodyPr>
          <a:lstStyle/>
          <a:p>
            <a:r>
              <a:rPr lang="zh-CN" altLang="en-US" b="1" dirty="0" smtClean="0">
                <a:solidFill>
                  <a:srgbClr val="0000FF"/>
                </a:solidFill>
              </a:rPr>
              <a:t>一、</a:t>
            </a:r>
            <a:r>
              <a:rPr lang="zh-CN" altLang="en-US" sz="3600" b="1" dirty="0" smtClean="0">
                <a:solidFill>
                  <a:srgbClr val="0000FF"/>
                </a:solidFill>
              </a:rPr>
              <a:t>静电平衡</a:t>
            </a:r>
            <a:endParaRPr lang="zh-CN" altLang="en-US" sz="3600" b="1" dirty="0">
              <a:solidFill>
                <a:srgbClr val="0000FF"/>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06972591"/>
              </p:ext>
            </p:extLst>
          </p:nvPr>
        </p:nvGraphicFramePr>
        <p:xfrm>
          <a:off x="6660232" y="5133189"/>
          <a:ext cx="360040" cy="384043"/>
        </p:xfrm>
        <a:graphic>
          <a:graphicData uri="http://schemas.openxmlformats.org/presentationml/2006/ole">
            <mc:AlternateContent xmlns:mc="http://schemas.openxmlformats.org/markup-compatibility/2006">
              <mc:Choice xmlns:v="urn:schemas-microsoft-com:vml" Requires="v">
                <p:oleObj spid="_x0000_s25935" name="公式" r:id="rId3" imgW="190440" imgH="203040" progId="Equation.3">
                  <p:embed/>
                </p:oleObj>
              </mc:Choice>
              <mc:Fallback>
                <p:oleObj name="公式" r:id="rId3" imgW="190440" imgH="203040" progId="Equation.3">
                  <p:embed/>
                  <p:pic>
                    <p:nvPicPr>
                      <p:cNvPr id="0" name=""/>
                      <p:cNvPicPr/>
                      <p:nvPr/>
                    </p:nvPicPr>
                    <p:blipFill>
                      <a:blip r:embed="rId4"/>
                      <a:stretch>
                        <a:fillRect/>
                      </a:stretch>
                    </p:blipFill>
                    <p:spPr>
                      <a:xfrm>
                        <a:off x="6660232" y="5133189"/>
                        <a:ext cx="360040" cy="38404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27485090"/>
              </p:ext>
            </p:extLst>
          </p:nvPr>
        </p:nvGraphicFramePr>
        <p:xfrm>
          <a:off x="2987824" y="5661248"/>
          <a:ext cx="1584176" cy="537008"/>
        </p:xfrm>
        <a:graphic>
          <a:graphicData uri="http://schemas.openxmlformats.org/presentationml/2006/ole">
            <mc:AlternateContent xmlns:mc="http://schemas.openxmlformats.org/markup-compatibility/2006">
              <mc:Choice xmlns:v="urn:schemas-microsoft-com:vml" Requires="v">
                <p:oleObj spid="_x0000_s25936" name="公式" r:id="rId5" imgW="749160" imgH="253800" progId="Equation.3">
                  <p:embed/>
                </p:oleObj>
              </mc:Choice>
              <mc:Fallback>
                <p:oleObj name="公式" r:id="rId5" imgW="749160" imgH="253800" progId="Equation.3">
                  <p:embed/>
                  <p:pic>
                    <p:nvPicPr>
                      <p:cNvPr id="0" name=""/>
                      <p:cNvPicPr/>
                      <p:nvPr/>
                    </p:nvPicPr>
                    <p:blipFill>
                      <a:blip r:embed="rId6"/>
                      <a:stretch>
                        <a:fillRect/>
                      </a:stretch>
                    </p:blipFill>
                    <p:spPr>
                      <a:xfrm>
                        <a:off x="2987824" y="5661248"/>
                        <a:ext cx="1584176" cy="53700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54453234"/>
              </p:ext>
            </p:extLst>
          </p:nvPr>
        </p:nvGraphicFramePr>
        <p:xfrm>
          <a:off x="5580112" y="5661248"/>
          <a:ext cx="378042" cy="504056"/>
        </p:xfrm>
        <a:graphic>
          <a:graphicData uri="http://schemas.openxmlformats.org/presentationml/2006/ole">
            <mc:AlternateContent xmlns:mc="http://schemas.openxmlformats.org/markup-compatibility/2006">
              <mc:Choice xmlns:v="urn:schemas-microsoft-com:vml" Requires="v">
                <p:oleObj spid="_x0000_s25937" name="公式" r:id="rId7" imgW="190440" imgH="253800" progId="Equation.3">
                  <p:embed/>
                </p:oleObj>
              </mc:Choice>
              <mc:Fallback>
                <p:oleObj name="公式" r:id="rId7" imgW="190440" imgH="253800" progId="Equation.3">
                  <p:embed/>
                  <p:pic>
                    <p:nvPicPr>
                      <p:cNvPr id="0" name=""/>
                      <p:cNvPicPr/>
                      <p:nvPr/>
                    </p:nvPicPr>
                    <p:blipFill>
                      <a:blip r:embed="rId8"/>
                      <a:stretch>
                        <a:fillRect/>
                      </a:stretch>
                    </p:blipFill>
                    <p:spPr>
                      <a:xfrm>
                        <a:off x="5580112" y="5661248"/>
                        <a:ext cx="378042" cy="50405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32087955"/>
              </p:ext>
            </p:extLst>
          </p:nvPr>
        </p:nvGraphicFramePr>
        <p:xfrm>
          <a:off x="6516216" y="5661248"/>
          <a:ext cx="405044" cy="432048"/>
        </p:xfrm>
        <a:graphic>
          <a:graphicData uri="http://schemas.openxmlformats.org/presentationml/2006/ole">
            <mc:AlternateContent xmlns:mc="http://schemas.openxmlformats.org/markup-compatibility/2006">
              <mc:Choice xmlns:v="urn:schemas-microsoft-com:vml" Requires="v">
                <p:oleObj spid="_x0000_s25938" name="公式" r:id="rId9" imgW="190440" imgH="203040" progId="Equation.3">
                  <p:embed/>
                </p:oleObj>
              </mc:Choice>
              <mc:Fallback>
                <p:oleObj name="公式" r:id="rId9" imgW="190440" imgH="203040" progId="Equation.3">
                  <p:embed/>
                  <p:pic>
                    <p:nvPicPr>
                      <p:cNvPr id="0" name=""/>
                      <p:cNvPicPr/>
                      <p:nvPr/>
                    </p:nvPicPr>
                    <p:blipFill>
                      <a:blip r:embed="rId10"/>
                      <a:stretch>
                        <a:fillRect/>
                      </a:stretch>
                    </p:blipFill>
                    <p:spPr>
                      <a:xfrm>
                        <a:off x="6516216" y="5661248"/>
                        <a:ext cx="405044" cy="43204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70769463"/>
              </p:ext>
            </p:extLst>
          </p:nvPr>
        </p:nvGraphicFramePr>
        <p:xfrm>
          <a:off x="1259632" y="6366430"/>
          <a:ext cx="1440160" cy="446946"/>
        </p:xfrm>
        <a:graphic>
          <a:graphicData uri="http://schemas.openxmlformats.org/presentationml/2006/ole">
            <mc:AlternateContent xmlns:mc="http://schemas.openxmlformats.org/markup-compatibility/2006">
              <mc:Choice xmlns:v="urn:schemas-microsoft-com:vml" Requires="v">
                <p:oleObj spid="_x0000_s25939" name="公式" r:id="rId11" imgW="736560" imgH="228600" progId="Equation.3">
                  <p:embed/>
                </p:oleObj>
              </mc:Choice>
              <mc:Fallback>
                <p:oleObj name="公式" r:id="rId11" imgW="736560" imgH="228600" progId="Equation.3">
                  <p:embed/>
                  <p:pic>
                    <p:nvPicPr>
                      <p:cNvPr id="0" name=""/>
                      <p:cNvPicPr/>
                      <p:nvPr/>
                    </p:nvPicPr>
                    <p:blipFill>
                      <a:blip r:embed="rId12"/>
                      <a:stretch>
                        <a:fillRect/>
                      </a:stretch>
                    </p:blipFill>
                    <p:spPr>
                      <a:xfrm>
                        <a:off x="1259632" y="6366430"/>
                        <a:ext cx="1440160" cy="446946"/>
                      </a:xfrm>
                      <a:prstGeom prst="rect">
                        <a:avLst/>
                      </a:prstGeom>
                    </p:spPr>
                  </p:pic>
                </p:oleObj>
              </mc:Fallback>
            </mc:AlternateContent>
          </a:graphicData>
        </a:graphic>
      </p:graphicFrame>
    </p:spTree>
    <p:extLst>
      <p:ext uri="{BB962C8B-B14F-4D97-AF65-F5344CB8AC3E}">
        <p14:creationId xmlns:p14="http://schemas.microsoft.com/office/powerpoint/2010/main" val="181234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2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Autofit/>
              </a:bodyPr>
              <a:lstStyle/>
              <a:p>
                <a:pPr marL="0" indent="0">
                  <a:buNone/>
                </a:pPr>
                <a:r>
                  <a:rPr lang="zh-CN" altLang="en-US" b="1" dirty="0" smtClean="0">
                    <a:solidFill>
                      <a:srgbClr val="C00000"/>
                    </a:solidFill>
                  </a:rPr>
                  <a:t>以平行板电容器说明</a:t>
                </a:r>
                <a14:m>
                  <m:oMath xmlns:m="http://schemas.openxmlformats.org/officeDocument/2006/math">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𝑫</m:t>
                        </m:r>
                      </m:e>
                    </m:acc>
                    <m:r>
                      <a:rPr lang="zh-CN" altLang="en-US" b="1" i="1" smtClean="0">
                        <a:solidFill>
                          <a:srgbClr val="C00000"/>
                        </a:solidFill>
                        <a:latin typeface="Cambria Math"/>
                      </a:rPr>
                      <m:t>、</m:t>
                    </m:r>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𝑷</m:t>
                        </m:r>
                      </m:e>
                    </m:acc>
                  </m:oMath>
                </a14:m>
                <a:r>
                  <a:rPr lang="zh-CN" altLang="en-US" b="1" dirty="0" smtClean="0">
                    <a:solidFill>
                      <a:srgbClr val="C00000"/>
                    </a:solidFill>
                  </a:rPr>
                  <a:t>、</a:t>
                </a:r>
                <a14:m>
                  <m:oMath xmlns:m="http://schemas.openxmlformats.org/officeDocument/2006/math">
                    <m:acc>
                      <m:accPr>
                        <m:chr m:val="⃗"/>
                        <m:ctrlPr>
                          <a:rPr lang="zh-CN" altLang="en-US" b="1" i="1" dirty="0" smtClean="0">
                            <a:solidFill>
                              <a:srgbClr val="C00000"/>
                            </a:solidFill>
                            <a:latin typeface="Cambria Math"/>
                          </a:rPr>
                        </m:ctrlPr>
                      </m:accPr>
                      <m:e>
                        <m:r>
                          <a:rPr lang="en-US" altLang="zh-CN" b="1" i="1" dirty="0" smtClean="0">
                            <a:solidFill>
                              <a:srgbClr val="C00000"/>
                            </a:solidFill>
                            <a:latin typeface="Cambria Math"/>
                          </a:rPr>
                          <m:t>𝑬</m:t>
                        </m:r>
                      </m:e>
                    </m:acc>
                  </m:oMath>
                </a14:m>
                <a:r>
                  <a:rPr lang="zh-CN" altLang="en-US" b="1" dirty="0" smtClean="0">
                    <a:solidFill>
                      <a:srgbClr val="C00000"/>
                    </a:solidFill>
                  </a:rPr>
                  <a:t>的关系：</a:t>
                </a:r>
                <a:endParaRPr lang="en-US" altLang="zh-CN" b="1" dirty="0" smtClean="0">
                  <a:solidFill>
                    <a:srgbClr val="C00000"/>
                  </a:solidFill>
                </a:endParaRPr>
              </a:p>
              <a:p>
                <a:pPr marL="0" indent="0">
                  <a:buNone/>
                </a:pPr>
                <a:endParaRPr lang="zh-CN" altLang="en-US"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940"/>
                </a:stretch>
              </a:blipFill>
            </p:spPr>
            <p:txBody>
              <a:bodyPr/>
              <a:lstStyle/>
              <a:p>
                <a:r>
                  <a:rPr lang="zh-CN" altLang="en-US">
                    <a:noFill/>
                  </a:rPr>
                  <a:t> </a:t>
                </a:r>
              </a:p>
            </p:txBody>
          </p:sp>
        </mc:Fallback>
      </mc:AlternateContent>
      <p:grpSp>
        <p:nvGrpSpPr>
          <p:cNvPr id="14" name="组合 13"/>
          <p:cNvGrpSpPr/>
          <p:nvPr/>
        </p:nvGrpSpPr>
        <p:grpSpPr>
          <a:xfrm>
            <a:off x="617451" y="1844824"/>
            <a:ext cx="1506277" cy="2196244"/>
            <a:chOff x="617451" y="1664804"/>
            <a:chExt cx="1506277" cy="2196244"/>
          </a:xfrm>
        </p:grpSpPr>
        <p:sp>
          <p:nvSpPr>
            <p:cNvPr id="6" name="矩形 5"/>
            <p:cNvSpPr/>
            <p:nvPr/>
          </p:nvSpPr>
          <p:spPr>
            <a:xfrm>
              <a:off x="719572" y="2096852"/>
              <a:ext cx="108012" cy="176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91680" y="2096852"/>
              <a:ext cx="108012" cy="176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3608" y="2096852"/>
              <a:ext cx="432048" cy="1764196"/>
            </a:xfrm>
            <a:prstGeom prst="rect">
              <a:avLst/>
            </a:prstGeom>
            <a:pattFill prst="lt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629625332"/>
                </p:ext>
              </p:extLst>
            </p:nvPr>
          </p:nvGraphicFramePr>
          <p:xfrm>
            <a:off x="617451" y="1664804"/>
            <a:ext cx="318145" cy="432048"/>
          </p:xfrm>
          <a:graphic>
            <a:graphicData uri="http://schemas.openxmlformats.org/presentationml/2006/ole">
              <mc:AlternateContent xmlns:mc="http://schemas.openxmlformats.org/markup-compatibility/2006">
                <mc:Choice xmlns:v="urn:schemas-microsoft-com:vml" Requires="v">
                  <p:oleObj spid="_x0000_s56778" name="Equation" r:id="rId5" imgW="152280" imgH="203040" progId="Equation.DSMT4">
                    <p:embed/>
                  </p:oleObj>
                </mc:Choice>
                <mc:Fallback>
                  <p:oleObj name="Equation" r:id="rId5" imgW="152280" imgH="203040" progId="Equation.DSMT4">
                    <p:embed/>
                    <p:pic>
                      <p:nvPicPr>
                        <p:cNvPr id="0" name="对象 3"/>
                        <p:cNvPicPr>
                          <a:picLocks noChangeAspect="1" noChangeArrowheads="1"/>
                        </p:cNvPicPr>
                        <p:nvPr/>
                      </p:nvPicPr>
                      <p:blipFill>
                        <a:blip r:embed="rId6"/>
                        <a:srcRect/>
                        <a:stretch>
                          <a:fillRect/>
                        </a:stretch>
                      </p:blipFill>
                      <p:spPr bwMode="auto">
                        <a:xfrm>
                          <a:off x="617451" y="1664804"/>
                          <a:ext cx="318145" cy="432048"/>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62828632"/>
                </p:ext>
              </p:extLst>
            </p:nvPr>
          </p:nvGraphicFramePr>
          <p:xfrm>
            <a:off x="1638554" y="1664804"/>
            <a:ext cx="485174" cy="415863"/>
          </p:xfrm>
          <a:graphic>
            <a:graphicData uri="http://schemas.openxmlformats.org/presentationml/2006/ole">
              <mc:AlternateContent xmlns:mc="http://schemas.openxmlformats.org/markup-compatibility/2006">
                <mc:Choice xmlns:v="urn:schemas-microsoft-com:vml" Requires="v">
                  <p:oleObj spid="_x0000_s56779" name="Equation" r:id="rId7" imgW="241200" imgH="203040" progId="Equation.DSMT4">
                    <p:embed/>
                  </p:oleObj>
                </mc:Choice>
                <mc:Fallback>
                  <p:oleObj name="Equation" r:id="rId7" imgW="241200" imgH="203040" progId="Equation.DSMT4">
                    <p:embed/>
                    <p:pic>
                      <p:nvPicPr>
                        <p:cNvPr id="0" name="对象 9"/>
                        <p:cNvPicPr>
                          <a:picLocks noChangeAspect="1" noChangeArrowheads="1"/>
                        </p:cNvPicPr>
                        <p:nvPr/>
                      </p:nvPicPr>
                      <p:blipFill>
                        <a:blip r:embed="rId8"/>
                        <a:srcRect/>
                        <a:stretch>
                          <a:fillRect/>
                        </a:stretch>
                      </p:blipFill>
                      <p:spPr bwMode="auto">
                        <a:xfrm>
                          <a:off x="1638554" y="1664804"/>
                          <a:ext cx="485174" cy="415863"/>
                        </a:xfrm>
                        <a:prstGeom prst="rect">
                          <a:avLst/>
                        </a:prstGeom>
                        <a:noFill/>
                        <a:ln>
                          <a:noFill/>
                        </a:ln>
                        <a:effec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02232555"/>
                </p:ext>
              </p:extLst>
            </p:nvPr>
          </p:nvGraphicFramePr>
          <p:xfrm>
            <a:off x="876300" y="1782018"/>
            <a:ext cx="449263" cy="350838"/>
          </p:xfrm>
          <a:graphic>
            <a:graphicData uri="http://schemas.openxmlformats.org/presentationml/2006/ole">
              <mc:AlternateContent xmlns:mc="http://schemas.openxmlformats.org/markup-compatibility/2006">
                <mc:Choice xmlns:v="urn:schemas-microsoft-com:vml" Requires="v">
                  <p:oleObj spid="_x0000_s56780" name="Equation" r:id="rId9" imgW="215640" imgH="164880" progId="Equation.DSMT4">
                    <p:embed/>
                  </p:oleObj>
                </mc:Choice>
                <mc:Fallback>
                  <p:oleObj name="Equation" r:id="rId9" imgW="215640" imgH="164880" progId="Equation.DSMT4">
                    <p:embed/>
                    <p:pic>
                      <p:nvPicPr>
                        <p:cNvPr id="0" name="对象 9"/>
                        <p:cNvPicPr>
                          <a:picLocks noChangeAspect="1" noChangeArrowheads="1"/>
                        </p:cNvPicPr>
                        <p:nvPr/>
                      </p:nvPicPr>
                      <p:blipFill>
                        <a:blip r:embed="rId10"/>
                        <a:srcRect/>
                        <a:stretch>
                          <a:fillRect/>
                        </a:stretch>
                      </p:blipFill>
                      <p:spPr bwMode="auto">
                        <a:xfrm>
                          <a:off x="876300" y="1782018"/>
                          <a:ext cx="4492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82517289"/>
                </p:ext>
              </p:extLst>
            </p:nvPr>
          </p:nvGraphicFramePr>
          <p:xfrm>
            <a:off x="1354559" y="1772816"/>
            <a:ext cx="265113" cy="350837"/>
          </p:xfrm>
          <a:graphic>
            <a:graphicData uri="http://schemas.openxmlformats.org/presentationml/2006/ole">
              <mc:AlternateContent xmlns:mc="http://schemas.openxmlformats.org/markup-compatibility/2006">
                <mc:Choice xmlns:v="urn:schemas-microsoft-com:vml" Requires="v">
                  <p:oleObj spid="_x0000_s56781" name="Equation" r:id="rId11" imgW="126720" imgH="164880" progId="Equation.DSMT4">
                    <p:embed/>
                  </p:oleObj>
                </mc:Choice>
                <mc:Fallback>
                  <p:oleObj name="Equation" r:id="rId11" imgW="126720" imgH="164880" progId="Equation.DSMT4">
                    <p:embed/>
                    <p:pic>
                      <p:nvPicPr>
                        <p:cNvPr id="0" name="对象 11"/>
                        <p:cNvPicPr>
                          <a:picLocks noChangeAspect="1" noChangeArrowheads="1"/>
                        </p:cNvPicPr>
                        <p:nvPr/>
                      </p:nvPicPr>
                      <p:blipFill>
                        <a:blip r:embed="rId12"/>
                        <a:srcRect/>
                        <a:stretch>
                          <a:fillRect/>
                        </a:stretch>
                      </p:blipFill>
                      <p:spPr bwMode="auto">
                        <a:xfrm>
                          <a:off x="1354559" y="1772816"/>
                          <a:ext cx="2651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 name="组合 14"/>
          <p:cNvGrpSpPr/>
          <p:nvPr/>
        </p:nvGrpSpPr>
        <p:grpSpPr>
          <a:xfrm>
            <a:off x="3095836" y="1817204"/>
            <a:ext cx="1506277" cy="2196244"/>
            <a:chOff x="617451" y="1664804"/>
            <a:chExt cx="1506277" cy="2196244"/>
          </a:xfrm>
        </p:grpSpPr>
        <p:sp>
          <p:nvSpPr>
            <p:cNvPr id="16" name="矩形 15"/>
            <p:cNvSpPr/>
            <p:nvPr/>
          </p:nvSpPr>
          <p:spPr>
            <a:xfrm>
              <a:off x="719572" y="2096852"/>
              <a:ext cx="108012" cy="176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91680" y="2096852"/>
              <a:ext cx="108012" cy="176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43608" y="2096852"/>
              <a:ext cx="432048" cy="1764196"/>
            </a:xfrm>
            <a:prstGeom prst="rect">
              <a:avLst/>
            </a:prstGeom>
            <a:pattFill prst="lt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3623976013"/>
                </p:ext>
              </p:extLst>
            </p:nvPr>
          </p:nvGraphicFramePr>
          <p:xfrm>
            <a:off x="617451" y="1664804"/>
            <a:ext cx="318145" cy="432048"/>
          </p:xfrm>
          <a:graphic>
            <a:graphicData uri="http://schemas.openxmlformats.org/presentationml/2006/ole">
              <mc:AlternateContent xmlns:mc="http://schemas.openxmlformats.org/markup-compatibility/2006">
                <mc:Choice xmlns:v="urn:schemas-microsoft-com:vml" Requires="v">
                  <p:oleObj spid="_x0000_s56782" name="Equation" r:id="rId13" imgW="152280" imgH="203040" progId="Equation.DSMT4">
                    <p:embed/>
                  </p:oleObj>
                </mc:Choice>
                <mc:Fallback>
                  <p:oleObj name="Equation" r:id="rId13" imgW="152280" imgH="203040" progId="Equation.DSMT4">
                    <p:embed/>
                    <p:pic>
                      <p:nvPicPr>
                        <p:cNvPr id="0" name=""/>
                        <p:cNvPicPr>
                          <a:picLocks noChangeAspect="1" noChangeArrowheads="1"/>
                        </p:cNvPicPr>
                        <p:nvPr/>
                      </p:nvPicPr>
                      <p:blipFill>
                        <a:blip r:embed="rId6"/>
                        <a:srcRect/>
                        <a:stretch>
                          <a:fillRect/>
                        </a:stretch>
                      </p:blipFill>
                      <p:spPr bwMode="auto">
                        <a:xfrm>
                          <a:off x="617451" y="1664804"/>
                          <a:ext cx="318145" cy="432048"/>
                        </a:xfrm>
                        <a:prstGeom prst="rect">
                          <a:avLst/>
                        </a:prstGeom>
                        <a:noFill/>
                        <a:ln>
                          <a:noFill/>
                        </a:ln>
                        <a:effec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88334479"/>
                </p:ext>
              </p:extLst>
            </p:nvPr>
          </p:nvGraphicFramePr>
          <p:xfrm>
            <a:off x="1638554" y="1664804"/>
            <a:ext cx="485174" cy="415863"/>
          </p:xfrm>
          <a:graphic>
            <a:graphicData uri="http://schemas.openxmlformats.org/presentationml/2006/ole">
              <mc:AlternateContent xmlns:mc="http://schemas.openxmlformats.org/markup-compatibility/2006">
                <mc:Choice xmlns:v="urn:schemas-microsoft-com:vml" Requires="v">
                  <p:oleObj spid="_x0000_s56783" name="Equation" r:id="rId14" imgW="241200" imgH="203040" progId="Equation.DSMT4">
                    <p:embed/>
                  </p:oleObj>
                </mc:Choice>
                <mc:Fallback>
                  <p:oleObj name="Equation" r:id="rId14" imgW="241200" imgH="203040" progId="Equation.DSMT4">
                    <p:embed/>
                    <p:pic>
                      <p:nvPicPr>
                        <p:cNvPr id="0" name=""/>
                        <p:cNvPicPr>
                          <a:picLocks noChangeAspect="1" noChangeArrowheads="1"/>
                        </p:cNvPicPr>
                        <p:nvPr/>
                      </p:nvPicPr>
                      <p:blipFill>
                        <a:blip r:embed="rId15"/>
                        <a:srcRect/>
                        <a:stretch>
                          <a:fillRect/>
                        </a:stretch>
                      </p:blipFill>
                      <p:spPr bwMode="auto">
                        <a:xfrm>
                          <a:off x="1638554" y="1664804"/>
                          <a:ext cx="485174" cy="415863"/>
                        </a:xfrm>
                        <a:prstGeom prst="rect">
                          <a:avLst/>
                        </a:prstGeom>
                        <a:noFill/>
                        <a:ln>
                          <a:noFill/>
                        </a:ln>
                        <a:effec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910954161"/>
                </p:ext>
              </p:extLst>
            </p:nvPr>
          </p:nvGraphicFramePr>
          <p:xfrm>
            <a:off x="876300" y="1782018"/>
            <a:ext cx="449263" cy="350838"/>
          </p:xfrm>
          <a:graphic>
            <a:graphicData uri="http://schemas.openxmlformats.org/presentationml/2006/ole">
              <mc:AlternateContent xmlns:mc="http://schemas.openxmlformats.org/markup-compatibility/2006">
                <mc:Choice xmlns:v="urn:schemas-microsoft-com:vml" Requires="v">
                  <p:oleObj spid="_x0000_s56784" name="Equation" r:id="rId16" imgW="215640" imgH="164880" progId="Equation.DSMT4">
                    <p:embed/>
                  </p:oleObj>
                </mc:Choice>
                <mc:Fallback>
                  <p:oleObj name="Equation" r:id="rId16" imgW="215640" imgH="164880" progId="Equation.DSMT4">
                    <p:embed/>
                    <p:pic>
                      <p:nvPicPr>
                        <p:cNvPr id="0" name=""/>
                        <p:cNvPicPr>
                          <a:picLocks noChangeAspect="1" noChangeArrowheads="1"/>
                        </p:cNvPicPr>
                        <p:nvPr/>
                      </p:nvPicPr>
                      <p:blipFill>
                        <a:blip r:embed="rId17"/>
                        <a:srcRect/>
                        <a:stretch>
                          <a:fillRect/>
                        </a:stretch>
                      </p:blipFill>
                      <p:spPr bwMode="auto">
                        <a:xfrm>
                          <a:off x="876300" y="1782018"/>
                          <a:ext cx="4492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381439273"/>
                </p:ext>
              </p:extLst>
            </p:nvPr>
          </p:nvGraphicFramePr>
          <p:xfrm>
            <a:off x="1354559" y="1772816"/>
            <a:ext cx="265113" cy="350837"/>
          </p:xfrm>
          <a:graphic>
            <a:graphicData uri="http://schemas.openxmlformats.org/presentationml/2006/ole">
              <mc:AlternateContent xmlns:mc="http://schemas.openxmlformats.org/markup-compatibility/2006">
                <mc:Choice xmlns:v="urn:schemas-microsoft-com:vml" Requires="v">
                  <p:oleObj spid="_x0000_s56785" name="Equation" r:id="rId18" imgW="126720" imgH="164880" progId="Equation.DSMT4">
                    <p:embed/>
                  </p:oleObj>
                </mc:Choice>
                <mc:Fallback>
                  <p:oleObj name="Equation" r:id="rId18" imgW="126720" imgH="164880" progId="Equation.DSMT4">
                    <p:embed/>
                    <p:pic>
                      <p:nvPicPr>
                        <p:cNvPr id="0" name=""/>
                        <p:cNvPicPr>
                          <a:picLocks noChangeAspect="1" noChangeArrowheads="1"/>
                        </p:cNvPicPr>
                        <p:nvPr/>
                      </p:nvPicPr>
                      <p:blipFill>
                        <a:blip r:embed="rId19"/>
                        <a:srcRect/>
                        <a:stretch>
                          <a:fillRect/>
                        </a:stretch>
                      </p:blipFill>
                      <p:spPr bwMode="auto">
                        <a:xfrm>
                          <a:off x="1354559" y="1772816"/>
                          <a:ext cx="2651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3" name="组合 22"/>
          <p:cNvGrpSpPr/>
          <p:nvPr/>
        </p:nvGrpSpPr>
        <p:grpSpPr>
          <a:xfrm>
            <a:off x="6414095" y="1808820"/>
            <a:ext cx="1506277" cy="2196244"/>
            <a:chOff x="617451" y="1664804"/>
            <a:chExt cx="1506277" cy="2196244"/>
          </a:xfrm>
        </p:grpSpPr>
        <p:sp>
          <p:nvSpPr>
            <p:cNvPr id="24" name="矩形 23"/>
            <p:cNvSpPr/>
            <p:nvPr/>
          </p:nvSpPr>
          <p:spPr>
            <a:xfrm>
              <a:off x="719572" y="2096852"/>
              <a:ext cx="108012" cy="176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691680" y="2096852"/>
              <a:ext cx="108012" cy="1764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043608" y="2096852"/>
              <a:ext cx="432048" cy="1764196"/>
            </a:xfrm>
            <a:prstGeom prst="rect">
              <a:avLst/>
            </a:prstGeom>
            <a:pattFill prst="lt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639585423"/>
                </p:ext>
              </p:extLst>
            </p:nvPr>
          </p:nvGraphicFramePr>
          <p:xfrm>
            <a:off x="617451" y="1664804"/>
            <a:ext cx="318145" cy="432048"/>
          </p:xfrm>
          <a:graphic>
            <a:graphicData uri="http://schemas.openxmlformats.org/presentationml/2006/ole">
              <mc:AlternateContent xmlns:mc="http://schemas.openxmlformats.org/markup-compatibility/2006">
                <mc:Choice xmlns:v="urn:schemas-microsoft-com:vml" Requires="v">
                  <p:oleObj spid="_x0000_s56786" name="Equation" r:id="rId20" imgW="152280" imgH="203040" progId="Equation.DSMT4">
                    <p:embed/>
                  </p:oleObj>
                </mc:Choice>
                <mc:Fallback>
                  <p:oleObj name="Equation" r:id="rId20" imgW="152280" imgH="203040" progId="Equation.DSMT4">
                    <p:embed/>
                    <p:pic>
                      <p:nvPicPr>
                        <p:cNvPr id="0" name=""/>
                        <p:cNvPicPr>
                          <a:picLocks noChangeAspect="1" noChangeArrowheads="1"/>
                        </p:cNvPicPr>
                        <p:nvPr/>
                      </p:nvPicPr>
                      <p:blipFill>
                        <a:blip r:embed="rId6"/>
                        <a:srcRect/>
                        <a:stretch>
                          <a:fillRect/>
                        </a:stretch>
                      </p:blipFill>
                      <p:spPr bwMode="auto">
                        <a:xfrm>
                          <a:off x="617451" y="1664804"/>
                          <a:ext cx="318145" cy="432048"/>
                        </a:xfrm>
                        <a:prstGeom prst="rect">
                          <a:avLst/>
                        </a:prstGeom>
                        <a:noFill/>
                        <a:ln>
                          <a:noFill/>
                        </a:ln>
                        <a:effec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772732064"/>
                </p:ext>
              </p:extLst>
            </p:nvPr>
          </p:nvGraphicFramePr>
          <p:xfrm>
            <a:off x="1638554" y="1664804"/>
            <a:ext cx="485174" cy="415863"/>
          </p:xfrm>
          <a:graphic>
            <a:graphicData uri="http://schemas.openxmlformats.org/presentationml/2006/ole">
              <mc:AlternateContent xmlns:mc="http://schemas.openxmlformats.org/markup-compatibility/2006">
                <mc:Choice xmlns:v="urn:schemas-microsoft-com:vml" Requires="v">
                  <p:oleObj spid="_x0000_s56787" name="Equation" r:id="rId21" imgW="241200" imgH="203040" progId="Equation.DSMT4">
                    <p:embed/>
                  </p:oleObj>
                </mc:Choice>
                <mc:Fallback>
                  <p:oleObj name="Equation" r:id="rId21" imgW="241200" imgH="203040" progId="Equation.DSMT4">
                    <p:embed/>
                    <p:pic>
                      <p:nvPicPr>
                        <p:cNvPr id="0" name=""/>
                        <p:cNvPicPr>
                          <a:picLocks noChangeAspect="1" noChangeArrowheads="1"/>
                        </p:cNvPicPr>
                        <p:nvPr/>
                      </p:nvPicPr>
                      <p:blipFill>
                        <a:blip r:embed="rId15"/>
                        <a:srcRect/>
                        <a:stretch>
                          <a:fillRect/>
                        </a:stretch>
                      </p:blipFill>
                      <p:spPr bwMode="auto">
                        <a:xfrm>
                          <a:off x="1638554" y="1664804"/>
                          <a:ext cx="485174" cy="415863"/>
                        </a:xfrm>
                        <a:prstGeom prst="rect">
                          <a:avLst/>
                        </a:prstGeom>
                        <a:noFill/>
                        <a:ln>
                          <a:noFill/>
                        </a:ln>
                        <a:effec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557467606"/>
                </p:ext>
              </p:extLst>
            </p:nvPr>
          </p:nvGraphicFramePr>
          <p:xfrm>
            <a:off x="876300" y="1782018"/>
            <a:ext cx="449263" cy="350838"/>
          </p:xfrm>
          <a:graphic>
            <a:graphicData uri="http://schemas.openxmlformats.org/presentationml/2006/ole">
              <mc:AlternateContent xmlns:mc="http://schemas.openxmlformats.org/markup-compatibility/2006">
                <mc:Choice xmlns:v="urn:schemas-microsoft-com:vml" Requires="v">
                  <p:oleObj spid="_x0000_s56788" name="Equation" r:id="rId22" imgW="215640" imgH="164880" progId="Equation.DSMT4">
                    <p:embed/>
                  </p:oleObj>
                </mc:Choice>
                <mc:Fallback>
                  <p:oleObj name="Equation" r:id="rId22" imgW="215640" imgH="164880" progId="Equation.DSMT4">
                    <p:embed/>
                    <p:pic>
                      <p:nvPicPr>
                        <p:cNvPr id="0" name=""/>
                        <p:cNvPicPr>
                          <a:picLocks noChangeAspect="1" noChangeArrowheads="1"/>
                        </p:cNvPicPr>
                        <p:nvPr/>
                      </p:nvPicPr>
                      <p:blipFill>
                        <a:blip r:embed="rId17"/>
                        <a:srcRect/>
                        <a:stretch>
                          <a:fillRect/>
                        </a:stretch>
                      </p:blipFill>
                      <p:spPr bwMode="auto">
                        <a:xfrm>
                          <a:off x="876300" y="1782018"/>
                          <a:ext cx="4492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964815209"/>
                </p:ext>
              </p:extLst>
            </p:nvPr>
          </p:nvGraphicFramePr>
          <p:xfrm>
            <a:off x="1354559" y="1772816"/>
            <a:ext cx="265113" cy="350837"/>
          </p:xfrm>
          <a:graphic>
            <a:graphicData uri="http://schemas.openxmlformats.org/presentationml/2006/ole">
              <mc:AlternateContent xmlns:mc="http://schemas.openxmlformats.org/markup-compatibility/2006">
                <mc:Choice xmlns:v="urn:schemas-microsoft-com:vml" Requires="v">
                  <p:oleObj spid="_x0000_s56789" name="Equation" r:id="rId23" imgW="126720" imgH="164880" progId="Equation.DSMT4">
                    <p:embed/>
                  </p:oleObj>
                </mc:Choice>
                <mc:Fallback>
                  <p:oleObj name="Equation" r:id="rId23" imgW="126720" imgH="164880" progId="Equation.DSMT4">
                    <p:embed/>
                    <p:pic>
                      <p:nvPicPr>
                        <p:cNvPr id="0" name=""/>
                        <p:cNvPicPr>
                          <a:picLocks noChangeAspect="1" noChangeArrowheads="1"/>
                        </p:cNvPicPr>
                        <p:nvPr/>
                      </p:nvPicPr>
                      <p:blipFill>
                        <a:blip r:embed="rId19"/>
                        <a:srcRect/>
                        <a:stretch>
                          <a:fillRect/>
                        </a:stretch>
                      </p:blipFill>
                      <p:spPr bwMode="auto">
                        <a:xfrm>
                          <a:off x="1354559" y="1772816"/>
                          <a:ext cx="2651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36" name="直接箭头连接符 35"/>
          <p:cNvCxnSpPr/>
          <p:nvPr/>
        </p:nvCxnSpPr>
        <p:spPr>
          <a:xfrm>
            <a:off x="827584" y="2276872"/>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27584" y="2528900"/>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27584" y="2780928"/>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27584" y="3032956"/>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827584" y="3284984"/>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27584" y="3537012"/>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827584" y="3789040"/>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27584" y="4041068"/>
            <a:ext cx="864096"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4" name="对象 43"/>
          <p:cNvGraphicFramePr>
            <a:graphicFrameLocks noChangeAspect="1"/>
          </p:cNvGraphicFramePr>
          <p:nvPr>
            <p:extLst>
              <p:ext uri="{D42A27DB-BD31-4B8C-83A1-F6EECF244321}">
                <p14:modId xmlns:p14="http://schemas.microsoft.com/office/powerpoint/2010/main" val="3329259127"/>
              </p:ext>
            </p:extLst>
          </p:nvPr>
        </p:nvGraphicFramePr>
        <p:xfrm>
          <a:off x="1043608" y="2761109"/>
          <a:ext cx="417512" cy="523875"/>
        </p:xfrm>
        <a:graphic>
          <a:graphicData uri="http://schemas.openxmlformats.org/presentationml/2006/ole">
            <mc:AlternateContent xmlns:mc="http://schemas.openxmlformats.org/markup-compatibility/2006">
              <mc:Choice xmlns:v="urn:schemas-microsoft-com:vml" Requires="v">
                <p:oleObj spid="_x0000_s56790" name="Equation" r:id="rId24" imgW="164880" imgH="203040" progId="Equation.DSMT4">
                  <p:embed/>
                </p:oleObj>
              </mc:Choice>
              <mc:Fallback>
                <p:oleObj name="Equation" r:id="rId24" imgW="164880" imgH="203040" progId="Equation.DSMT4">
                  <p:embed/>
                  <p:pic>
                    <p:nvPicPr>
                      <p:cNvPr id="0" name="对象 3"/>
                      <p:cNvPicPr>
                        <a:picLocks noChangeAspect="1" noChangeArrowheads="1"/>
                      </p:cNvPicPr>
                      <p:nvPr/>
                    </p:nvPicPr>
                    <p:blipFill>
                      <a:blip r:embed="rId25"/>
                      <a:srcRect/>
                      <a:stretch>
                        <a:fillRect/>
                      </a:stretch>
                    </p:blipFill>
                    <p:spPr bwMode="auto">
                      <a:xfrm>
                        <a:off x="1043608" y="2761109"/>
                        <a:ext cx="417512" cy="523875"/>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438826114"/>
              </p:ext>
            </p:extLst>
          </p:nvPr>
        </p:nvGraphicFramePr>
        <p:xfrm>
          <a:off x="179512" y="4149080"/>
          <a:ext cx="2193654" cy="775593"/>
        </p:xfrm>
        <a:graphic>
          <a:graphicData uri="http://schemas.openxmlformats.org/presentationml/2006/ole">
            <mc:AlternateContent xmlns:mc="http://schemas.openxmlformats.org/markup-compatibility/2006">
              <mc:Choice xmlns:v="urn:schemas-microsoft-com:vml" Requires="v">
                <p:oleObj spid="_x0000_s56791" name="Equation" r:id="rId26" imgW="1079032" imgH="380835" progId="Equation.DSMT4">
                  <p:embed/>
                </p:oleObj>
              </mc:Choice>
              <mc:Fallback>
                <p:oleObj name="Equation" r:id="rId26" imgW="1079032" imgH="380835" progId="Equation.DSMT4">
                  <p:embed/>
                  <p:pic>
                    <p:nvPicPr>
                      <p:cNvPr id="0" name="对象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512" y="4149080"/>
                        <a:ext cx="2193654" cy="775593"/>
                      </a:xfrm>
                      <a:prstGeom prst="rect">
                        <a:avLst/>
                      </a:prstGeom>
                      <a:noFill/>
                      <a:ln>
                        <a:noFill/>
                      </a:ln>
                    </p:spPr>
                  </p:pic>
                </p:oleObj>
              </mc:Fallback>
            </mc:AlternateContent>
          </a:graphicData>
        </a:graphic>
      </p:graphicFrame>
      <p:cxnSp>
        <p:nvCxnSpPr>
          <p:cNvPr id="47" name="直接箭头连接符 46"/>
          <p:cNvCxnSpPr/>
          <p:nvPr/>
        </p:nvCxnSpPr>
        <p:spPr>
          <a:xfrm>
            <a:off x="3521993" y="2456892"/>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4" name="对象 53"/>
          <p:cNvGraphicFramePr>
            <a:graphicFrameLocks noChangeAspect="1"/>
          </p:cNvGraphicFramePr>
          <p:nvPr>
            <p:extLst>
              <p:ext uri="{D42A27DB-BD31-4B8C-83A1-F6EECF244321}">
                <p14:modId xmlns:p14="http://schemas.microsoft.com/office/powerpoint/2010/main" val="676281220"/>
              </p:ext>
            </p:extLst>
          </p:nvPr>
        </p:nvGraphicFramePr>
        <p:xfrm>
          <a:off x="3527884" y="2833117"/>
          <a:ext cx="385763" cy="523875"/>
        </p:xfrm>
        <a:graphic>
          <a:graphicData uri="http://schemas.openxmlformats.org/presentationml/2006/ole">
            <mc:AlternateContent xmlns:mc="http://schemas.openxmlformats.org/markup-compatibility/2006">
              <mc:Choice xmlns:v="urn:schemas-microsoft-com:vml" Requires="v">
                <p:oleObj spid="_x0000_s56792" name="Equation" r:id="rId28" imgW="152280" imgH="203040" progId="Equation.DSMT4">
                  <p:embed/>
                </p:oleObj>
              </mc:Choice>
              <mc:Fallback>
                <p:oleObj name="Equation" r:id="rId28" imgW="152280" imgH="203040" progId="Equation.DSMT4">
                  <p:embed/>
                  <p:pic>
                    <p:nvPicPr>
                      <p:cNvPr id="0" name=""/>
                      <p:cNvPicPr>
                        <a:picLocks noChangeAspect="1" noChangeArrowheads="1"/>
                      </p:cNvPicPr>
                      <p:nvPr/>
                    </p:nvPicPr>
                    <p:blipFill>
                      <a:blip r:embed="rId29"/>
                      <a:srcRect/>
                      <a:stretch>
                        <a:fillRect/>
                      </a:stretch>
                    </p:blipFill>
                    <p:spPr bwMode="auto">
                      <a:xfrm>
                        <a:off x="3527884" y="2833117"/>
                        <a:ext cx="385763" cy="523875"/>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62" name="直接箭头连接符 61"/>
          <p:cNvCxnSpPr/>
          <p:nvPr/>
        </p:nvCxnSpPr>
        <p:spPr>
          <a:xfrm>
            <a:off x="3527884" y="2240868"/>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3527884" y="2888940"/>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3533775" y="2672916"/>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3527884" y="3356992"/>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533775" y="3140968"/>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3527884" y="3789040"/>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533775" y="3573016"/>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3527884" y="4005064"/>
            <a:ext cx="432048" cy="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0" name="对象 69"/>
          <p:cNvGraphicFramePr>
            <a:graphicFrameLocks noChangeAspect="1"/>
          </p:cNvGraphicFramePr>
          <p:nvPr>
            <p:extLst>
              <p:ext uri="{D42A27DB-BD31-4B8C-83A1-F6EECF244321}">
                <p14:modId xmlns:p14="http://schemas.microsoft.com/office/powerpoint/2010/main" val="2692551703"/>
              </p:ext>
            </p:extLst>
          </p:nvPr>
        </p:nvGraphicFramePr>
        <p:xfrm>
          <a:off x="2699792" y="4184650"/>
          <a:ext cx="2271713" cy="774700"/>
        </p:xfrm>
        <a:graphic>
          <a:graphicData uri="http://schemas.openxmlformats.org/presentationml/2006/ole">
            <mc:AlternateContent xmlns:mc="http://schemas.openxmlformats.org/markup-compatibility/2006">
              <mc:Choice xmlns:v="urn:schemas-microsoft-com:vml" Requires="v">
                <p:oleObj spid="_x0000_s56793" name="Equation" r:id="rId30" imgW="1117440" imgH="380880" progId="Equation.DSMT4">
                  <p:embed/>
                </p:oleObj>
              </mc:Choice>
              <mc:Fallback>
                <p:oleObj name="Equation" r:id="rId30" imgW="1117440" imgH="380880" progId="Equation.DSMT4">
                  <p:embed/>
                  <p:pic>
                    <p:nvPicPr>
                      <p:cNvPr id="0" name="对象 44"/>
                      <p:cNvPicPr>
                        <a:picLocks noChangeAspect="1" noChangeArrowheads="1"/>
                      </p:cNvPicPr>
                      <p:nvPr/>
                    </p:nvPicPr>
                    <p:blipFill>
                      <a:blip r:embed="rId31"/>
                      <a:srcRect/>
                      <a:stretch>
                        <a:fillRect/>
                      </a:stretch>
                    </p:blipFill>
                    <p:spPr bwMode="auto">
                      <a:xfrm>
                        <a:off x="2699792" y="4184650"/>
                        <a:ext cx="22717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911458056"/>
              </p:ext>
            </p:extLst>
          </p:nvPr>
        </p:nvGraphicFramePr>
        <p:xfrm>
          <a:off x="5430838" y="4149725"/>
          <a:ext cx="3354387" cy="774700"/>
        </p:xfrm>
        <a:graphic>
          <a:graphicData uri="http://schemas.openxmlformats.org/presentationml/2006/ole">
            <mc:AlternateContent xmlns:mc="http://schemas.openxmlformats.org/markup-compatibility/2006">
              <mc:Choice xmlns:v="urn:schemas-microsoft-com:vml" Requires="v">
                <p:oleObj spid="_x0000_s56794" name="Equation" r:id="rId32" imgW="1650960" imgH="380880" progId="Equation.DSMT4">
                  <p:embed/>
                </p:oleObj>
              </mc:Choice>
              <mc:Fallback>
                <p:oleObj name="Equation" r:id="rId32" imgW="1650960" imgH="380880" progId="Equation.DSMT4">
                  <p:embed/>
                  <p:pic>
                    <p:nvPicPr>
                      <p:cNvPr id="0" name="对象 69"/>
                      <p:cNvPicPr>
                        <a:picLocks noChangeAspect="1" noChangeArrowheads="1"/>
                      </p:cNvPicPr>
                      <p:nvPr/>
                    </p:nvPicPr>
                    <p:blipFill>
                      <a:blip r:embed="rId33"/>
                      <a:srcRect/>
                      <a:stretch>
                        <a:fillRect/>
                      </a:stretch>
                    </p:blipFill>
                    <p:spPr bwMode="auto">
                      <a:xfrm>
                        <a:off x="5430838" y="4149725"/>
                        <a:ext cx="33543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2" name="直接箭头连接符 71"/>
          <p:cNvCxnSpPr/>
          <p:nvPr/>
        </p:nvCxnSpPr>
        <p:spPr>
          <a:xfrm>
            <a:off x="6624228" y="2240868"/>
            <a:ext cx="864096"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6624228" y="2816932"/>
            <a:ext cx="864096"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6624228" y="3429000"/>
            <a:ext cx="864096"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624228" y="4005064"/>
            <a:ext cx="864096"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6624228" y="3717032"/>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7272300" y="3717032"/>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6624228" y="3140968"/>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7272300" y="3140968"/>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6624228" y="2528900"/>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272300" y="2528900"/>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4" name="对象 93"/>
          <p:cNvGraphicFramePr>
            <a:graphicFrameLocks noChangeAspect="1"/>
          </p:cNvGraphicFramePr>
          <p:nvPr>
            <p:extLst>
              <p:ext uri="{D42A27DB-BD31-4B8C-83A1-F6EECF244321}">
                <p14:modId xmlns:p14="http://schemas.microsoft.com/office/powerpoint/2010/main" val="7969134"/>
              </p:ext>
            </p:extLst>
          </p:nvPr>
        </p:nvGraphicFramePr>
        <p:xfrm>
          <a:off x="6851650" y="2816225"/>
          <a:ext cx="385763" cy="523875"/>
        </p:xfrm>
        <a:graphic>
          <a:graphicData uri="http://schemas.openxmlformats.org/presentationml/2006/ole">
            <mc:AlternateContent xmlns:mc="http://schemas.openxmlformats.org/markup-compatibility/2006">
              <mc:Choice xmlns:v="urn:schemas-microsoft-com:vml" Requires="v">
                <p:oleObj spid="_x0000_s56795" name="Equation" r:id="rId34" imgW="152280" imgH="203040" progId="Equation.DSMT4">
                  <p:embed/>
                </p:oleObj>
              </mc:Choice>
              <mc:Fallback>
                <p:oleObj name="Equation" r:id="rId34" imgW="152280" imgH="203040" progId="Equation.DSMT4">
                  <p:embed/>
                  <p:pic>
                    <p:nvPicPr>
                      <p:cNvPr id="0" name="对象 43"/>
                      <p:cNvPicPr>
                        <a:picLocks noChangeAspect="1" noChangeArrowheads="1"/>
                      </p:cNvPicPr>
                      <p:nvPr/>
                    </p:nvPicPr>
                    <p:blipFill>
                      <a:blip r:embed="rId35"/>
                      <a:srcRect/>
                      <a:stretch>
                        <a:fillRect/>
                      </a:stretch>
                    </p:blipFill>
                    <p:spPr bwMode="auto">
                      <a:xfrm>
                        <a:off x="6851650" y="2816225"/>
                        <a:ext cx="385763" cy="523875"/>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979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22" presetClass="entr" presetSubtype="1"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500"/>
                                        <p:tgtEl>
                                          <p:spTgt spid="37"/>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500"/>
                                        <p:tgtEl>
                                          <p:spTgt spid="38"/>
                                        </p:tgtEl>
                                      </p:cBhvr>
                                    </p:animEffect>
                                  </p:childTnLst>
                                </p:cTn>
                              </p:par>
                              <p:par>
                                <p:cTn id="17" presetID="22" presetClass="entr" presetSubtype="1"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up)">
                                      <p:cBhvr>
                                        <p:cTn id="19" dur="500"/>
                                        <p:tgtEl>
                                          <p:spTgt spid="39"/>
                                        </p:tgtEl>
                                      </p:cBhvr>
                                    </p:animEffect>
                                  </p:childTnLst>
                                </p:cTn>
                              </p:par>
                              <p:par>
                                <p:cTn id="20" presetID="22" presetClass="entr" presetSubtype="1"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par>
                                <p:cTn id="23" presetID="22" presetClass="entr" presetSubtype="1"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1"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par>
                                <p:cTn id="29" presetID="22" presetClass="entr" presetSubtype="1"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up)">
                                      <p:cBhvr>
                                        <p:cTn id="31" dur="500"/>
                                        <p:tgtEl>
                                          <p:spTgt spid="43"/>
                                        </p:tgtEl>
                                      </p:cBhvr>
                                    </p:animEffect>
                                  </p:childTnLst>
                                </p:cTn>
                              </p:par>
                              <p:par>
                                <p:cTn id="32" presetID="22" presetClass="entr" presetSubtype="1"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up)">
                                      <p:cBhvr>
                                        <p:cTn id="34" dur="500"/>
                                        <p:tgtEl>
                                          <p:spTgt spid="44"/>
                                        </p:tgtEl>
                                      </p:cBhvr>
                                    </p:animEffect>
                                  </p:childTnLst>
                                </p:cTn>
                              </p:par>
                              <p:par>
                                <p:cTn id="35" presetID="22" presetClass="entr" presetSubtype="1"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up)">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par>
                                <p:cTn id="43" presetID="22" presetClass="entr" presetSubtype="1"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up)">
                                      <p:cBhvr>
                                        <p:cTn id="45" dur="500"/>
                                        <p:tgtEl>
                                          <p:spTgt spid="47"/>
                                        </p:tgtEl>
                                      </p:cBhvr>
                                    </p:animEffect>
                                  </p:childTnLst>
                                </p:cTn>
                              </p:par>
                              <p:par>
                                <p:cTn id="46" presetID="22" presetClass="entr" presetSubtype="1"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par>
                                <p:cTn id="49" presetID="22" presetClass="entr" presetSubtype="1"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up)">
                                      <p:cBhvr>
                                        <p:cTn id="51" dur="500"/>
                                        <p:tgtEl>
                                          <p:spTgt spid="62"/>
                                        </p:tgtEl>
                                      </p:cBhvr>
                                    </p:animEffect>
                                  </p:childTnLst>
                                </p:cTn>
                              </p:par>
                              <p:par>
                                <p:cTn id="52" presetID="22" presetClass="entr" presetSubtype="1"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up)">
                                      <p:cBhvr>
                                        <p:cTn id="54" dur="500"/>
                                        <p:tgtEl>
                                          <p:spTgt spid="63"/>
                                        </p:tgtEl>
                                      </p:cBhvr>
                                    </p:animEffect>
                                  </p:childTnLst>
                                </p:cTn>
                              </p:par>
                              <p:par>
                                <p:cTn id="55" presetID="22" presetClass="entr" presetSubtype="1"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up)">
                                      <p:cBhvr>
                                        <p:cTn id="57" dur="500"/>
                                        <p:tgtEl>
                                          <p:spTgt spid="64"/>
                                        </p:tgtEl>
                                      </p:cBhvr>
                                    </p:animEffect>
                                  </p:childTnLst>
                                </p:cTn>
                              </p:par>
                              <p:par>
                                <p:cTn id="58" presetID="22" presetClass="entr" presetSubtype="1"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up)">
                                      <p:cBhvr>
                                        <p:cTn id="60" dur="500"/>
                                        <p:tgtEl>
                                          <p:spTgt spid="65"/>
                                        </p:tgtEl>
                                      </p:cBhvr>
                                    </p:animEffect>
                                  </p:childTnLst>
                                </p:cTn>
                              </p:par>
                              <p:par>
                                <p:cTn id="61" presetID="22" presetClass="entr" presetSubtype="1"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up)">
                                      <p:cBhvr>
                                        <p:cTn id="63" dur="500"/>
                                        <p:tgtEl>
                                          <p:spTgt spid="66"/>
                                        </p:tgtEl>
                                      </p:cBhvr>
                                    </p:animEffect>
                                  </p:childTnLst>
                                </p:cTn>
                              </p:par>
                              <p:par>
                                <p:cTn id="64" presetID="22" presetClass="entr" presetSubtype="1" fill="hold"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up)">
                                      <p:cBhvr>
                                        <p:cTn id="66" dur="500"/>
                                        <p:tgtEl>
                                          <p:spTgt spid="67"/>
                                        </p:tgtEl>
                                      </p:cBhvr>
                                    </p:animEffect>
                                  </p:childTnLst>
                                </p:cTn>
                              </p:par>
                              <p:par>
                                <p:cTn id="67" presetID="22" presetClass="entr" presetSubtype="1"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up)">
                                      <p:cBhvr>
                                        <p:cTn id="69" dur="500"/>
                                        <p:tgtEl>
                                          <p:spTgt spid="68"/>
                                        </p:tgtEl>
                                      </p:cBhvr>
                                    </p:animEffect>
                                  </p:childTnLst>
                                </p:cTn>
                              </p:par>
                              <p:par>
                                <p:cTn id="70" presetID="22" presetClass="entr" presetSubtype="1" fill="hold"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wipe(up)">
                                      <p:cBhvr>
                                        <p:cTn id="72" dur="500"/>
                                        <p:tgtEl>
                                          <p:spTgt spid="69"/>
                                        </p:tgtEl>
                                      </p:cBhvr>
                                    </p:animEffect>
                                  </p:childTnLst>
                                </p:cTn>
                              </p:par>
                              <p:par>
                                <p:cTn id="73" presetID="22" presetClass="entr" presetSubtype="1"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wipe(up)">
                                      <p:cBhvr>
                                        <p:cTn id="75" dur="500"/>
                                        <p:tgtEl>
                                          <p:spTgt spid="7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up)">
                                      <p:cBhvr>
                                        <p:cTn id="80" dur="500"/>
                                        <p:tgtEl>
                                          <p:spTgt spid="23"/>
                                        </p:tgtEl>
                                      </p:cBhvr>
                                    </p:animEffect>
                                  </p:childTnLst>
                                </p:cTn>
                              </p:par>
                              <p:par>
                                <p:cTn id="81" presetID="22" presetClass="entr" presetSubtype="1"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up)">
                                      <p:cBhvr>
                                        <p:cTn id="83" dur="500"/>
                                        <p:tgtEl>
                                          <p:spTgt spid="71"/>
                                        </p:tgtEl>
                                      </p:cBhvr>
                                    </p:animEffect>
                                  </p:childTnLst>
                                </p:cTn>
                              </p:par>
                              <p:par>
                                <p:cTn id="84" presetID="22" presetClass="entr" presetSubtype="1" fill="hold" nodeType="with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wipe(up)">
                                      <p:cBhvr>
                                        <p:cTn id="86" dur="500"/>
                                        <p:tgtEl>
                                          <p:spTgt spid="72"/>
                                        </p:tgtEl>
                                      </p:cBhvr>
                                    </p:animEffect>
                                  </p:childTnLst>
                                </p:cTn>
                              </p:par>
                              <p:par>
                                <p:cTn id="87" presetID="22" presetClass="entr" presetSubtype="1"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wipe(up)">
                                      <p:cBhvr>
                                        <p:cTn id="89" dur="500"/>
                                        <p:tgtEl>
                                          <p:spTgt spid="73"/>
                                        </p:tgtEl>
                                      </p:cBhvr>
                                    </p:animEffect>
                                  </p:childTnLst>
                                </p:cTn>
                              </p:par>
                              <p:par>
                                <p:cTn id="90" presetID="22" presetClass="entr" presetSubtype="1" fill="hold"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wipe(up)">
                                      <p:cBhvr>
                                        <p:cTn id="92" dur="500"/>
                                        <p:tgtEl>
                                          <p:spTgt spid="74"/>
                                        </p:tgtEl>
                                      </p:cBhvr>
                                    </p:animEffect>
                                  </p:childTnLst>
                                </p:cTn>
                              </p:par>
                              <p:par>
                                <p:cTn id="93" presetID="22" presetClass="entr" presetSubtype="1" fill="hold"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ipe(up)">
                                      <p:cBhvr>
                                        <p:cTn id="95" dur="500"/>
                                        <p:tgtEl>
                                          <p:spTgt spid="75"/>
                                        </p:tgtEl>
                                      </p:cBhvr>
                                    </p:animEffect>
                                  </p:childTnLst>
                                </p:cTn>
                              </p:par>
                              <p:par>
                                <p:cTn id="96" presetID="22" presetClass="entr" presetSubtype="1" fill="hold"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up)">
                                      <p:cBhvr>
                                        <p:cTn id="98" dur="500"/>
                                        <p:tgtEl>
                                          <p:spTgt spid="85"/>
                                        </p:tgtEl>
                                      </p:cBhvr>
                                    </p:animEffect>
                                  </p:childTnLst>
                                </p:cTn>
                              </p:par>
                              <p:par>
                                <p:cTn id="99" presetID="22" presetClass="entr" presetSubtype="1" fill="hold"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wipe(up)">
                                      <p:cBhvr>
                                        <p:cTn id="101" dur="500"/>
                                        <p:tgtEl>
                                          <p:spTgt spid="89"/>
                                        </p:tgtEl>
                                      </p:cBhvr>
                                    </p:animEffect>
                                  </p:childTnLst>
                                </p:cTn>
                              </p:par>
                              <p:par>
                                <p:cTn id="102" presetID="22" presetClass="entr" presetSubtype="1"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wipe(up)">
                                      <p:cBhvr>
                                        <p:cTn id="104" dur="500"/>
                                        <p:tgtEl>
                                          <p:spTgt spid="90"/>
                                        </p:tgtEl>
                                      </p:cBhvr>
                                    </p:animEffect>
                                  </p:childTnLst>
                                </p:cTn>
                              </p:par>
                              <p:par>
                                <p:cTn id="105" presetID="22" presetClass="entr" presetSubtype="1" fill="hold" nodeType="with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wipe(up)">
                                      <p:cBhvr>
                                        <p:cTn id="107" dur="500"/>
                                        <p:tgtEl>
                                          <p:spTgt spid="91"/>
                                        </p:tgtEl>
                                      </p:cBhvr>
                                    </p:animEffect>
                                  </p:childTnLst>
                                </p:cTn>
                              </p:par>
                              <p:par>
                                <p:cTn id="108" presetID="22" presetClass="entr" presetSubtype="1" fill="hold" nodeType="with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wipe(up)">
                                      <p:cBhvr>
                                        <p:cTn id="110" dur="500"/>
                                        <p:tgtEl>
                                          <p:spTgt spid="92"/>
                                        </p:tgtEl>
                                      </p:cBhvr>
                                    </p:animEffect>
                                  </p:childTnLst>
                                </p:cTn>
                              </p:par>
                              <p:par>
                                <p:cTn id="111" presetID="22" presetClass="entr" presetSubtype="1" fill="hold"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wipe(up)">
                                      <p:cBhvr>
                                        <p:cTn id="113" dur="500"/>
                                        <p:tgtEl>
                                          <p:spTgt spid="93"/>
                                        </p:tgtEl>
                                      </p:cBhvr>
                                    </p:animEffect>
                                  </p:childTnLst>
                                </p:cTn>
                              </p:par>
                              <p:par>
                                <p:cTn id="114" presetID="22" presetClass="entr" presetSubtype="1" fill="hold" nodeType="with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wipe(up)">
                                      <p:cBhvr>
                                        <p:cTn id="11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4</a:t>
                </a:r>
                <a:r>
                  <a:rPr lang="zh-CN" altLang="en-US" b="1" dirty="0" smtClean="0">
                    <a:solidFill>
                      <a:srgbClr val="C00000"/>
                    </a:solidFill>
                  </a:rPr>
                  <a:t>、介电强度</a:t>
                </a:r>
                <a:endParaRPr lang="en-US" altLang="zh-CN" b="1" dirty="0" smtClean="0">
                  <a:solidFill>
                    <a:srgbClr val="C00000"/>
                  </a:solidFill>
                </a:endParaRPr>
              </a:p>
              <a:p>
                <a:pPr marL="0" indent="0">
                  <a:buNone/>
                </a:pPr>
                <a:r>
                  <a:rPr lang="en-US" altLang="zh-CN" dirty="0" smtClean="0"/>
                  <a:t>	</a:t>
                </a:r>
                <a:r>
                  <a:rPr lang="zh-CN" altLang="en-US" dirty="0" smtClean="0"/>
                  <a:t>某电介质不发生击穿所能承受的最大电场强度称为该电介质的</a:t>
                </a:r>
                <a:r>
                  <a:rPr lang="zh-CN" altLang="en-US" b="1" dirty="0" smtClean="0">
                    <a:solidFill>
                      <a:srgbClr val="C00000"/>
                    </a:solidFill>
                  </a:rPr>
                  <a:t>介电强度</a:t>
                </a:r>
                <a:r>
                  <a:rPr lang="zh-CN" altLang="en-US" dirty="0" smtClean="0"/>
                  <a:t>。</a:t>
                </a:r>
                <a:endParaRPr lang="en-US" altLang="zh-CN" dirty="0" smtClean="0"/>
              </a:p>
              <a:p>
                <a:pPr marL="0" indent="0">
                  <a:buNone/>
                </a:pPr>
                <a:r>
                  <a:rPr lang="en-US" altLang="zh-CN" dirty="0"/>
                  <a:t>	</a:t>
                </a:r>
                <a:r>
                  <a:rPr lang="zh-CN" altLang="en-US" dirty="0" smtClean="0"/>
                  <a:t>击穿的机理是：电介质在外场作用下，出现极化电荷，起初为束缚电荷，随着电场的增大，当达到一定数值时，束缚电荷就会脱离分子的束缚而成为自由电荷。从而使电介质的绝缘性受到破坏，成为导体。</a:t>
                </a:r>
                <a:endParaRPr lang="en-US" altLang="zh-CN" dirty="0" smtClean="0"/>
              </a:p>
              <a:p>
                <a:pPr marL="0" indent="0">
                  <a:buNone/>
                </a:pPr>
                <a:r>
                  <a:rPr lang="en-US" altLang="zh-CN" dirty="0"/>
                  <a:t>	</a:t>
                </a:r>
                <a:r>
                  <a:rPr lang="zh-CN" altLang="en-US" dirty="0" smtClean="0"/>
                  <a:t>常以</a:t>
                </a:r>
                <a14:m>
                  <m:oMath xmlns:m="http://schemas.openxmlformats.org/officeDocument/2006/math">
                    <m:sSup>
                      <m:sSupPr>
                        <m:ctrlPr>
                          <a:rPr lang="en-US" altLang="zh-CN" b="1" i="1" smtClean="0">
                            <a:solidFill>
                              <a:srgbClr val="C00000"/>
                            </a:solidFill>
                            <a:latin typeface="Cambria Math"/>
                          </a:rPr>
                        </m:ctrlPr>
                      </m:sSupPr>
                      <m:e>
                        <m:r>
                          <a:rPr lang="en-US" altLang="zh-CN" b="1" i="1" smtClean="0">
                            <a:solidFill>
                              <a:srgbClr val="C00000"/>
                            </a:solidFill>
                            <a:latin typeface="Cambria Math"/>
                          </a:rPr>
                          <m:t>𝟏𝟎</m:t>
                        </m:r>
                      </m:e>
                      <m:sup>
                        <m:r>
                          <a:rPr lang="en-US" altLang="zh-CN" b="1" i="1" smtClean="0">
                            <a:solidFill>
                              <a:srgbClr val="C00000"/>
                            </a:solidFill>
                            <a:latin typeface="Cambria Math"/>
                          </a:rPr>
                          <m:t>𝟔</m:t>
                        </m:r>
                      </m:sup>
                    </m:sSup>
                  </m:oMath>
                </a14:m>
                <a:r>
                  <a:rPr lang="zh-CN" altLang="en-US" b="1" dirty="0" smtClean="0">
                    <a:solidFill>
                      <a:srgbClr val="C00000"/>
                    </a:solidFill>
                  </a:rPr>
                  <a:t>伏特</a:t>
                </a:r>
                <a:r>
                  <a:rPr lang="en-US" altLang="zh-CN" b="1" dirty="0" smtClean="0">
                    <a:solidFill>
                      <a:srgbClr val="C00000"/>
                    </a:solidFill>
                  </a:rPr>
                  <a:t>/</a:t>
                </a:r>
                <a:r>
                  <a:rPr lang="zh-CN" altLang="en-US" b="1" dirty="0" smtClean="0">
                    <a:solidFill>
                      <a:srgbClr val="C00000"/>
                    </a:solidFill>
                  </a:rPr>
                  <a:t>米</a:t>
                </a:r>
                <a:r>
                  <a:rPr lang="zh-CN" altLang="en-US" dirty="0" smtClean="0"/>
                  <a:t>为单位来表示介电强度。如空气：</a:t>
                </a:r>
                <a:r>
                  <a:rPr lang="en-US" altLang="zh-CN" dirty="0" smtClean="0"/>
                  <a:t>3</a:t>
                </a:r>
                <a:r>
                  <a:rPr lang="zh-CN" altLang="en-US" dirty="0" smtClean="0"/>
                  <a:t>，玻璃：</a:t>
                </a:r>
                <a:r>
                  <a:rPr lang="en-US" altLang="zh-CN" dirty="0" smtClean="0"/>
                  <a:t>30</a:t>
                </a:r>
                <a:r>
                  <a:rPr lang="zh-CN" altLang="en-US" dirty="0" smtClean="0"/>
                  <a:t>，云母：</a:t>
                </a:r>
                <a:r>
                  <a:rPr lang="en-US" altLang="zh-CN" dirty="0" smtClean="0"/>
                  <a:t>200</a:t>
                </a:r>
                <a:r>
                  <a:rPr lang="zh-CN" altLang="en-US" dirty="0" smtClean="0"/>
                  <a:t>，等等。</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r="-18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730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144000" cy="5400600"/>
              </a:xfrm>
            </p:spPr>
            <p:txBody>
              <a:bodyPr>
                <a:normAutofit fontScale="92500"/>
              </a:bodyPr>
              <a:lstStyle/>
              <a:p>
                <a:pPr marL="0" indent="0">
                  <a:buNone/>
                </a:pPr>
                <a:r>
                  <a:rPr lang="zh-CN" altLang="en-US" dirty="0" smtClean="0"/>
                  <a:t>例</a:t>
                </a:r>
                <a:r>
                  <a:rPr lang="en-US" altLang="zh-CN" dirty="0" smtClean="0"/>
                  <a:t>1</a:t>
                </a:r>
                <a:r>
                  <a:rPr lang="zh-CN" altLang="en-US" dirty="0" smtClean="0"/>
                  <a:t>、平行板电容器两极带电为</a:t>
                </a:r>
                <a:r>
                  <a:rPr lang="en-US" altLang="zh-CN" dirty="0" smtClean="0"/>
                  <a:t>Q</a:t>
                </a:r>
                <a:r>
                  <a:rPr lang="zh-CN" altLang="en-US" dirty="0" smtClean="0"/>
                  <a:t>和</a:t>
                </a:r>
                <a:r>
                  <a:rPr lang="en-US" altLang="zh-CN" dirty="0" smtClean="0"/>
                  <a:t>-Q</a:t>
                </a:r>
                <a:r>
                  <a:rPr lang="zh-CN" altLang="en-US" dirty="0" smtClean="0"/>
                  <a:t>，极间充满均匀电介质，其相对介电常数为</a:t>
                </a:r>
                <a14:m>
                  <m:oMath xmlns:m="http://schemas.openxmlformats.org/officeDocument/2006/math">
                    <m:sSub>
                      <m:sSubPr>
                        <m:ctrlPr>
                          <a:rPr lang="en-US" altLang="zh-CN" i="1" smtClean="0">
                            <a:latin typeface="Cambria Math"/>
                          </a:rPr>
                        </m:ctrlPr>
                      </m:sSubPr>
                      <m:e>
                        <m:r>
                          <a:rPr lang="zh-CN" altLang="en-US" i="1" smtClean="0">
                            <a:latin typeface="Cambria Math"/>
                          </a:rPr>
                          <m:t>𝜀</m:t>
                        </m:r>
                      </m:e>
                      <m:sub>
                        <m:r>
                          <a:rPr lang="en-US" altLang="zh-CN" b="0" i="1" smtClean="0">
                            <a:latin typeface="Cambria Math"/>
                          </a:rPr>
                          <m:t>𝑟</m:t>
                        </m:r>
                      </m:sub>
                    </m:sSub>
                    <m:r>
                      <a:rPr lang="zh-CN" altLang="en-US" b="0" i="1" smtClean="0">
                        <a:latin typeface="Cambria Math"/>
                      </a:rPr>
                      <m:t>，</m:t>
                    </m:r>
                  </m:oMath>
                </a14:m>
                <a:r>
                  <a:rPr lang="zh-CN" altLang="en-US" dirty="0" smtClean="0"/>
                  <a:t>极板面积为</a:t>
                </a:r>
                <a:r>
                  <a:rPr lang="en-US" altLang="zh-CN" dirty="0" smtClean="0"/>
                  <a:t>S</a:t>
                </a:r>
                <a:r>
                  <a:rPr lang="zh-CN" altLang="en-US" dirty="0" smtClean="0"/>
                  <a:t>，</a:t>
                </a:r>
                <a:r>
                  <a:rPr lang="zh-CN" altLang="en-US" dirty="0"/>
                  <a:t>板</a:t>
                </a:r>
                <a:r>
                  <a:rPr lang="zh-CN" altLang="en-US" dirty="0" smtClean="0"/>
                  <a:t>间距为</a:t>
                </a:r>
                <a:r>
                  <a:rPr lang="en-US" altLang="zh-CN" dirty="0" smtClean="0"/>
                  <a:t>d</a:t>
                </a:r>
                <a:r>
                  <a:rPr lang="zh-CN" altLang="en-US" dirty="0" smtClean="0"/>
                  <a:t>，略去边缘效应，求极化电荷及电位移矢量分布及电容器电容。</a:t>
                </a:r>
                <a:endParaRPr lang="en-US" altLang="zh-CN" dirty="0" smtClean="0"/>
              </a:p>
              <a:p>
                <a:pPr marL="0" indent="0">
                  <a:buNone/>
                </a:pPr>
                <a:r>
                  <a:rPr lang="zh-CN" altLang="en-US" dirty="0" smtClean="0"/>
                  <a:t>解：极板可看作无限大，设极化</a:t>
                </a:r>
                <a:endParaRPr lang="en-US" altLang="zh-CN" dirty="0" smtClean="0"/>
              </a:p>
              <a:p>
                <a:pPr marL="0" indent="0">
                  <a:buNone/>
                </a:pPr>
                <a:r>
                  <a:rPr lang="en-US" altLang="zh-CN" dirty="0"/>
                  <a:t> </a:t>
                </a:r>
                <a:r>
                  <a:rPr lang="en-US" altLang="zh-CN" dirty="0" smtClean="0"/>
                  <a:t>        </a:t>
                </a:r>
                <a:r>
                  <a:rPr lang="zh-CN" altLang="en-US" dirty="0" smtClean="0"/>
                  <a:t>电荷面密度为</a:t>
                </a:r>
                <a14:m>
                  <m:oMath xmlns:m="http://schemas.openxmlformats.org/officeDocument/2006/math">
                    <m:sSup>
                      <m:sSupPr>
                        <m:ctrlPr>
                          <a:rPr lang="en-US" altLang="zh-CN" i="1" smtClean="0">
                            <a:latin typeface="Cambria Math"/>
                          </a:rPr>
                        </m:ctrlPr>
                      </m:sSupPr>
                      <m:e>
                        <m:r>
                          <a:rPr lang="zh-CN" altLang="en-US" i="1" smtClean="0">
                            <a:latin typeface="Cambria Math"/>
                          </a:rPr>
                          <m:t>𝜎</m:t>
                        </m:r>
                      </m:e>
                      <m:sup>
                        <m:r>
                          <a:rPr lang="en-US" altLang="zh-CN" b="0" i="1" smtClean="0">
                            <a:latin typeface="Cambria Math"/>
                          </a:rPr>
                          <m:t>′</m:t>
                        </m:r>
                        <m:r>
                          <a:rPr lang="zh-CN" altLang="en-US" b="0" i="1" smtClean="0">
                            <a:latin typeface="Cambria Math"/>
                          </a:rPr>
                          <m:t> </m:t>
                        </m:r>
                      </m:sup>
                    </m:sSup>
                  </m:oMath>
                </a14:m>
                <a:endParaRPr lang="en-US" altLang="zh-CN" dirty="0" smtClean="0"/>
              </a:p>
              <a:p>
                <a:pPr marL="0" indent="0">
                  <a:buNone/>
                </a:pPr>
                <a:r>
                  <a:rPr lang="en-US" altLang="zh-CN" dirty="0" smtClean="0">
                    <a:solidFill>
                      <a:prstClr val="black"/>
                    </a:solidFill>
                  </a:rPr>
                  <a:t>         </a:t>
                </a:r>
                <a14:m>
                  <m:oMath xmlns:m="http://schemas.openxmlformats.org/officeDocument/2006/math">
                    <m:sSup>
                      <m:sSupPr>
                        <m:ctrlPr>
                          <a:rPr lang="en-US" altLang="zh-CN" i="1">
                            <a:solidFill>
                              <a:prstClr val="black"/>
                            </a:solidFill>
                            <a:latin typeface="Cambria Math"/>
                          </a:rPr>
                        </m:ctrlPr>
                      </m:sSupPr>
                      <m:e>
                        <m:r>
                          <a:rPr lang="zh-CN" altLang="en-US" i="1">
                            <a:solidFill>
                              <a:prstClr val="black"/>
                            </a:solidFill>
                            <a:latin typeface="Cambria Math"/>
                          </a:rPr>
                          <m:t>𝜎</m:t>
                        </m:r>
                      </m:e>
                      <m:sup>
                        <m:r>
                          <a:rPr lang="en-US" altLang="zh-CN" b="0" i="1" smtClean="0">
                            <a:solidFill>
                              <a:prstClr val="black"/>
                            </a:solidFill>
                            <a:latin typeface="Cambria Math"/>
                          </a:rPr>
                          <m:t>′</m:t>
                        </m:r>
                      </m:sup>
                    </m:sSup>
                    <m:r>
                      <a:rPr lang="en-US" altLang="zh-CN" b="0" i="1" smtClean="0">
                        <a:solidFill>
                          <a:prstClr val="black"/>
                        </a:solidFill>
                        <a:latin typeface="Cambria Math"/>
                      </a:rPr>
                      <m:t>=</m:t>
                    </m:r>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𝑃</m:t>
                        </m:r>
                      </m:e>
                    </m:acc>
                    <m:r>
                      <a:rPr lang="en-US" altLang="zh-CN" b="0" i="1" smtClean="0">
                        <a:solidFill>
                          <a:prstClr val="black"/>
                        </a:solidFill>
                        <a:latin typeface="Cambria Math"/>
                        <a:ea typeface="Cambria Math"/>
                      </a:rPr>
                      <m:t>⋅</m:t>
                    </m:r>
                    <m:acc>
                      <m:accPr>
                        <m:chr m:val="⃗"/>
                        <m:ctrlPr>
                          <a:rPr lang="en-US" altLang="zh-CN" b="0" i="1" smtClean="0">
                            <a:solidFill>
                              <a:prstClr val="black"/>
                            </a:solidFill>
                            <a:latin typeface="Cambria Math"/>
                            <a:ea typeface="Cambria Math"/>
                          </a:rPr>
                        </m:ctrlPr>
                      </m:accPr>
                      <m:e>
                        <m:r>
                          <a:rPr lang="en-US" altLang="zh-CN" b="0" i="1" smtClean="0">
                            <a:solidFill>
                              <a:prstClr val="black"/>
                            </a:solidFill>
                            <a:latin typeface="Cambria Math"/>
                            <a:ea typeface="Cambria Math"/>
                          </a:rPr>
                          <m:t>𝑛</m:t>
                        </m:r>
                      </m:e>
                    </m:acc>
                    <m:r>
                      <a:rPr lang="en-US" altLang="zh-CN" b="0" i="1" smtClean="0">
                        <a:solidFill>
                          <a:prstClr val="black"/>
                        </a:solidFill>
                        <a:latin typeface="Cambria Math"/>
                        <a:ea typeface="Cambria Math"/>
                      </a:rPr>
                      <m:t>=</m:t>
                    </m:r>
                    <m:r>
                      <a:rPr lang="en-US" altLang="zh-CN" b="0" i="1" smtClean="0">
                        <a:solidFill>
                          <a:prstClr val="black"/>
                        </a:solidFill>
                        <a:latin typeface="Cambria Math"/>
                        <a:ea typeface="Cambria Math"/>
                      </a:rPr>
                      <m:t>𝑃</m:t>
                    </m:r>
                  </m:oMath>
                </a14:m>
                <a:r>
                  <a:rPr lang="zh-CN" altLang="en-US" dirty="0" smtClean="0"/>
                  <a:t>，        又</a:t>
                </a:r>
                <a14:m>
                  <m:oMath xmlns:m="http://schemas.openxmlformats.org/officeDocument/2006/math">
                    <m:acc>
                      <m:accPr>
                        <m:chr m:val="⃗"/>
                        <m:ctrlPr>
                          <a:rPr lang="en-US" altLang="zh-CN" i="1">
                            <a:solidFill>
                              <a:prstClr val="black"/>
                            </a:solidFill>
                            <a:latin typeface="Cambria Math"/>
                          </a:rPr>
                        </m:ctrlPr>
                      </m:accPr>
                      <m:e>
                        <m:r>
                          <a:rPr lang="en-US" altLang="zh-CN" i="1">
                            <a:solidFill>
                              <a:prstClr val="black"/>
                            </a:solidFill>
                            <a:latin typeface="Cambria Math"/>
                          </a:rPr>
                          <m:t>𝑃</m:t>
                        </m:r>
                      </m:e>
                    </m:acc>
                    <m:r>
                      <a:rPr lang="en-US" altLang="zh-CN" i="1">
                        <a:solidFill>
                          <a:prstClr val="black"/>
                        </a:solidFill>
                        <a:latin typeface="Cambria Math"/>
                      </a:rPr>
                      <m:t>=</m:t>
                    </m:r>
                    <m:r>
                      <a:rPr lang="zh-CN" altLang="en-US" i="1">
                        <a:solidFill>
                          <a:prstClr val="black"/>
                        </a:solidFill>
                        <a:latin typeface="Cambria Math"/>
                      </a:rPr>
                      <m:t>𝜒</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acc>
                      <m:accPr>
                        <m:chr m:val="⃗"/>
                        <m:ctrlPr>
                          <a:rPr lang="en-US" altLang="zh-CN" i="1">
                            <a:solidFill>
                              <a:prstClr val="black"/>
                            </a:solidFill>
                            <a:latin typeface="Cambria Math"/>
                          </a:rPr>
                        </m:ctrlPr>
                      </m:accPr>
                      <m:e>
                        <m:r>
                          <a:rPr lang="en-US" altLang="zh-CN" i="1">
                            <a:solidFill>
                              <a:prstClr val="black"/>
                            </a:solidFill>
                            <a:latin typeface="Cambria Math"/>
                          </a:rPr>
                          <m:t>𝐸</m:t>
                        </m:r>
                      </m:e>
                    </m:acc>
                  </m:oMath>
                </a14:m>
                <a:endParaRPr lang="en-US" altLang="zh-CN" dirty="0" smtClean="0"/>
              </a:p>
              <a:p>
                <a:pPr marL="0" indent="0">
                  <a:buNone/>
                </a:pPr>
                <a:r>
                  <a:rPr lang="en-US" altLang="zh-CN" dirty="0" smtClean="0">
                    <a:solidFill>
                      <a:prstClr val="black"/>
                    </a:solidFill>
                  </a:rPr>
                  <a:t>         </a:t>
                </a:r>
                <a14:m>
                  <m:oMath xmlns:m="http://schemas.openxmlformats.org/officeDocument/2006/math">
                    <m:sSup>
                      <m:sSupPr>
                        <m:ctrlPr>
                          <a:rPr lang="en-US" altLang="zh-CN" i="1">
                            <a:solidFill>
                              <a:prstClr val="black"/>
                            </a:solidFill>
                            <a:latin typeface="Cambria Math"/>
                          </a:rPr>
                        </m:ctrlPr>
                      </m:sSupPr>
                      <m:e>
                        <m:r>
                          <a:rPr lang="zh-CN" altLang="en-US" i="1">
                            <a:solidFill>
                              <a:prstClr val="black"/>
                            </a:solidFill>
                            <a:latin typeface="Cambria Math"/>
                          </a:rPr>
                          <m:t>𝜎</m:t>
                        </m:r>
                      </m:e>
                      <m:sup>
                        <m:r>
                          <a:rPr lang="en-US" altLang="zh-CN" b="0" i="1" smtClean="0">
                            <a:solidFill>
                              <a:prstClr val="black"/>
                            </a:solidFill>
                            <a:latin typeface="Cambria Math"/>
                          </a:rPr>
                          <m:t>′</m:t>
                        </m:r>
                      </m:sup>
                    </m:sSup>
                    <m:r>
                      <a:rPr lang="en-US" altLang="zh-CN" i="1">
                        <a:solidFill>
                          <a:prstClr val="black"/>
                        </a:solidFill>
                        <a:latin typeface="Cambria Math"/>
                      </a:rPr>
                      <m:t>=</m:t>
                    </m:r>
                    <m:r>
                      <a:rPr lang="zh-CN" altLang="en-US" i="1">
                        <a:solidFill>
                          <a:prstClr val="black"/>
                        </a:solidFill>
                        <a:latin typeface="Cambria Math"/>
                      </a:rPr>
                      <m:t>𝜒</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r>
                      <a:rPr lang="en-US" altLang="zh-CN" b="0" i="1" smtClean="0">
                        <a:solidFill>
                          <a:prstClr val="black"/>
                        </a:solidFill>
                        <a:latin typeface="Cambria Math"/>
                      </a:rPr>
                      <m:t>𝐸</m:t>
                    </m:r>
                    <m:r>
                      <a:rPr lang="en-US" altLang="zh-CN" b="0" i="0" smtClean="0">
                        <a:solidFill>
                          <a:prstClr val="black"/>
                        </a:solidFill>
                        <a:latin typeface="Cambria Math"/>
                      </a:rPr>
                      <m:t>  </m:t>
                    </m:r>
                    <m:r>
                      <a:rPr lang="en-US" altLang="zh-CN" b="0" i="1" smtClean="0">
                        <a:solidFill>
                          <a:prstClr val="black"/>
                        </a:solidFill>
                        <a:latin typeface="Cambria Math"/>
                      </a:rPr>
                      <m:t>    </m:t>
                    </m:r>
                    <m:sSub>
                      <m:sSubPr>
                        <m:ctrlPr>
                          <a:rPr lang="en-US" altLang="zh-CN" b="0" i="1" smtClean="0">
                            <a:solidFill>
                              <a:prstClr val="black"/>
                            </a:solidFill>
                            <a:latin typeface="Cambria Math"/>
                          </a:rPr>
                        </m:ctrlPr>
                      </m:sSubPr>
                      <m:e>
                        <m:r>
                          <a:rPr lang="en-US" altLang="zh-CN" b="0" i="1" smtClean="0">
                            <a:solidFill>
                              <a:prstClr val="black"/>
                            </a:solidFill>
                            <a:latin typeface="Cambria Math"/>
                          </a:rPr>
                          <m:t>𝐸</m:t>
                        </m:r>
                      </m:e>
                      <m:sub>
                        <m:r>
                          <a:rPr lang="en-US" altLang="zh-CN" b="0" i="1" smtClean="0">
                            <a:solidFill>
                              <a:prstClr val="black"/>
                            </a:solidFill>
                            <a:latin typeface="Cambria Math"/>
                          </a:rPr>
                          <m:t>0</m:t>
                        </m:r>
                      </m:sub>
                    </m:sSub>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zh-CN" altLang="en-US" b="0" i="1" smtClean="0">
                            <a:solidFill>
                              <a:prstClr val="black"/>
                            </a:solidFill>
                            <a:latin typeface="Cambria Math"/>
                          </a:rPr>
                          <m:t>𝜎</m:t>
                        </m:r>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0</m:t>
                            </m:r>
                          </m:sub>
                        </m:sSub>
                      </m:den>
                    </m:f>
                    <m:d>
                      <m:dPr>
                        <m:begChr m:val="（"/>
                        <m:endChr m:val="）"/>
                        <m:ctrlPr>
                          <a:rPr lang="zh-CN" altLang="en-US" b="0" i="1" smtClean="0">
                            <a:solidFill>
                              <a:prstClr val="black"/>
                            </a:solidFill>
                            <a:latin typeface="Cambria Math"/>
                          </a:rPr>
                        </m:ctrlPr>
                      </m:dPr>
                      <m:e>
                        <m:r>
                          <a:rPr lang="zh-CN" altLang="en-US" i="1">
                            <a:solidFill>
                              <a:prstClr val="black"/>
                            </a:solidFill>
                            <a:latin typeface="Cambria Math"/>
                          </a:rPr>
                          <m:t>向下</m:t>
                        </m:r>
                      </m:e>
                    </m:d>
                  </m:oMath>
                </a14:m>
                <a:endParaRPr lang="en-US" altLang="zh-CN" b="0" i="1" dirty="0" smtClean="0">
                  <a:solidFill>
                    <a:prstClr val="black"/>
                  </a:solidFill>
                  <a:latin typeface="Cambria Math"/>
                </a:endParaRPr>
              </a:p>
              <a:p>
                <a:pPr marL="0" indent="0">
                  <a:buNone/>
                </a:pPr>
                <a:r>
                  <a:rPr lang="en-US" altLang="zh-CN" b="0" dirty="0" smtClean="0">
                    <a:solidFill>
                      <a:prstClr val="black"/>
                    </a:solidFill>
                  </a:rPr>
                  <a:t>     </a:t>
                </a:r>
                <a14:m>
                  <m:oMath xmlns:m="http://schemas.openxmlformats.org/officeDocument/2006/math">
                    <m:r>
                      <a:rPr lang="en-US" altLang="zh-CN" b="0" i="0" smtClean="0">
                        <a:solidFill>
                          <a:prstClr val="black"/>
                        </a:solidFill>
                        <a:latin typeface="Cambria Math"/>
                      </a:rPr>
                      <m:t>    </m:t>
                    </m:r>
                    <m:sSup>
                      <m:sSupPr>
                        <m:ctrlPr>
                          <a:rPr lang="en-US" altLang="zh-CN" i="1" dirty="0" smtClean="0">
                            <a:latin typeface="Cambria Math"/>
                          </a:rPr>
                        </m:ctrlPr>
                      </m:sSupPr>
                      <m:e>
                        <m:r>
                          <a:rPr lang="en-US" altLang="zh-CN" b="0" i="1" dirty="0" smtClean="0">
                            <a:latin typeface="Cambria Math"/>
                          </a:rPr>
                          <m:t>𝐸</m:t>
                        </m:r>
                      </m:e>
                      <m:sup>
                        <m:r>
                          <a:rPr lang="en-US" altLang="zh-CN" b="0" i="1" dirty="0" smtClean="0">
                            <a:latin typeface="Cambria Math"/>
                          </a:rPr>
                          <m:t>′</m:t>
                        </m:r>
                      </m:sup>
                    </m:sSup>
                    <m:r>
                      <a:rPr lang="en-US" altLang="zh-CN" b="0" i="1" dirty="0" smtClean="0">
                        <a:latin typeface="Cambria Math"/>
                      </a:rPr>
                      <m:t>=</m:t>
                    </m:r>
                    <m:f>
                      <m:fPr>
                        <m:ctrlPr>
                          <a:rPr lang="en-US" altLang="zh-CN" b="0" i="1" dirty="0" smtClean="0">
                            <a:latin typeface="Cambria Math"/>
                          </a:rPr>
                        </m:ctrlPr>
                      </m:fPr>
                      <m:num>
                        <m:sSup>
                          <m:sSupPr>
                            <m:ctrlPr>
                              <a:rPr lang="en-US" altLang="zh-CN" b="0" i="1" dirty="0" smtClean="0">
                                <a:latin typeface="Cambria Math"/>
                              </a:rPr>
                            </m:ctrlPr>
                          </m:sSupPr>
                          <m:e>
                            <m:r>
                              <a:rPr lang="zh-CN" altLang="en-US" b="0" i="1" dirty="0" smtClean="0">
                                <a:latin typeface="Cambria Math"/>
                              </a:rPr>
                              <m:t>𝜎</m:t>
                            </m:r>
                          </m:e>
                          <m:sup>
                            <m:r>
                              <a:rPr lang="en-US" altLang="zh-CN" b="0" i="1" dirty="0" smtClean="0">
                                <a:latin typeface="Cambria Math"/>
                              </a:rPr>
                              <m:t>′</m:t>
                            </m:r>
                          </m:sup>
                        </m:sSup>
                      </m:num>
                      <m:den>
                        <m:sSub>
                          <m:sSubPr>
                            <m:ctrlPr>
                              <a:rPr lang="en-US" altLang="zh-CN" b="0" i="1" dirty="0" smtClean="0">
                                <a:latin typeface="Cambria Math"/>
                              </a:rPr>
                            </m:ctrlPr>
                          </m:sSubPr>
                          <m:e>
                            <m:r>
                              <a:rPr lang="zh-CN" altLang="en-US" b="0" i="1" dirty="0" smtClean="0">
                                <a:latin typeface="Cambria Math"/>
                              </a:rPr>
                              <m:t>𝜀</m:t>
                            </m:r>
                          </m:e>
                          <m:sub>
                            <m:r>
                              <a:rPr lang="en-US" altLang="zh-CN" b="0" i="1" dirty="0" smtClean="0">
                                <a:latin typeface="Cambria Math"/>
                              </a:rPr>
                              <m:t>0</m:t>
                            </m:r>
                          </m:sub>
                        </m:sSub>
                      </m:den>
                    </m:f>
                    <m:r>
                      <a:rPr lang="en-US" altLang="zh-CN" b="0" i="1" dirty="0" smtClean="0">
                        <a:latin typeface="Cambria Math"/>
                      </a:rPr>
                      <m:t>=</m:t>
                    </m:r>
                    <m:f>
                      <m:fPr>
                        <m:ctrlPr>
                          <a:rPr lang="en-US" altLang="zh-CN" b="0" i="1" dirty="0" smtClean="0">
                            <a:latin typeface="Cambria Math"/>
                          </a:rPr>
                        </m:ctrlPr>
                      </m:fPr>
                      <m:num>
                        <m:r>
                          <a:rPr lang="en-US" altLang="zh-CN" b="0" i="1" dirty="0" smtClean="0">
                            <a:latin typeface="Cambria Math"/>
                            <a:ea typeface="Cambria Math"/>
                          </a:rPr>
                          <m:t>𝜒</m:t>
                        </m:r>
                        <m:sSub>
                          <m:sSubPr>
                            <m:ctrlPr>
                              <a:rPr lang="en-US" altLang="zh-CN" b="0" i="1" dirty="0" smtClean="0">
                                <a:latin typeface="Cambria Math"/>
                                <a:ea typeface="Cambria Math"/>
                              </a:rPr>
                            </m:ctrlPr>
                          </m:sSubPr>
                          <m:e>
                            <m:r>
                              <a:rPr lang="en-US" altLang="zh-CN" b="0" i="1" dirty="0" smtClean="0">
                                <a:latin typeface="Cambria Math"/>
                                <a:ea typeface="Cambria Math"/>
                              </a:rPr>
                              <m:t>𝜀</m:t>
                            </m:r>
                          </m:e>
                          <m:sub>
                            <m:r>
                              <a:rPr lang="en-US" altLang="zh-CN" b="0" i="1" dirty="0" smtClean="0">
                                <a:latin typeface="Cambria Math"/>
                                <a:ea typeface="Cambria Math"/>
                              </a:rPr>
                              <m:t>0</m:t>
                            </m:r>
                          </m:sub>
                        </m:sSub>
                        <m:r>
                          <a:rPr lang="en-US" altLang="zh-CN" b="0" i="1" dirty="0" smtClean="0">
                            <a:latin typeface="Cambria Math"/>
                            <a:ea typeface="Cambria Math"/>
                          </a:rPr>
                          <m:t>𝐸</m:t>
                        </m:r>
                      </m:num>
                      <m:den>
                        <m:sSub>
                          <m:sSubPr>
                            <m:ctrlPr>
                              <a:rPr lang="en-US" altLang="zh-CN" b="0" i="1" dirty="0" smtClean="0">
                                <a:latin typeface="Cambria Math"/>
                              </a:rPr>
                            </m:ctrlPr>
                          </m:sSubPr>
                          <m:e>
                            <m:r>
                              <a:rPr lang="en-US" altLang="zh-CN" b="0" i="1" dirty="0" smtClean="0">
                                <a:latin typeface="Cambria Math"/>
                                <a:ea typeface="Cambria Math"/>
                              </a:rPr>
                              <m:t>𝜀</m:t>
                            </m:r>
                          </m:e>
                          <m:sub>
                            <m:r>
                              <a:rPr lang="en-US" altLang="zh-CN" b="0" i="1" dirty="0" smtClean="0">
                                <a:latin typeface="Cambria Math"/>
                              </a:rPr>
                              <m:t>0</m:t>
                            </m:r>
                          </m:sub>
                        </m:sSub>
                      </m:den>
                    </m:f>
                    <m:r>
                      <a:rPr lang="en-US" altLang="zh-CN" b="0" i="1" dirty="0" smtClean="0">
                        <a:latin typeface="Cambria Math"/>
                      </a:rPr>
                      <m:t>=</m:t>
                    </m:r>
                    <m:r>
                      <a:rPr lang="zh-CN" altLang="en-US" b="0" i="1" dirty="0" smtClean="0">
                        <a:latin typeface="Cambria Math"/>
                      </a:rPr>
                      <m:t>𝜒</m:t>
                    </m:r>
                    <m:r>
                      <a:rPr lang="en-US" altLang="zh-CN" b="0" i="1" dirty="0" smtClean="0">
                        <a:latin typeface="Cambria Math"/>
                      </a:rPr>
                      <m:t>𝐸</m:t>
                    </m:r>
                    <m:r>
                      <a:rPr lang="en-US" altLang="zh-CN" b="0" i="0" dirty="0" smtClean="0">
                        <a:latin typeface="Cambria Math"/>
                      </a:rPr>
                      <m:t>(</m:t>
                    </m:r>
                  </m:oMath>
                </a14:m>
                <a:r>
                  <a:rPr lang="zh-CN" altLang="en-US" dirty="0" smtClean="0"/>
                  <a:t>向上）</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144000" cy="5400600"/>
              </a:xfrm>
              <a:blipFill rotWithShape="1">
                <a:blip r:embed="rId3"/>
                <a:stretch>
                  <a:fillRect l="-1533" t="-1919" r="-1000"/>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404664"/>
            <a:ext cx="8640960" cy="864096"/>
          </a:xfrm>
        </p:spPr>
        <p:txBody>
          <a:bodyPr>
            <a:normAutofit/>
          </a:bodyPr>
          <a:lstStyle/>
          <a:p>
            <a:r>
              <a:rPr lang="zh-CN" altLang="en-US" sz="3600" b="1" dirty="0">
                <a:solidFill>
                  <a:srgbClr val="0000FF"/>
                </a:solidFill>
              </a:rPr>
              <a:t>四</a:t>
            </a:r>
            <a:r>
              <a:rPr lang="zh-CN" altLang="en-US" sz="3600" b="1" dirty="0" smtClean="0">
                <a:solidFill>
                  <a:srgbClr val="0000FF"/>
                </a:solidFill>
              </a:rPr>
              <a:t>、应用举例</a:t>
            </a:r>
            <a:endParaRPr lang="zh-CN" altLang="en-US" sz="3600" b="1" dirty="0">
              <a:solidFill>
                <a:srgbClr val="0000FF"/>
              </a:solidFill>
            </a:endParaRPr>
          </a:p>
        </p:txBody>
      </p:sp>
      <p:sp>
        <p:nvSpPr>
          <p:cNvPr id="5" name="Rectangle 27"/>
          <p:cNvSpPr>
            <a:spLocks noChangeArrowheads="1"/>
          </p:cNvSpPr>
          <p:nvPr/>
        </p:nvSpPr>
        <p:spPr bwMode="auto">
          <a:xfrm>
            <a:off x="6199509" y="2909392"/>
            <a:ext cx="2590800" cy="685800"/>
          </a:xfrm>
          <a:prstGeom prst="rect">
            <a:avLst/>
          </a:prstGeom>
          <a:solidFill>
            <a:srgbClr val="FFFF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Rectangle 9"/>
          <p:cNvSpPr>
            <a:spLocks noChangeArrowheads="1"/>
          </p:cNvSpPr>
          <p:nvPr/>
        </p:nvSpPr>
        <p:spPr bwMode="auto">
          <a:xfrm>
            <a:off x="6155059" y="2777629"/>
            <a:ext cx="2665413" cy="123825"/>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Rectangle 10"/>
          <p:cNvSpPr>
            <a:spLocks noChangeArrowheads="1"/>
          </p:cNvSpPr>
          <p:nvPr/>
        </p:nvSpPr>
        <p:spPr bwMode="auto">
          <a:xfrm>
            <a:off x="6155059" y="3595192"/>
            <a:ext cx="2665413" cy="123825"/>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Text Box 12"/>
          <p:cNvSpPr txBox="1">
            <a:spLocks noChangeArrowheads="1"/>
          </p:cNvSpPr>
          <p:nvPr/>
        </p:nvSpPr>
        <p:spPr bwMode="auto">
          <a:xfrm>
            <a:off x="5589909" y="2564904"/>
            <a:ext cx="8651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dirty="0" smtClean="0">
                <a:ln>
                  <a:noFill/>
                </a:ln>
                <a:solidFill>
                  <a:sysClr val="windowText" lastClr="000000"/>
                </a:solidFill>
                <a:effectLst/>
                <a:uLnTx/>
                <a:uFillTx/>
              </a:rPr>
              <a:t>+Q</a:t>
            </a:r>
          </a:p>
        </p:txBody>
      </p:sp>
      <p:sp>
        <p:nvSpPr>
          <p:cNvPr id="13" name="Text Box 13"/>
          <p:cNvSpPr txBox="1">
            <a:spLocks noChangeArrowheads="1"/>
          </p:cNvSpPr>
          <p:nvPr/>
        </p:nvSpPr>
        <p:spPr bwMode="auto">
          <a:xfrm>
            <a:off x="5589909" y="3377704"/>
            <a:ext cx="7762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ysClr val="windowText" lastClr="000000"/>
                </a:solidFill>
                <a:effectLst/>
                <a:uLnTx/>
                <a:uFillTx/>
              </a:rPr>
              <a:t>-Q</a:t>
            </a:r>
          </a:p>
        </p:txBody>
      </p:sp>
      <mc:AlternateContent xmlns:mc="http://schemas.openxmlformats.org/markup-compatibility/2006" xmlns:a14="http://schemas.microsoft.com/office/drawing/2010/main">
        <mc:Choice Requires="a14">
          <p:sp>
            <p:nvSpPr>
              <p:cNvPr id="20" name="Text Box 28"/>
              <p:cNvSpPr txBox="1">
                <a:spLocks noChangeArrowheads="1"/>
              </p:cNvSpPr>
              <p:nvPr/>
            </p:nvSpPr>
            <p:spPr bwMode="auto">
              <a:xfrm>
                <a:off x="6313809" y="2928442"/>
                <a:ext cx="838200" cy="584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3200" b="1" i="1" u="none" strike="noStrike" kern="0" cap="none" spc="0" normalizeH="0" baseline="0" noProof="0" smtClean="0">
                              <a:ln>
                                <a:noFill/>
                              </a:ln>
                              <a:solidFill>
                                <a:sysClr val="windowText" lastClr="000000"/>
                              </a:solidFill>
                              <a:effectLst/>
                              <a:uLnTx/>
                              <a:uFillTx/>
                              <a:latin typeface="Cambria Math"/>
                            </a:rPr>
                          </m:ctrlPr>
                        </m:sSubPr>
                        <m:e>
                          <m:r>
                            <a:rPr kumimoji="0" lang="zh-CN" altLang="en-US" sz="3200" b="1" i="1" u="none" strike="noStrike" kern="0" cap="none" spc="0" normalizeH="0" baseline="0" noProof="0" smtClean="0">
                              <a:ln>
                                <a:noFill/>
                              </a:ln>
                              <a:solidFill>
                                <a:sysClr val="windowText" lastClr="000000"/>
                              </a:solidFill>
                              <a:effectLst/>
                              <a:uLnTx/>
                              <a:uFillTx/>
                              <a:latin typeface="Cambria Math"/>
                            </a:rPr>
                            <m:t>𝜺</m:t>
                          </m:r>
                        </m:e>
                        <m:sub>
                          <m:r>
                            <a:rPr kumimoji="0" lang="en-US" altLang="zh-CN" sz="3200" b="1" i="1" u="none" strike="noStrike" kern="0" cap="none" spc="0" normalizeH="0" baseline="0" noProof="0" smtClean="0">
                              <a:ln>
                                <a:noFill/>
                              </a:ln>
                              <a:solidFill>
                                <a:sysClr val="windowText" lastClr="000000"/>
                              </a:solidFill>
                              <a:effectLst/>
                              <a:uLnTx/>
                              <a:uFillTx/>
                              <a:latin typeface="Cambria Math"/>
                            </a:rPr>
                            <m:t>𝒓</m:t>
                          </m:r>
                        </m:sub>
                      </m:sSub>
                    </m:oMath>
                  </m:oMathPara>
                </a14:m>
                <a:endParaRPr kumimoji="0" lang="en-US" altLang="zh-CN" sz="3200" b="1" i="1" u="none" strike="noStrike" kern="0" cap="none" spc="0" normalizeH="0" baseline="0" noProof="0" dirty="0" smtClean="0">
                  <a:ln>
                    <a:noFill/>
                  </a:ln>
                  <a:solidFill>
                    <a:sysClr val="windowText" lastClr="000000"/>
                  </a:solidFill>
                  <a:effectLst/>
                  <a:uLnTx/>
                  <a:uFillTx/>
                </a:endParaRPr>
              </a:p>
            </p:txBody>
          </p:sp>
        </mc:Choice>
        <mc:Fallback xmlns="">
          <p:sp>
            <p:nvSpPr>
              <p:cNvPr id="20" name="Text Box 28"/>
              <p:cNvSpPr txBox="1">
                <a:spLocks noRot="1" noChangeAspect="1" noMove="1" noResize="1" noEditPoints="1" noAdjustHandles="1" noChangeArrowheads="1" noChangeShapeType="1" noTextEdit="1"/>
              </p:cNvSpPr>
              <p:nvPr/>
            </p:nvSpPr>
            <p:spPr bwMode="auto">
              <a:xfrm>
                <a:off x="6313809" y="2928442"/>
                <a:ext cx="838200" cy="584200"/>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8" name="直接箭头连接符 7"/>
          <p:cNvCxnSpPr>
            <a:stCxn id="5" idx="0"/>
          </p:cNvCxnSpPr>
          <p:nvPr/>
        </p:nvCxnSpPr>
        <p:spPr>
          <a:xfrm flipH="1">
            <a:off x="7487765" y="2909392"/>
            <a:ext cx="7144" cy="6032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361017492"/>
              </p:ext>
            </p:extLst>
          </p:nvPr>
        </p:nvGraphicFramePr>
        <p:xfrm>
          <a:off x="7620360" y="3026170"/>
          <a:ext cx="339687" cy="424609"/>
        </p:xfrm>
        <a:graphic>
          <a:graphicData uri="http://schemas.openxmlformats.org/presentationml/2006/ole">
            <mc:AlternateContent xmlns:mc="http://schemas.openxmlformats.org/markup-compatibility/2006">
              <mc:Choice xmlns:v="urn:schemas-microsoft-com:vml" Requires="v">
                <p:oleObj spid="_x0000_s36036" name="公式" r:id="rId5" imgW="152280" imgH="190440" progId="Equation.3">
                  <p:embed/>
                </p:oleObj>
              </mc:Choice>
              <mc:Fallback>
                <p:oleObj name="公式" r:id="rId5" imgW="152280" imgH="190440" progId="Equation.3">
                  <p:embed/>
                  <p:pic>
                    <p:nvPicPr>
                      <p:cNvPr id="0" name=""/>
                      <p:cNvPicPr/>
                      <p:nvPr/>
                    </p:nvPicPr>
                    <p:blipFill>
                      <a:blip r:embed="rId6"/>
                      <a:stretch>
                        <a:fillRect/>
                      </a:stretch>
                    </p:blipFill>
                    <p:spPr>
                      <a:xfrm>
                        <a:off x="7620360" y="3026170"/>
                        <a:ext cx="339687" cy="42460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728444039"/>
              </p:ext>
            </p:extLst>
          </p:nvPr>
        </p:nvGraphicFramePr>
        <p:xfrm>
          <a:off x="8285906" y="2965727"/>
          <a:ext cx="321942" cy="245289"/>
        </p:xfrm>
        <a:graphic>
          <a:graphicData uri="http://schemas.openxmlformats.org/presentationml/2006/ole">
            <mc:AlternateContent xmlns:mc="http://schemas.openxmlformats.org/markup-compatibility/2006">
              <mc:Choice xmlns:v="urn:schemas-microsoft-com:vml" Requires="v">
                <p:oleObj spid="_x0000_s36037" name="公式" r:id="rId7" imgW="266400" imgH="203040" progId="Equation.3">
                  <p:embed/>
                </p:oleObj>
              </mc:Choice>
              <mc:Fallback>
                <p:oleObj name="公式" r:id="rId7" imgW="266400" imgH="203040" progId="Equation.3">
                  <p:embed/>
                  <p:pic>
                    <p:nvPicPr>
                      <p:cNvPr id="0" name=""/>
                      <p:cNvPicPr/>
                      <p:nvPr/>
                    </p:nvPicPr>
                    <p:blipFill>
                      <a:blip r:embed="rId8"/>
                      <a:stretch>
                        <a:fillRect/>
                      </a:stretch>
                    </p:blipFill>
                    <p:spPr>
                      <a:xfrm>
                        <a:off x="8285906" y="2965727"/>
                        <a:ext cx="321942" cy="24528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20587650"/>
              </p:ext>
            </p:extLst>
          </p:nvPr>
        </p:nvGraphicFramePr>
        <p:xfrm>
          <a:off x="8285906" y="3328473"/>
          <a:ext cx="351458" cy="255606"/>
        </p:xfrm>
        <a:graphic>
          <a:graphicData uri="http://schemas.openxmlformats.org/presentationml/2006/ole">
            <mc:AlternateContent xmlns:mc="http://schemas.openxmlformats.org/markup-compatibility/2006">
              <mc:Choice xmlns:v="urn:schemas-microsoft-com:vml" Requires="v">
                <p:oleObj spid="_x0000_s36038" name="公式" r:id="rId9" imgW="279360" imgH="203040" progId="Equation.3">
                  <p:embed/>
                </p:oleObj>
              </mc:Choice>
              <mc:Fallback>
                <p:oleObj name="公式" r:id="rId9" imgW="279360" imgH="203040" progId="Equation.3">
                  <p:embed/>
                  <p:pic>
                    <p:nvPicPr>
                      <p:cNvPr id="0" name=""/>
                      <p:cNvPicPr/>
                      <p:nvPr/>
                    </p:nvPicPr>
                    <p:blipFill>
                      <a:blip r:embed="rId10"/>
                      <a:stretch>
                        <a:fillRect/>
                      </a:stretch>
                    </p:blipFill>
                    <p:spPr>
                      <a:xfrm>
                        <a:off x="8285906" y="3328473"/>
                        <a:ext cx="351458" cy="255606"/>
                      </a:xfrm>
                      <a:prstGeom prst="rect">
                        <a:avLst/>
                      </a:prstGeom>
                    </p:spPr>
                  </p:pic>
                </p:oleObj>
              </mc:Fallback>
            </mc:AlternateContent>
          </a:graphicData>
        </a:graphic>
      </p:graphicFrame>
    </p:spTree>
    <p:extLst>
      <p:ext uri="{BB962C8B-B14F-4D97-AF65-F5344CB8AC3E}">
        <p14:creationId xmlns:p14="http://schemas.microsoft.com/office/powerpoint/2010/main" val="520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00"/>
                                        <p:tgtEl>
                                          <p:spTgt spid="3">
                                            <p:txEl>
                                              <p:pRg st="1" end="1"/>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down)">
                                      <p:cBhvr>
                                        <p:cTn id="33" dur="500"/>
                                        <p:tgtEl>
                                          <p:spTgt spid="3">
                                            <p:txEl>
                                              <p:pRg st="2" end="2"/>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wipe(down)">
                                      <p:cBhvr>
                                        <p:cTn id="50" dur="5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wipe(down)">
                                      <p:cBhvr>
                                        <p:cTn id="55" dur="500"/>
                                        <p:tgtEl>
                                          <p:spTgt spid="3">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wipe(down)">
                                      <p:cBhvr>
                                        <p:cTn id="6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p:bldP spid="13"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a:bodyPr>
              <a:lstStyle/>
              <a:p>
                <a:pPr marL="0" lvl="0" indent="0">
                  <a:spcBef>
                    <a:spcPts val="0"/>
                  </a:spcBef>
                  <a:spcAft>
                    <a:spcPts val="1200"/>
                  </a:spcAft>
                  <a:buNone/>
                </a:pPr>
                <a:r>
                  <a:rPr lang="zh-CN" altLang="en-US" dirty="0" smtClean="0"/>
                  <a:t>又</a:t>
                </a:r>
                <a14:m>
                  <m:oMath xmlns:m="http://schemas.openxmlformats.org/officeDocument/2006/math">
                    <m:r>
                      <a:rPr lang="en-US" altLang="zh-CN" b="0" i="1" smtClean="0">
                        <a:latin typeface="Cambria Math"/>
                      </a:rPr>
                      <m:t>𝐸</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𝐸</m:t>
                        </m:r>
                      </m:e>
                      <m:sub>
                        <m:r>
                          <a:rPr lang="en-US" altLang="zh-CN" b="0" i="1" smtClean="0">
                            <a:latin typeface="Cambria Math"/>
                          </a:rPr>
                          <m:t>0</m:t>
                        </m:r>
                      </m:sub>
                    </m:sSub>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𝐸</m:t>
                        </m:r>
                      </m:e>
                      <m:sup>
                        <m:r>
                          <a:rPr lang="en-US" altLang="zh-CN" b="0" i="1" smtClean="0">
                            <a:latin typeface="Cambria Math"/>
                          </a:rPr>
                          <m:t>′</m:t>
                        </m:r>
                      </m:sup>
                    </m:sSup>
                    <m:r>
                      <a:rPr lang="en-US" altLang="zh-CN" b="0" i="1" smtClean="0">
                        <a:latin typeface="Cambria Math"/>
                      </a:rPr>
                      <m:t>=</m:t>
                    </m:r>
                    <m:sSub>
                      <m:sSubPr>
                        <m:ctrlPr>
                          <a:rPr lang="en-US" altLang="zh-CN" i="1">
                            <a:solidFill>
                              <a:prstClr val="black"/>
                            </a:solidFill>
                            <a:latin typeface="Cambria Math"/>
                          </a:rPr>
                        </m:ctrlPr>
                      </m:sSubPr>
                      <m:e>
                        <m:r>
                          <a:rPr lang="en-US" altLang="zh-CN" i="1">
                            <a:solidFill>
                              <a:prstClr val="black"/>
                            </a:solidFill>
                            <a:latin typeface="Cambria Math"/>
                          </a:rPr>
                          <m:t>𝐸</m:t>
                        </m:r>
                      </m:e>
                      <m:sub>
                        <m:r>
                          <a:rPr lang="en-US" altLang="zh-CN" b="0" i="1" smtClean="0">
                            <a:solidFill>
                              <a:prstClr val="black"/>
                            </a:solidFill>
                            <a:latin typeface="Cambria Math"/>
                          </a:rPr>
                          <m:t>0</m:t>
                        </m:r>
                      </m:sub>
                    </m:sSub>
                    <m:r>
                      <a:rPr lang="en-US" altLang="zh-CN" b="0" i="1" smtClean="0">
                        <a:solidFill>
                          <a:prstClr val="black"/>
                        </a:solidFill>
                        <a:latin typeface="Cambria Math"/>
                      </a:rPr>
                      <m:t>−</m:t>
                    </m:r>
                    <m:r>
                      <a:rPr lang="zh-CN" altLang="en-US" i="1" dirty="0">
                        <a:solidFill>
                          <a:prstClr val="black"/>
                        </a:solidFill>
                        <a:latin typeface="Cambria Math"/>
                      </a:rPr>
                      <m:t>𝜒</m:t>
                    </m:r>
                    <m:r>
                      <a:rPr lang="en-US" altLang="zh-CN" i="1" dirty="0">
                        <a:solidFill>
                          <a:prstClr val="black"/>
                        </a:solidFill>
                        <a:latin typeface="Cambria Math"/>
                      </a:rPr>
                      <m:t>𝐸</m:t>
                    </m:r>
                  </m:oMath>
                </a14:m>
                <a:endParaRPr lang="en-US" altLang="zh-CN" dirty="0" smtClean="0">
                  <a:solidFill>
                    <a:prstClr val="black"/>
                  </a:solidFill>
                </a:endParaRPr>
              </a:p>
              <a:p>
                <a:pPr marL="0" lvl="0" indent="0">
                  <a:spcBef>
                    <a:spcPts val="0"/>
                  </a:spcBef>
                  <a:spcAft>
                    <a:spcPts val="1200"/>
                  </a:spcAft>
                  <a:buNone/>
                </a:pPr>
                <a14:m>
                  <m:oMathPara xmlns:m="http://schemas.openxmlformats.org/officeDocument/2006/math">
                    <m:oMathParaPr>
                      <m:jc m:val="left"/>
                    </m:oMathParaPr>
                    <m:oMath xmlns:m="http://schemas.openxmlformats.org/officeDocument/2006/math">
                      <m:r>
                        <a:rPr lang="en-US" altLang="zh-CN" b="0" i="1" smtClean="0">
                          <a:solidFill>
                            <a:prstClr val="black"/>
                          </a:solidFill>
                          <a:latin typeface="Cambria Math"/>
                        </a:rPr>
                        <m:t>𝐸</m:t>
                      </m:r>
                      <m:r>
                        <a:rPr lang="en-US" altLang="zh-CN" b="0" i="1" smtClean="0">
                          <a:solidFill>
                            <a:prstClr val="black"/>
                          </a:solidFill>
                          <a:latin typeface="Cambria Math"/>
                        </a:rPr>
                        <m:t>=</m:t>
                      </m:r>
                      <m:f>
                        <m:fPr>
                          <m:ctrlPr>
                            <a:rPr lang="en-US" altLang="zh-CN" b="0" i="1" smtClean="0">
                              <a:solidFill>
                                <a:prstClr val="black"/>
                              </a:solidFill>
                              <a:latin typeface="Cambria Math"/>
                            </a:rPr>
                          </m:ctrlPr>
                        </m:fPr>
                        <m:num>
                          <m:sSub>
                            <m:sSubPr>
                              <m:ctrlPr>
                                <a:rPr lang="en-US" altLang="zh-CN" b="0" i="1" smtClean="0">
                                  <a:solidFill>
                                    <a:prstClr val="black"/>
                                  </a:solidFill>
                                  <a:latin typeface="Cambria Math"/>
                                </a:rPr>
                              </m:ctrlPr>
                            </m:sSubPr>
                            <m:e>
                              <m:r>
                                <a:rPr lang="en-US" altLang="zh-CN" b="0" i="1" smtClean="0">
                                  <a:solidFill>
                                    <a:prstClr val="black"/>
                                  </a:solidFill>
                                  <a:latin typeface="Cambria Math"/>
                                </a:rPr>
                                <m:t>𝐸</m:t>
                              </m:r>
                            </m:e>
                            <m:sub>
                              <m:r>
                                <a:rPr lang="en-US" altLang="zh-CN" b="0" i="1" smtClean="0">
                                  <a:solidFill>
                                    <a:prstClr val="black"/>
                                  </a:solidFill>
                                  <a:latin typeface="Cambria Math"/>
                                </a:rPr>
                                <m:t>0</m:t>
                              </m:r>
                            </m:sub>
                          </m:sSub>
                        </m:num>
                        <m:den>
                          <m:r>
                            <a:rPr lang="en-US" altLang="zh-CN" b="0" i="1" smtClean="0">
                              <a:solidFill>
                                <a:prstClr val="black"/>
                              </a:solidFill>
                              <a:latin typeface="Cambria Math"/>
                            </a:rPr>
                            <m:t>(1+</m:t>
                          </m:r>
                          <m:r>
                            <a:rPr lang="zh-CN" altLang="en-US" b="0" i="1" smtClean="0">
                              <a:solidFill>
                                <a:prstClr val="black"/>
                              </a:solidFill>
                              <a:latin typeface="Cambria Math"/>
                            </a:rPr>
                            <m:t>𝜒</m:t>
                          </m:r>
                          <m:r>
                            <a:rPr lang="en-US" altLang="zh-CN" b="0" i="1" smtClean="0">
                              <a:solidFill>
                                <a:prstClr val="black"/>
                              </a:solidFill>
                              <a:latin typeface="Cambria Math"/>
                            </a:rPr>
                            <m:t>)</m:t>
                          </m:r>
                        </m:den>
                      </m:f>
                      <m:r>
                        <a:rPr lang="en-US" altLang="zh-CN" b="0" i="1" smtClean="0">
                          <a:solidFill>
                            <a:prstClr val="black"/>
                          </a:solidFill>
                          <a:latin typeface="Cambria Math"/>
                        </a:rPr>
                        <m:t>=</m:t>
                      </m:r>
                      <m:f>
                        <m:fPr>
                          <m:ctrlPr>
                            <a:rPr lang="en-US" altLang="zh-CN" b="0" i="1" smtClean="0">
                              <a:solidFill>
                                <a:prstClr val="black"/>
                              </a:solidFill>
                              <a:latin typeface="Cambria Math"/>
                            </a:rPr>
                          </m:ctrlPr>
                        </m:fPr>
                        <m:num>
                          <m:sSub>
                            <m:sSubPr>
                              <m:ctrlPr>
                                <a:rPr lang="en-US" altLang="zh-CN" b="0" i="1" smtClean="0">
                                  <a:solidFill>
                                    <a:prstClr val="black"/>
                                  </a:solidFill>
                                  <a:latin typeface="Cambria Math"/>
                                </a:rPr>
                              </m:ctrlPr>
                            </m:sSubPr>
                            <m:e>
                              <m:r>
                                <a:rPr lang="en-US" altLang="zh-CN" b="0" i="1" smtClean="0">
                                  <a:solidFill>
                                    <a:prstClr val="black"/>
                                  </a:solidFill>
                                  <a:latin typeface="Cambria Math"/>
                                </a:rPr>
                                <m:t>𝐸</m:t>
                              </m:r>
                            </m:e>
                            <m:sub>
                              <m:r>
                                <a:rPr lang="en-US" altLang="zh-CN" b="0" i="1" smtClean="0">
                                  <a:solidFill>
                                    <a:prstClr val="black"/>
                                  </a:solidFill>
                                  <a:latin typeface="Cambria Math"/>
                                </a:rPr>
                                <m:t>0</m:t>
                              </m:r>
                            </m:sub>
                          </m:sSub>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den>
                      </m:f>
                      <m:r>
                        <a:rPr lang="en-US" altLang="zh-CN" b="0" i="0" smtClean="0">
                          <a:solidFill>
                            <a:prstClr val="black"/>
                          </a:solidFill>
                          <a:latin typeface="Cambria Math"/>
                        </a:rPr>
                        <m:t>=</m:t>
                      </m:r>
                      <m:f>
                        <m:fPr>
                          <m:ctrlPr>
                            <a:rPr lang="en-US" altLang="zh-CN" b="0" i="1" smtClean="0">
                              <a:solidFill>
                                <a:prstClr val="black"/>
                              </a:solidFill>
                              <a:latin typeface="Cambria Math"/>
                            </a:rPr>
                          </m:ctrlPr>
                        </m:fPr>
                        <m:num>
                          <m:r>
                            <a:rPr lang="zh-CN" altLang="en-US" b="0" i="1" smtClean="0">
                              <a:solidFill>
                                <a:prstClr val="black"/>
                              </a:solidFill>
                              <a:latin typeface="Cambria Math"/>
                            </a:rPr>
                            <m:t>𝜎</m:t>
                          </m:r>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0</m:t>
                              </m:r>
                            </m:sub>
                          </m:sSub>
                        </m:den>
                      </m:f>
                    </m:oMath>
                  </m:oMathPara>
                </a14:m>
                <a:endParaRPr lang="en-US" altLang="zh-CN" dirty="0" smtClean="0">
                  <a:solidFill>
                    <a:prstClr val="black"/>
                  </a:solidFill>
                </a:endParaRPr>
              </a:p>
              <a:p>
                <a:pPr marL="0" lvl="0" indent="0">
                  <a:spcBef>
                    <a:spcPts val="0"/>
                  </a:spcBef>
                  <a:spcAft>
                    <a:spcPts val="1200"/>
                  </a:spcAft>
                  <a:buNone/>
                </a:pPr>
                <a14:m>
                  <m:oMathPara xmlns:m="http://schemas.openxmlformats.org/officeDocument/2006/math">
                    <m:oMathParaPr>
                      <m:jc m:val="left"/>
                    </m:oMathParaPr>
                    <m:oMath xmlns:m="http://schemas.openxmlformats.org/officeDocument/2006/math">
                      <m:sSup>
                        <m:sSupPr>
                          <m:ctrlPr>
                            <a:rPr lang="en-US" altLang="zh-CN" i="1" smtClean="0">
                              <a:solidFill>
                                <a:prstClr val="black"/>
                              </a:solidFill>
                              <a:latin typeface="Cambria Math"/>
                            </a:rPr>
                          </m:ctrlPr>
                        </m:sSupPr>
                        <m:e>
                          <m:r>
                            <a:rPr lang="zh-CN" altLang="en-US" i="1" smtClean="0">
                              <a:solidFill>
                                <a:prstClr val="black"/>
                              </a:solidFill>
                              <a:latin typeface="Cambria Math"/>
                            </a:rPr>
                            <m:t>𝜎</m:t>
                          </m:r>
                        </m:e>
                        <m:sup>
                          <m:r>
                            <a:rPr lang="en-US" altLang="zh-CN" b="0" i="1" smtClean="0">
                              <a:solidFill>
                                <a:prstClr val="black"/>
                              </a:solidFill>
                              <a:latin typeface="Cambria Math"/>
                            </a:rPr>
                            <m:t>′</m:t>
                          </m:r>
                        </m:sup>
                      </m:sSup>
                      <m:r>
                        <a:rPr lang="en-US" altLang="zh-CN" b="0" i="1" smtClean="0">
                          <a:solidFill>
                            <a:prstClr val="black"/>
                          </a:solidFill>
                          <a:latin typeface="Cambria Math"/>
                        </a:rPr>
                        <m:t>=</m:t>
                      </m:r>
                      <m:r>
                        <a:rPr lang="en-US" altLang="zh-CN" b="0" i="1" smtClean="0">
                          <a:solidFill>
                            <a:prstClr val="black"/>
                          </a:solidFill>
                          <a:latin typeface="Cambria Math"/>
                        </a:rPr>
                        <m:t>𝑃</m:t>
                      </m:r>
                      <m:r>
                        <a:rPr lang="en-US" altLang="zh-CN" b="0" i="1" smtClean="0">
                          <a:solidFill>
                            <a:prstClr val="black"/>
                          </a:solidFill>
                          <a:latin typeface="Cambria Math"/>
                        </a:rPr>
                        <m:t>=</m:t>
                      </m:r>
                      <m:r>
                        <a:rPr lang="zh-CN" altLang="en-US" b="0" i="1" smtClean="0">
                          <a:solidFill>
                            <a:prstClr val="black"/>
                          </a:solidFill>
                          <a:latin typeface="Cambria Math"/>
                        </a:rPr>
                        <m:t>𝜒</m:t>
                      </m:r>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0</m:t>
                          </m:r>
                        </m:sub>
                      </m:sSub>
                      <m:r>
                        <a:rPr lang="en-US" altLang="zh-CN" b="0" i="1" smtClean="0">
                          <a:solidFill>
                            <a:prstClr val="black"/>
                          </a:solidFill>
                          <a:latin typeface="Cambria Math"/>
                        </a:rPr>
                        <m:t>𝐸</m:t>
                      </m:r>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zh-CN" altLang="en-US" b="0" i="1" smtClean="0">
                              <a:solidFill>
                                <a:prstClr val="black"/>
                              </a:solidFill>
                              <a:latin typeface="Cambria Math"/>
                            </a:rPr>
                            <m:t>𝜒</m:t>
                          </m:r>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0</m:t>
                              </m:r>
                            </m:sub>
                          </m:sSub>
                          <m:r>
                            <a:rPr lang="zh-CN" altLang="en-US" b="0" i="1" smtClean="0">
                              <a:solidFill>
                                <a:prstClr val="black"/>
                              </a:solidFill>
                              <a:latin typeface="Cambria Math"/>
                            </a:rPr>
                            <m:t>𝜎</m:t>
                          </m:r>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0</m:t>
                              </m:r>
                            </m:sub>
                          </m:sSub>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den>
                      </m:f>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zh-CN" altLang="en-US" b="0" i="1" smtClean="0">
                              <a:solidFill>
                                <a:prstClr val="black"/>
                              </a:solidFill>
                              <a:latin typeface="Cambria Math"/>
                            </a:rPr>
                            <m:t>𝜒𝜎</m:t>
                          </m:r>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den>
                      </m:f>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en-US" altLang="zh-CN" b="0" i="1" smtClean="0">
                              <a:solidFill>
                                <a:prstClr val="black"/>
                              </a:solidFill>
                              <a:latin typeface="Cambria Math"/>
                            </a:rPr>
                            <m:t>(</m:t>
                          </m:r>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r>
                            <a:rPr lang="en-US" altLang="zh-CN" b="0" i="1" smtClean="0">
                              <a:solidFill>
                                <a:prstClr val="black"/>
                              </a:solidFill>
                              <a:latin typeface="Cambria Math"/>
                            </a:rPr>
                            <m:t>−1)</m:t>
                          </m:r>
                          <m:r>
                            <a:rPr lang="zh-CN" altLang="en-US" b="0" i="1" smtClean="0">
                              <a:solidFill>
                                <a:prstClr val="black"/>
                              </a:solidFill>
                              <a:latin typeface="Cambria Math"/>
                            </a:rPr>
                            <m:t>𝜎</m:t>
                          </m:r>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den>
                      </m:f>
                    </m:oMath>
                  </m:oMathPara>
                </a14:m>
                <a:endParaRPr lang="en-US" altLang="zh-CN" dirty="0" smtClean="0">
                  <a:solidFill>
                    <a:prstClr val="black"/>
                  </a:solidFill>
                </a:endParaRPr>
              </a:p>
              <a:p>
                <a:pPr marL="0" lvl="0" indent="0">
                  <a:spcBef>
                    <a:spcPts val="0"/>
                  </a:spcBef>
                  <a:spcAft>
                    <a:spcPts val="1200"/>
                  </a:spcAft>
                  <a:buNone/>
                </a:pPr>
                <a14:m>
                  <m:oMath xmlns:m="http://schemas.openxmlformats.org/officeDocument/2006/math">
                    <m:sSup>
                      <m:sSupPr>
                        <m:ctrlPr>
                          <a:rPr lang="en-US" altLang="zh-CN" i="1" smtClean="0">
                            <a:solidFill>
                              <a:prstClr val="black"/>
                            </a:solidFill>
                            <a:latin typeface="Cambria Math"/>
                          </a:rPr>
                        </m:ctrlPr>
                      </m:sSupPr>
                      <m:e>
                        <m:r>
                          <a:rPr lang="en-US" altLang="zh-CN" b="0" i="1" smtClean="0">
                            <a:solidFill>
                              <a:prstClr val="black"/>
                            </a:solidFill>
                            <a:latin typeface="Cambria Math"/>
                          </a:rPr>
                          <m:t>𝑞</m:t>
                        </m:r>
                      </m:e>
                      <m:sup>
                        <m:r>
                          <a:rPr lang="en-US" altLang="zh-CN" b="0" i="1" smtClean="0">
                            <a:solidFill>
                              <a:prstClr val="black"/>
                            </a:solidFill>
                            <a:latin typeface="Cambria Math"/>
                          </a:rPr>
                          <m:t>′</m:t>
                        </m:r>
                      </m:sup>
                    </m:sSup>
                    <m:r>
                      <a:rPr lang="en-US" altLang="zh-CN" b="0" i="1" smtClean="0">
                        <a:solidFill>
                          <a:prstClr val="black"/>
                        </a:solidFill>
                        <a:latin typeface="Cambria Math"/>
                      </a:rPr>
                      <m:t>=</m:t>
                    </m:r>
                    <m:r>
                      <a:rPr lang="en-US" altLang="zh-CN" b="0" i="1" smtClean="0">
                        <a:solidFill>
                          <a:prstClr val="black"/>
                        </a:solidFill>
                        <a:latin typeface="Cambria Math"/>
                      </a:rPr>
                      <m:t>𝑠</m:t>
                    </m:r>
                    <m:sSup>
                      <m:sSupPr>
                        <m:ctrlPr>
                          <a:rPr lang="en-US" altLang="zh-CN" b="0" i="1" smtClean="0">
                            <a:solidFill>
                              <a:prstClr val="black"/>
                            </a:solidFill>
                            <a:latin typeface="Cambria Math"/>
                          </a:rPr>
                        </m:ctrlPr>
                      </m:sSupPr>
                      <m:e>
                        <m:r>
                          <a:rPr lang="zh-CN" altLang="en-US" b="0" i="1" smtClean="0">
                            <a:solidFill>
                              <a:prstClr val="black"/>
                            </a:solidFill>
                            <a:latin typeface="Cambria Math"/>
                          </a:rPr>
                          <m:t>𝜎</m:t>
                        </m:r>
                      </m:e>
                      <m:sup>
                        <m:r>
                          <a:rPr lang="en-US" altLang="zh-CN" b="0" i="1" smtClean="0">
                            <a:solidFill>
                              <a:prstClr val="black"/>
                            </a:solidFill>
                            <a:latin typeface="Cambria Math"/>
                          </a:rPr>
                          <m:t>′</m:t>
                        </m:r>
                      </m:sup>
                    </m:sSup>
                    <m:r>
                      <a:rPr lang="en-US" altLang="zh-CN" b="0" i="1" smtClean="0">
                        <a:solidFill>
                          <a:prstClr val="black"/>
                        </a:solidFill>
                        <a:latin typeface="Cambria Math"/>
                      </a:rPr>
                      <m:t>=</m:t>
                    </m:r>
                    <m:f>
                      <m:fPr>
                        <m:ctrlPr>
                          <a:rPr lang="en-US" altLang="zh-CN" b="0" i="1" smtClean="0">
                            <a:solidFill>
                              <a:prstClr val="black"/>
                            </a:solidFill>
                            <a:latin typeface="Cambria Math"/>
                          </a:rPr>
                        </m:ctrlPr>
                      </m:fPr>
                      <m:num>
                        <m:d>
                          <m:dPr>
                            <m:begChr m:val="（"/>
                            <m:endChr m:val="）"/>
                            <m:ctrlPr>
                              <a:rPr lang="zh-CN" altLang="en-US" b="0" i="1" smtClean="0">
                                <a:solidFill>
                                  <a:prstClr val="black"/>
                                </a:solidFill>
                                <a:latin typeface="Cambria Math"/>
                              </a:rPr>
                            </m:ctrlPr>
                          </m:dPr>
                          <m:e>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r>
                              <a:rPr lang="en-US" altLang="zh-CN" b="0" i="1" smtClean="0">
                                <a:solidFill>
                                  <a:prstClr val="black"/>
                                </a:solidFill>
                                <a:latin typeface="Cambria Math"/>
                              </a:rPr>
                              <m:t>−1</m:t>
                            </m:r>
                          </m:e>
                        </m:d>
                        <m:r>
                          <a:rPr lang="en-US" altLang="zh-CN" b="0" i="1" smtClean="0">
                            <a:solidFill>
                              <a:prstClr val="black"/>
                            </a:solidFill>
                            <a:latin typeface="Cambria Math"/>
                          </a:rPr>
                          <m:t>𝑄</m:t>
                        </m:r>
                      </m:num>
                      <m:den>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𝑟</m:t>
                            </m:r>
                          </m:sub>
                        </m:sSub>
                      </m:den>
                    </m:f>
                  </m:oMath>
                </a14:m>
                <a:r>
                  <a:rPr lang="zh-CN" altLang="en-US" dirty="0" smtClean="0">
                    <a:solidFill>
                      <a:prstClr val="black"/>
                    </a:solidFill>
                  </a:rPr>
                  <a:t>（上表面负，下表面正）</a:t>
                </a:r>
                <a:endParaRPr lang="en-US" altLang="zh-CN" dirty="0" smtClean="0">
                  <a:solidFill>
                    <a:prstClr val="black"/>
                  </a:solidFill>
                </a:endParaRPr>
              </a:p>
              <a:p>
                <a:pPr marL="0" lvl="0" indent="0">
                  <a:spcBef>
                    <a:spcPts val="0"/>
                  </a:spcBef>
                  <a:spcAft>
                    <a:spcPts val="1200"/>
                  </a:spcAft>
                  <a:buNone/>
                </a:pPr>
                <a14:m>
                  <m:oMathPara xmlns:m="http://schemas.openxmlformats.org/officeDocument/2006/math">
                    <m:oMathParaPr>
                      <m:jc m:val="left"/>
                    </m:oMathParaPr>
                    <m:oMath xmlns:m="http://schemas.openxmlformats.org/officeDocument/2006/math">
                      <m:r>
                        <a:rPr lang="en-US" altLang="zh-CN" b="0" i="1" smtClean="0">
                          <a:solidFill>
                            <a:prstClr val="black"/>
                          </a:solidFill>
                          <a:latin typeface="Cambria Math"/>
                        </a:rPr>
                        <m:t>𝐷</m:t>
                      </m:r>
                      <m:r>
                        <a:rPr lang="en-US" altLang="zh-CN" b="0" i="1" smtClean="0">
                          <a:solidFill>
                            <a:prstClr val="black"/>
                          </a:solidFill>
                          <a:latin typeface="Cambria Math"/>
                        </a:rPr>
                        <m:t>=</m:t>
                      </m:r>
                      <m:r>
                        <a:rPr lang="zh-CN" altLang="en-US" b="0" i="1" smtClean="0">
                          <a:solidFill>
                            <a:prstClr val="black"/>
                          </a:solidFill>
                          <a:latin typeface="Cambria Math"/>
                        </a:rPr>
                        <m:t>𝜀</m:t>
                      </m:r>
                      <m:r>
                        <a:rPr lang="en-US" altLang="zh-CN" b="0" i="1" smtClean="0">
                          <a:solidFill>
                            <a:prstClr val="black"/>
                          </a:solidFill>
                          <a:latin typeface="Cambria Math"/>
                        </a:rPr>
                        <m:t>𝐸</m:t>
                      </m:r>
                      <m:r>
                        <a:rPr lang="en-US" altLang="zh-CN" b="0" i="1" smtClean="0">
                          <a:solidFill>
                            <a:prstClr val="black"/>
                          </a:solidFill>
                          <a:latin typeface="Cambria Math"/>
                        </a:rPr>
                        <m:t>=</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𝑟</m:t>
                          </m:r>
                        </m:sub>
                      </m:sSub>
                      <m:r>
                        <a:rPr lang="en-US" altLang="zh-CN" b="0" i="1" smtClean="0">
                          <a:solidFill>
                            <a:prstClr val="black"/>
                          </a:solidFill>
                          <a:latin typeface="Cambria Math"/>
                        </a:rPr>
                        <m:t>𝐸</m:t>
                      </m:r>
                      <m:r>
                        <a:rPr lang="en-US" altLang="zh-CN" i="1">
                          <a:solidFill>
                            <a:prstClr val="black"/>
                          </a:solidFill>
                          <a:latin typeface="Cambria Math"/>
                        </a:rPr>
                        <m:t>=</m:t>
                      </m:r>
                      <m:r>
                        <a:rPr lang="zh-CN" altLang="en-US" i="1" smtClean="0">
                          <a:solidFill>
                            <a:prstClr val="black"/>
                          </a:solidFill>
                          <a:latin typeface="Cambria Math"/>
                        </a:rPr>
                        <m:t>𝜎</m:t>
                      </m:r>
                    </m:oMath>
                  </m:oMathPara>
                </a14:m>
                <a:endParaRPr lang="en-US" altLang="zh-CN" dirty="0" smtClean="0">
                  <a:solidFill>
                    <a:prstClr val="black"/>
                  </a:solidFill>
                </a:endParaRPr>
              </a:p>
              <a:p>
                <a:pPr marL="0" lvl="0" indent="0">
                  <a:spcBef>
                    <a:spcPts val="0"/>
                  </a:spcBef>
                  <a:spcAft>
                    <a:spcPts val="1200"/>
                  </a:spcAft>
                  <a:buNone/>
                </a:pPr>
                <a14:m>
                  <m:oMath xmlns:m="http://schemas.openxmlformats.org/officeDocument/2006/math">
                    <m:r>
                      <a:rPr lang="en-US" altLang="zh-CN" b="0" i="1" smtClean="0">
                        <a:solidFill>
                          <a:prstClr val="black"/>
                        </a:solidFill>
                        <a:latin typeface="Cambria Math"/>
                      </a:rPr>
                      <m:t>𝐷</m:t>
                    </m:r>
                    <m:r>
                      <a:rPr lang="en-US" altLang="zh-CN" b="0" i="1" smtClean="0">
                        <a:solidFill>
                          <a:prstClr val="black"/>
                        </a:solidFill>
                        <a:latin typeface="Cambria Math"/>
                      </a:rPr>
                      <m:t>=</m:t>
                    </m:r>
                    <m:r>
                      <a:rPr lang="zh-CN" altLang="en-US" b="0" i="1" smtClean="0">
                        <a:solidFill>
                          <a:prstClr val="black"/>
                        </a:solidFill>
                        <a:latin typeface="Cambria Math"/>
                      </a:rPr>
                      <m:t>𝜎</m:t>
                    </m:r>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en-US" altLang="zh-CN" b="0" i="1" smtClean="0">
                            <a:solidFill>
                              <a:prstClr val="black"/>
                            </a:solidFill>
                            <a:latin typeface="Cambria Math"/>
                          </a:rPr>
                          <m:t>𝑄</m:t>
                        </m:r>
                      </m:num>
                      <m:den>
                        <m:r>
                          <a:rPr lang="en-US" altLang="zh-CN" b="0" i="1" smtClean="0">
                            <a:solidFill>
                              <a:prstClr val="black"/>
                            </a:solidFill>
                            <a:latin typeface="Cambria Math"/>
                          </a:rPr>
                          <m:t>𝑆</m:t>
                        </m:r>
                      </m:den>
                    </m:f>
                  </m:oMath>
                </a14:m>
                <a:r>
                  <a:rPr lang="zh-CN" altLang="en-US" dirty="0" smtClean="0">
                    <a:solidFill>
                      <a:prstClr val="black"/>
                    </a:solidFill>
                  </a:rPr>
                  <a:t>（向下）</a:t>
                </a:r>
                <a:endParaRPr lang="en-US" altLang="zh-CN" dirty="0">
                  <a:solidFill>
                    <a:prstClr val="black"/>
                  </a:solidFill>
                </a:endParaRP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382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 Box 7"/>
              <p:cNvSpPr txBox="1">
                <a:spLocks noGrp="1" noChangeArrowheads="1"/>
              </p:cNvSpPr>
              <p:nvPr>
                <p:ph idx="1"/>
              </p:nvPr>
            </p:nvSpPr>
            <p:spPr bwMode="auto">
              <a:xfrm>
                <a:off x="179388" y="765175"/>
                <a:ext cx="8208962" cy="58324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800" kern="0" noProof="0" dirty="0">
                    <a:solidFill>
                      <a:sysClr val="windowText" lastClr="000000"/>
                    </a:solidFill>
                  </a:rPr>
                  <a:t>另</a:t>
                </a:r>
                <a:r>
                  <a:rPr lang="zh-CN" altLang="en-US" sz="2800" kern="0" noProof="0" dirty="0" smtClean="0">
                    <a:solidFill>
                      <a:sysClr val="windowText" lastClr="000000"/>
                    </a:solidFill>
                  </a:rPr>
                  <a:t>一方法：</a:t>
                </a:r>
                <a:r>
                  <a:rPr kumimoji="0" lang="zh-CN" altLang="en-US" sz="2800" i="0" u="none" strike="noStrike" kern="0" cap="none" spc="0" normalizeH="0" baseline="0" noProof="0" dirty="0" smtClean="0">
                    <a:ln>
                      <a:noFill/>
                    </a:ln>
                    <a:solidFill>
                      <a:sysClr val="windowText" lastClr="000000"/>
                    </a:solidFill>
                    <a:effectLst/>
                    <a:uLnTx/>
                    <a:uFillTx/>
                  </a:rPr>
                  <a:t>高</a:t>
                </a:r>
                <a:r>
                  <a:rPr lang="zh-CN" altLang="en-US" sz="2800" kern="0" dirty="0" smtClean="0">
                    <a:solidFill>
                      <a:sysClr val="windowText" lastClr="000000"/>
                    </a:solidFill>
                  </a:rPr>
                  <a:t>斯定理</a:t>
                </a:r>
                <a:endParaRPr lang="en-US" altLang="zh-CN" sz="2800" kern="0" dirty="0" smtClean="0">
                  <a:solidFill>
                    <a:sysClr val="windowText" lastClr="000000"/>
                  </a:solidFill>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ysClr val="windowText" lastClr="000000"/>
                    </a:solidFill>
                  </a:rPr>
                  <a:t>如图作柱形高斯</a:t>
                </a:r>
                <a:r>
                  <a:rPr kumimoji="0" lang="zh-CN" altLang="en-US" sz="2800" i="0" u="none" strike="noStrike" kern="0" cap="none" spc="0" normalizeH="0" baseline="0" noProof="0" dirty="0" smtClean="0">
                    <a:ln>
                      <a:noFill/>
                    </a:ln>
                    <a:solidFill>
                      <a:sysClr val="windowText" lastClr="000000"/>
                    </a:solidFill>
                    <a:effectLst/>
                    <a:uLnTx/>
                    <a:uFillTx/>
                  </a:rPr>
                  <a:t>面。</a:t>
                </a:r>
                <a:r>
                  <a:rPr lang="zh-CN" altLang="en-US" sz="2800" kern="0" dirty="0" smtClean="0">
                    <a:solidFill>
                      <a:sysClr val="windowText" lastClr="000000"/>
                    </a:solidFill>
                  </a:rPr>
                  <a:t>因为边缘</a:t>
                </a:r>
                <a:endParaRPr lang="en-US" altLang="zh-CN" sz="2800" kern="0" dirty="0" smtClean="0">
                  <a:solidFill>
                    <a:sysClr val="windowText" lastClr="000000"/>
                  </a:solidFill>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ysClr val="windowText" lastClr="000000"/>
                    </a:solidFill>
                  </a:rPr>
                  <a:t>效应可以忽</a:t>
                </a:r>
                <a:r>
                  <a:rPr kumimoji="0" lang="zh-CN" altLang="en-US" sz="2800" i="0" u="none" strike="noStrike" kern="0" cap="none" spc="0" normalizeH="0" baseline="0" noProof="0" dirty="0" smtClean="0">
                    <a:ln>
                      <a:noFill/>
                    </a:ln>
                    <a:solidFill>
                      <a:sysClr val="windowText" lastClr="000000"/>
                    </a:solidFill>
                    <a:effectLst/>
                    <a:uLnTx/>
                    <a:uFillTx/>
                  </a:rPr>
                  <a:t>略，且介质均匀。</a:t>
                </a:r>
                <a:endParaRPr kumimoji="0" lang="en-US" altLang="zh-CN" sz="2800" i="0" u="none" strike="noStrike" kern="0" cap="none" spc="0" normalizeH="0" baseline="0" noProof="0" dirty="0" smtClean="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ysClr val="windowText" lastClr="000000"/>
                    </a:solidFill>
                  </a:rPr>
                  <a:t>因而</a:t>
                </a:r>
                <a14:m>
                  <m:oMath xmlns:m="http://schemas.openxmlformats.org/officeDocument/2006/math">
                    <m:acc>
                      <m:accPr>
                        <m:chr m:val="⃗"/>
                        <m:ctrlPr>
                          <a:rPr lang="zh-CN" altLang="en-US" sz="2800" i="1" kern="0" smtClean="0">
                            <a:solidFill>
                              <a:sysClr val="windowText" lastClr="000000"/>
                            </a:solidFill>
                            <a:latin typeface="Cambria Math"/>
                          </a:rPr>
                        </m:ctrlPr>
                      </m:accPr>
                      <m:e>
                        <m:r>
                          <a:rPr lang="en-US" altLang="zh-CN" sz="2800" b="0" i="1" kern="0" smtClean="0">
                            <a:solidFill>
                              <a:sysClr val="windowText" lastClr="000000"/>
                            </a:solidFill>
                            <a:latin typeface="Cambria Math"/>
                          </a:rPr>
                          <m:t>𝐸</m:t>
                        </m:r>
                      </m:e>
                    </m:acc>
                  </m:oMath>
                </a14:m>
                <a:r>
                  <a:rPr lang="zh-CN" altLang="en-US" sz="2800" kern="0" dirty="0" smtClean="0">
                    <a:solidFill>
                      <a:sysClr val="windowText" lastClr="000000"/>
                    </a:solidFill>
                  </a:rPr>
                  <a:t>对称，</a:t>
                </a:r>
                <a14:m>
                  <m:oMath xmlns:m="http://schemas.openxmlformats.org/officeDocument/2006/math">
                    <m:acc>
                      <m:accPr>
                        <m:chr m:val="⃗"/>
                        <m:ctrlPr>
                          <a:rPr lang="zh-CN" altLang="en-US" sz="2800" i="1" kern="0" smtClean="0">
                            <a:solidFill>
                              <a:sysClr val="windowText" lastClr="000000"/>
                            </a:solidFill>
                            <a:latin typeface="Cambria Math"/>
                          </a:rPr>
                        </m:ctrlPr>
                      </m:accPr>
                      <m:e>
                        <m:r>
                          <a:rPr lang="en-US" altLang="zh-CN" sz="2800" b="0" i="1" kern="0" smtClean="0">
                            <a:solidFill>
                              <a:sysClr val="windowText" lastClr="000000"/>
                            </a:solidFill>
                            <a:latin typeface="Cambria Math"/>
                          </a:rPr>
                          <m:t>𝐷</m:t>
                        </m:r>
                      </m:e>
                    </m:acc>
                  </m:oMath>
                </a14:m>
                <a:r>
                  <a:rPr lang="zh-CN" altLang="en-US" dirty="0" smtClean="0"/>
                  <a:t>也对称（</a:t>
                </a:r>
                <a:r>
                  <a:rPr lang="zh-CN" altLang="en-US" kern="0" dirty="0">
                    <a:solidFill>
                      <a:sysClr val="windowText" lastClr="000000"/>
                    </a:solidFill>
                  </a:rPr>
                  <a:t> </a:t>
                </a:r>
                <a14:m>
                  <m:oMath xmlns:m="http://schemas.openxmlformats.org/officeDocument/2006/math">
                    <m:acc>
                      <m:accPr>
                        <m:chr m:val="⃗"/>
                        <m:ctrlPr>
                          <a:rPr lang="zh-CN" altLang="en-US" i="1" kern="0">
                            <a:solidFill>
                              <a:sysClr val="windowText" lastClr="000000"/>
                            </a:solidFill>
                            <a:latin typeface="Cambria Math"/>
                          </a:rPr>
                        </m:ctrlPr>
                      </m:accPr>
                      <m:e>
                        <m:r>
                          <a:rPr lang="en-US" altLang="zh-CN" i="1" kern="0">
                            <a:solidFill>
                              <a:sysClr val="windowText" lastClr="000000"/>
                            </a:solidFill>
                            <a:latin typeface="Cambria Math"/>
                          </a:rPr>
                          <m:t>𝐸</m:t>
                        </m:r>
                      </m:e>
                    </m:acc>
                    <m:r>
                      <a:rPr lang="zh-CN" altLang="en-US" b="0" i="1" kern="0" smtClean="0">
                        <a:solidFill>
                          <a:sysClr val="windowText" lastClr="000000"/>
                        </a:solidFill>
                        <a:latin typeface="Cambria Math"/>
                      </a:rPr>
                      <m:t>与</m:t>
                    </m:r>
                    <m:acc>
                      <m:accPr>
                        <m:chr m:val="⃗"/>
                        <m:ctrlPr>
                          <a:rPr lang="zh-CN" altLang="en-US" i="1" kern="0">
                            <a:solidFill>
                              <a:sysClr val="windowText" lastClr="000000"/>
                            </a:solidFill>
                            <a:latin typeface="Cambria Math"/>
                          </a:rPr>
                        </m:ctrlPr>
                      </m:accPr>
                      <m:e>
                        <m:r>
                          <a:rPr lang="en-US" altLang="zh-CN" i="1" kern="0">
                            <a:solidFill>
                              <a:sysClr val="windowText" lastClr="000000"/>
                            </a:solidFill>
                            <a:latin typeface="Cambria Math"/>
                          </a:rPr>
                          <m:t>𝐷</m:t>
                        </m:r>
                      </m:e>
                    </m:acc>
                  </m:oMath>
                </a14:m>
                <a:r>
                  <a:rPr lang="zh-CN" altLang="en-US" dirty="0" smtClean="0"/>
                  <a:t>同向）</a:t>
                </a:r>
                <a:endParaRPr lang="en-US" altLang="zh-CN" dirty="0" smtClean="0"/>
              </a:p>
              <a:p>
                <a:pPr marL="0" lvl="0" indent="0" algn="just">
                  <a:spcBef>
                    <a:spcPts val="0"/>
                  </a:spcBef>
                  <a:buNone/>
                  <a:defRPr/>
                </a:pPr>
                <a:endParaRPr lang="en-US" altLang="zh-CN" dirty="0" smtClean="0"/>
              </a:p>
              <a:p>
                <a:pPr marL="0" lvl="0" indent="0" algn="just">
                  <a:spcBef>
                    <a:spcPts val="0"/>
                  </a:spcBef>
                  <a:buNone/>
                  <a:defRPr/>
                </a:pPr>
                <a:endParaRPr lang="en-US" altLang="zh-CN" dirty="0"/>
              </a:p>
              <a:p>
                <a:pPr marL="0" marR="0" lvl="0" indent="0" algn="just" defTabSz="914400" eaLnBrk="1" fontAlgn="auto" latinLnBrk="0" hangingPunct="1">
                  <a:lnSpc>
                    <a:spcPct val="100000"/>
                  </a:lnSpc>
                  <a:spcBef>
                    <a:spcPts val="0"/>
                  </a:spcBef>
                  <a:spcAft>
                    <a:spcPts val="0"/>
                  </a:spcAft>
                  <a:buClrTx/>
                  <a:buSzTx/>
                  <a:buFontTx/>
                  <a:buNone/>
                  <a:tabLst/>
                  <a:defRPr/>
                </a:pPr>
                <a:endParaRPr lang="en-US" altLang="zh-CN" sz="2800" kern="0" dirty="0" smtClean="0">
                  <a:solidFill>
                    <a:sysClr val="windowText" lastClr="000000"/>
                  </a:solidFill>
                </a:endParaRPr>
              </a:p>
            </p:txBody>
          </p:sp>
        </mc:Choice>
        <mc:Fallback xmlns="">
          <p:sp>
            <p:nvSpPr>
              <p:cNvPr id="21" name="Text Box 7"/>
              <p:cNvSpPr txBox="1">
                <a:spLocks noGrp="1" noRot="1" noChangeAspect="1" noMove="1" noResize="1" noEditPoints="1" noAdjustHandles="1" noChangeArrowheads="1" noChangeShapeType="1" noTextEdit="1"/>
              </p:cNvSpPr>
              <p:nvPr>
                <p:ph idx="1"/>
              </p:nvPr>
            </p:nvSpPr>
            <p:spPr bwMode="auto">
              <a:xfrm>
                <a:off x="179388" y="765175"/>
                <a:ext cx="8208962" cy="5832475"/>
              </a:xfrm>
              <a:prstGeom prst="rect">
                <a:avLst/>
              </a:prstGeom>
              <a:blipFill rotWithShape="1">
                <a:blip r:embed="rId4"/>
                <a:stretch>
                  <a:fillRect l="-1485" t="-14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Group 30"/>
          <p:cNvGrpSpPr>
            <a:grpSpLocks/>
          </p:cNvGrpSpPr>
          <p:nvPr/>
        </p:nvGrpSpPr>
        <p:grpSpPr bwMode="auto">
          <a:xfrm>
            <a:off x="5288239" y="656692"/>
            <a:ext cx="2992173" cy="1815237"/>
            <a:chOff x="144" y="1523"/>
            <a:chExt cx="2035" cy="1024"/>
          </a:xfrm>
        </p:grpSpPr>
        <p:sp>
          <p:nvSpPr>
            <p:cNvPr id="5" name="Rectangle 27"/>
            <p:cNvSpPr>
              <a:spLocks noChangeArrowheads="1"/>
            </p:cNvSpPr>
            <p:nvPr/>
          </p:nvSpPr>
          <p:spPr bwMode="auto">
            <a:xfrm>
              <a:off x="500" y="1732"/>
              <a:ext cx="1632" cy="432"/>
            </a:xfrm>
            <a:prstGeom prst="rect">
              <a:avLst/>
            </a:prstGeom>
            <a:solidFill>
              <a:srgbClr val="FFFF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Rectangle 9"/>
            <p:cNvSpPr>
              <a:spLocks noChangeArrowheads="1"/>
            </p:cNvSpPr>
            <p:nvPr/>
          </p:nvSpPr>
          <p:spPr bwMode="auto">
            <a:xfrm>
              <a:off x="500" y="1657"/>
              <a:ext cx="1679" cy="78"/>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Rectangle 10"/>
            <p:cNvSpPr>
              <a:spLocks noChangeArrowheads="1"/>
            </p:cNvSpPr>
            <p:nvPr/>
          </p:nvSpPr>
          <p:spPr bwMode="auto">
            <a:xfrm>
              <a:off x="500" y="2172"/>
              <a:ext cx="1679" cy="78"/>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Text Box 12"/>
            <p:cNvSpPr txBox="1">
              <a:spLocks noChangeArrowheads="1"/>
            </p:cNvSpPr>
            <p:nvPr/>
          </p:nvSpPr>
          <p:spPr bwMode="auto">
            <a:xfrm>
              <a:off x="200" y="1523"/>
              <a:ext cx="4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dirty="0" smtClean="0">
                  <a:ln>
                    <a:noFill/>
                  </a:ln>
                  <a:solidFill>
                    <a:sysClr val="windowText" lastClr="000000"/>
                  </a:solidFill>
                  <a:effectLst/>
                  <a:uLnTx/>
                  <a:uFillTx/>
                </a:rPr>
                <a:t>Q</a:t>
              </a:r>
            </a:p>
          </p:txBody>
        </p:sp>
        <p:sp>
          <p:nvSpPr>
            <p:cNvPr id="11" name="Text Box 13"/>
            <p:cNvSpPr txBox="1">
              <a:spLocks noChangeArrowheads="1"/>
            </p:cNvSpPr>
            <p:nvPr/>
          </p:nvSpPr>
          <p:spPr bwMode="auto">
            <a:xfrm>
              <a:off x="144" y="2035"/>
              <a:ext cx="4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ysClr val="windowText" lastClr="000000"/>
                  </a:solidFill>
                  <a:effectLst/>
                  <a:uLnTx/>
                  <a:uFillTx/>
                </a:rPr>
                <a:t>-Q</a:t>
              </a:r>
            </a:p>
          </p:txBody>
        </p:sp>
        <mc:AlternateContent xmlns:mc="http://schemas.openxmlformats.org/markup-compatibility/2006" xmlns:a14="http://schemas.microsoft.com/office/drawing/2010/main">
          <mc:Choice Requires="a14">
            <p:sp>
              <p:nvSpPr>
                <p:cNvPr id="12" name="Text Box 28"/>
                <p:cNvSpPr txBox="1">
                  <a:spLocks noChangeArrowheads="1"/>
                </p:cNvSpPr>
                <p:nvPr/>
              </p:nvSpPr>
              <p:spPr bwMode="auto">
                <a:xfrm>
                  <a:off x="600" y="1752"/>
                  <a:ext cx="528" cy="36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3200" b="1" i="1" u="none" strike="noStrike" kern="0" cap="none" spc="0" normalizeH="0" baseline="0" noProof="0" smtClean="0">
                                <a:ln>
                                  <a:noFill/>
                                </a:ln>
                                <a:solidFill>
                                  <a:sysClr val="windowText" lastClr="000000"/>
                                </a:solidFill>
                                <a:effectLst/>
                                <a:uLnTx/>
                                <a:uFillTx/>
                                <a:latin typeface="Cambria Math"/>
                              </a:rPr>
                            </m:ctrlPr>
                          </m:sSubPr>
                          <m:e>
                            <m:r>
                              <a:rPr kumimoji="0" lang="zh-CN" altLang="en-US" sz="3200" b="1" i="1" u="none" strike="noStrike" kern="0" cap="none" spc="0" normalizeH="0" baseline="0" noProof="0" smtClean="0">
                                <a:ln>
                                  <a:noFill/>
                                </a:ln>
                                <a:solidFill>
                                  <a:sysClr val="windowText" lastClr="000000"/>
                                </a:solidFill>
                                <a:effectLst/>
                                <a:uLnTx/>
                                <a:uFillTx/>
                                <a:latin typeface="Cambria Math"/>
                              </a:rPr>
                              <m:t>𝜺</m:t>
                            </m:r>
                          </m:e>
                          <m:sub>
                            <m:r>
                              <a:rPr kumimoji="0" lang="en-US" altLang="zh-CN" sz="3200" b="1" i="1" u="none" strike="noStrike" kern="0" cap="none" spc="0" normalizeH="0" baseline="0" noProof="0" smtClean="0">
                                <a:ln>
                                  <a:noFill/>
                                </a:ln>
                                <a:solidFill>
                                  <a:sysClr val="windowText" lastClr="000000"/>
                                </a:solidFill>
                                <a:effectLst/>
                                <a:uLnTx/>
                                <a:uFillTx/>
                                <a:latin typeface="Cambria Math"/>
                              </a:rPr>
                              <m:t>𝒓</m:t>
                            </m:r>
                          </m:sub>
                        </m:sSub>
                      </m:oMath>
                    </m:oMathPara>
                  </a14:m>
                  <a:endParaRPr kumimoji="0" lang="en-US" altLang="zh-CN" sz="3200" b="1" i="1" u="none" strike="noStrike" kern="0" cap="none" spc="0" normalizeH="0" baseline="0" noProof="0" dirty="0" smtClean="0">
                    <a:ln>
                      <a:noFill/>
                    </a:ln>
                    <a:solidFill>
                      <a:sysClr val="windowText" lastClr="000000"/>
                    </a:solidFill>
                    <a:effectLst/>
                    <a:uLnTx/>
                    <a:uFillTx/>
                  </a:endParaRPr>
                </a:p>
              </p:txBody>
            </p:sp>
          </mc:Choice>
          <mc:Fallback xmlns="">
            <p:sp>
              <p:nvSpPr>
                <p:cNvPr id="12" name="Text Box 28"/>
                <p:cNvSpPr txBox="1">
                  <a:spLocks noRot="1" noChangeAspect="1" noMove="1" noResize="1" noEditPoints="1" noAdjustHandles="1" noChangeArrowheads="1" noChangeShapeType="1" noTextEdit="1"/>
                </p:cNvSpPr>
                <p:nvPr/>
              </p:nvSpPr>
              <p:spPr bwMode="auto">
                <a:xfrm>
                  <a:off x="600" y="1752"/>
                  <a:ext cx="528" cy="368"/>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cxnSp>
        <p:nvCxnSpPr>
          <p:cNvPr id="13" name="直接连接符 12"/>
          <p:cNvCxnSpPr/>
          <p:nvPr/>
        </p:nvCxnSpPr>
        <p:spPr>
          <a:xfrm>
            <a:off x="6735068" y="963368"/>
            <a:ext cx="1120397" cy="0"/>
          </a:xfrm>
          <a:prstGeom prst="line">
            <a:avLst/>
          </a:prstGeom>
          <a:ln w="12700"/>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a:off x="6735069" y="963368"/>
            <a:ext cx="0" cy="425446"/>
          </a:xfrm>
          <a:prstGeom prst="line">
            <a:avLst/>
          </a:prstGeom>
          <a:ln w="12700"/>
        </p:spPr>
        <p:style>
          <a:lnRef idx="3">
            <a:schemeClr val="dk1"/>
          </a:lnRef>
          <a:fillRef idx="0">
            <a:schemeClr val="dk1"/>
          </a:fillRef>
          <a:effectRef idx="2">
            <a:schemeClr val="dk1"/>
          </a:effectRef>
          <a:fontRef idx="minor">
            <a:schemeClr val="tx1"/>
          </a:fontRef>
        </p:style>
      </p:cxnSp>
      <p:cxnSp>
        <p:nvCxnSpPr>
          <p:cNvPr id="18" name="直接连接符 17"/>
          <p:cNvCxnSpPr/>
          <p:nvPr/>
        </p:nvCxnSpPr>
        <p:spPr>
          <a:xfrm>
            <a:off x="7855466" y="963368"/>
            <a:ext cx="0" cy="425446"/>
          </a:xfrm>
          <a:prstGeom prst="line">
            <a:avLst/>
          </a:prstGeom>
          <a:ln w="12700"/>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flipH="1">
            <a:off x="6735069" y="1391810"/>
            <a:ext cx="1120397" cy="0"/>
          </a:xfrm>
          <a:prstGeom prst="line">
            <a:avLst/>
          </a:prstGeom>
          <a:ln w="12700"/>
        </p:spPr>
        <p:style>
          <a:lnRef idx="3">
            <a:schemeClr val="dk1"/>
          </a:lnRef>
          <a:fillRef idx="0">
            <a:schemeClr val="dk1"/>
          </a:fillRef>
          <a:effectRef idx="2">
            <a:schemeClr val="dk1"/>
          </a:effectRef>
          <a:fontRef idx="minor">
            <a:schemeClr val="tx1"/>
          </a:fontRef>
        </p:style>
      </p:cxnSp>
      <p:graphicFrame>
        <p:nvGraphicFramePr>
          <p:cNvPr id="2" name="对象 1"/>
          <p:cNvGraphicFramePr>
            <a:graphicFrameLocks noChangeAspect="1"/>
          </p:cNvGraphicFramePr>
          <p:nvPr>
            <p:extLst>
              <p:ext uri="{D42A27DB-BD31-4B8C-83A1-F6EECF244321}">
                <p14:modId xmlns:p14="http://schemas.microsoft.com/office/powerpoint/2010/main" val="422091342"/>
              </p:ext>
            </p:extLst>
          </p:nvPr>
        </p:nvGraphicFramePr>
        <p:xfrm>
          <a:off x="251520" y="2708920"/>
          <a:ext cx="2244725" cy="615950"/>
        </p:xfrm>
        <a:graphic>
          <a:graphicData uri="http://schemas.openxmlformats.org/presentationml/2006/ole">
            <mc:AlternateContent xmlns:mc="http://schemas.openxmlformats.org/markup-compatibility/2006">
              <mc:Choice xmlns:v="urn:schemas-microsoft-com:vml" Requires="v">
                <p:oleObj spid="_x0000_s37016" name="Equation" r:id="rId6" imgW="1015920" imgH="279360" progId="Equation.DSMT4">
                  <p:embed/>
                </p:oleObj>
              </mc:Choice>
              <mc:Fallback>
                <p:oleObj name="Equation" r:id="rId6" imgW="1015920" imgH="279360" progId="Equation.DSMT4">
                  <p:embed/>
                  <p:pic>
                    <p:nvPicPr>
                      <p:cNvPr id="0" name=""/>
                      <p:cNvPicPr/>
                      <p:nvPr/>
                    </p:nvPicPr>
                    <p:blipFill>
                      <a:blip r:embed="rId7"/>
                      <a:stretch>
                        <a:fillRect/>
                      </a:stretch>
                    </p:blipFill>
                    <p:spPr>
                      <a:xfrm>
                        <a:off x="251520" y="2708920"/>
                        <a:ext cx="2244725" cy="615950"/>
                      </a:xfrm>
                      <a:prstGeom prst="rect">
                        <a:avLst/>
                      </a:prstGeom>
                    </p:spPr>
                  </p:pic>
                </p:oleObj>
              </mc:Fallback>
            </mc:AlternateContent>
          </a:graphicData>
        </a:graphic>
      </p:graphicFrame>
      <p:graphicFrame>
        <p:nvGraphicFramePr>
          <p:cNvPr id="17" name="对象 16"/>
          <p:cNvGraphicFramePr>
            <a:graphicFrameLocks noGrp="1" noChangeAspect="1"/>
          </p:cNvGraphicFramePr>
          <p:nvPr>
            <p:extLst>
              <p:ext uri="{D42A27DB-BD31-4B8C-83A1-F6EECF244321}">
                <p14:modId xmlns:p14="http://schemas.microsoft.com/office/powerpoint/2010/main" val="50371900"/>
              </p:ext>
            </p:extLst>
          </p:nvPr>
        </p:nvGraphicFramePr>
        <p:xfrm>
          <a:off x="246063" y="4473575"/>
          <a:ext cx="8153400" cy="2170113"/>
        </p:xfrm>
        <a:graphic>
          <a:graphicData uri="http://schemas.openxmlformats.org/presentationml/2006/ole">
            <mc:AlternateContent xmlns:mc="http://schemas.openxmlformats.org/markup-compatibility/2006">
              <mc:Choice xmlns:v="urn:schemas-microsoft-com:vml" Requires="v">
                <p:oleObj spid="_x0000_s37017" name="Equation" r:id="rId8" imgW="3340080" imgH="888840" progId="Equation.DSMT4">
                  <p:embed/>
                </p:oleObj>
              </mc:Choice>
              <mc:Fallback>
                <p:oleObj name="Equation" r:id="rId8" imgW="3340080" imgH="888840" progId="Equation.DSMT4">
                  <p:embed/>
                  <p:pic>
                    <p:nvPicPr>
                      <p:cNvPr id="0" name="内容占位符 1"/>
                      <p:cNvPicPr>
                        <a:picLocks noGrp="1" noChangeAspect="1" noChangeArrowheads="1"/>
                      </p:cNvPicPr>
                      <p:nvPr/>
                    </p:nvPicPr>
                    <p:blipFill>
                      <a:blip r:embed="rId9"/>
                      <a:srcRect/>
                      <a:stretch>
                        <a:fillRect/>
                      </a:stretch>
                    </p:blipFill>
                    <p:spPr bwMode="auto">
                      <a:xfrm>
                        <a:off x="246063" y="4473575"/>
                        <a:ext cx="81534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012520740"/>
              </p:ext>
            </p:extLst>
          </p:nvPr>
        </p:nvGraphicFramePr>
        <p:xfrm>
          <a:off x="2856122" y="2708920"/>
          <a:ext cx="5583237" cy="841375"/>
        </p:xfrm>
        <a:graphic>
          <a:graphicData uri="http://schemas.openxmlformats.org/presentationml/2006/ole">
            <mc:AlternateContent xmlns:mc="http://schemas.openxmlformats.org/markup-compatibility/2006">
              <mc:Choice xmlns:v="urn:schemas-microsoft-com:vml" Requires="v">
                <p:oleObj spid="_x0000_s37018" name="Equation" r:id="rId10" imgW="2527200" imgH="380880" progId="Equation.DSMT4">
                  <p:embed/>
                </p:oleObj>
              </mc:Choice>
              <mc:Fallback>
                <p:oleObj name="Equation" r:id="rId10" imgW="2527200" imgH="380880" progId="Equation.DSMT4">
                  <p:embed/>
                  <p:pic>
                    <p:nvPicPr>
                      <p:cNvPr id="0" name="对象 1"/>
                      <p:cNvPicPr>
                        <a:picLocks noChangeAspect="1" noChangeArrowheads="1"/>
                      </p:cNvPicPr>
                      <p:nvPr/>
                    </p:nvPicPr>
                    <p:blipFill>
                      <a:blip r:embed="rId11"/>
                      <a:srcRect/>
                      <a:stretch>
                        <a:fillRect/>
                      </a:stretch>
                    </p:blipFill>
                    <p:spPr bwMode="auto">
                      <a:xfrm>
                        <a:off x="2856122" y="2708920"/>
                        <a:ext cx="558323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062591752"/>
              </p:ext>
            </p:extLst>
          </p:nvPr>
        </p:nvGraphicFramePr>
        <p:xfrm>
          <a:off x="215516" y="3573016"/>
          <a:ext cx="1571625" cy="869950"/>
        </p:xfrm>
        <a:graphic>
          <a:graphicData uri="http://schemas.openxmlformats.org/presentationml/2006/ole">
            <mc:AlternateContent xmlns:mc="http://schemas.openxmlformats.org/markup-compatibility/2006">
              <mc:Choice xmlns:v="urn:schemas-microsoft-com:vml" Requires="v">
                <p:oleObj spid="_x0000_s37019" name="Equation" r:id="rId12" imgW="711000" imgH="393480" progId="Equation.DSMT4">
                  <p:embed/>
                </p:oleObj>
              </mc:Choice>
              <mc:Fallback>
                <p:oleObj name="Equation" r:id="rId12" imgW="711000" imgH="393480" progId="Equation.DSMT4">
                  <p:embed/>
                  <p:pic>
                    <p:nvPicPr>
                      <p:cNvPr id="0" name="对象 18"/>
                      <p:cNvPicPr>
                        <a:picLocks noChangeAspect="1" noChangeArrowheads="1"/>
                      </p:cNvPicPr>
                      <p:nvPr/>
                    </p:nvPicPr>
                    <p:blipFill>
                      <a:blip r:embed="rId13"/>
                      <a:srcRect/>
                      <a:stretch>
                        <a:fillRect/>
                      </a:stretch>
                    </p:blipFill>
                    <p:spPr bwMode="auto">
                      <a:xfrm>
                        <a:off x="215516" y="3573016"/>
                        <a:ext cx="15716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141072835"/>
              </p:ext>
            </p:extLst>
          </p:nvPr>
        </p:nvGraphicFramePr>
        <p:xfrm>
          <a:off x="2843808" y="3537012"/>
          <a:ext cx="3759200" cy="954087"/>
        </p:xfrm>
        <a:graphic>
          <a:graphicData uri="http://schemas.openxmlformats.org/presentationml/2006/ole">
            <mc:AlternateContent xmlns:mc="http://schemas.openxmlformats.org/markup-compatibility/2006">
              <mc:Choice xmlns:v="urn:schemas-microsoft-com:vml" Requires="v">
                <p:oleObj spid="_x0000_s37020" name="Equation" r:id="rId14" imgW="1701720" imgH="431640" progId="Equation.DSMT4">
                  <p:embed/>
                </p:oleObj>
              </mc:Choice>
              <mc:Fallback>
                <p:oleObj name="Equation" r:id="rId14" imgW="1701720" imgH="431640" progId="Equation.DSMT4">
                  <p:embed/>
                  <p:pic>
                    <p:nvPicPr>
                      <p:cNvPr id="0" name="对象 21"/>
                      <p:cNvPicPr>
                        <a:picLocks noChangeAspect="1" noChangeArrowheads="1"/>
                      </p:cNvPicPr>
                      <p:nvPr/>
                    </p:nvPicPr>
                    <p:blipFill>
                      <a:blip r:embed="rId15"/>
                      <a:srcRect/>
                      <a:stretch>
                        <a:fillRect/>
                      </a:stretch>
                    </p:blipFill>
                    <p:spPr bwMode="auto">
                      <a:xfrm>
                        <a:off x="2843808" y="3537012"/>
                        <a:ext cx="3759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121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wipe(down)">
                                      <p:cBhvr>
                                        <p:cTn id="7" dur="500"/>
                                        <p:tgtEl>
                                          <p:spTgt spid="2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wipe(down)">
                                      <p:cBhvr>
                                        <p:cTn id="10" dur="500"/>
                                        <p:tgtEl>
                                          <p:spTgt spid="21">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animEffect transition="in" filter="wipe(down)">
                                      <p:cBhvr>
                                        <p:cTn id="13" dur="500"/>
                                        <p:tgtEl>
                                          <p:spTgt spid="21">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728700"/>
                <a:ext cx="8229600" cy="5397463"/>
              </a:xfrm>
            </p:spPr>
            <p:txBody>
              <a:bodyPr/>
              <a:lstStyle/>
              <a:p>
                <a:pPr marL="0" indent="0">
                  <a:buNone/>
                </a:pPr>
                <a:r>
                  <a:rPr lang="zh-CN" altLang="en-US" dirty="0" smtClean="0"/>
                  <a:t>求电容：</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与真空相比，扩大到达原来的</a:t>
                </a:r>
                <a14:m>
                  <m:oMath xmlns:m="http://schemas.openxmlformats.org/officeDocument/2006/math">
                    <m:sSub>
                      <m:sSubPr>
                        <m:ctrlPr>
                          <a:rPr lang="en-US" altLang="zh-CN" i="1" smtClean="0">
                            <a:latin typeface="Cambria Math"/>
                          </a:rPr>
                        </m:ctrlPr>
                      </m:sSubPr>
                      <m:e>
                        <m:r>
                          <a:rPr lang="zh-CN" altLang="en-US" i="1" smtClean="0">
                            <a:latin typeface="Cambria Math"/>
                          </a:rPr>
                          <m:t>𝜀</m:t>
                        </m:r>
                      </m:e>
                      <m:sub>
                        <m:r>
                          <a:rPr lang="en-US" altLang="zh-CN" b="0" i="1" smtClean="0">
                            <a:latin typeface="Cambria Math"/>
                          </a:rPr>
                          <m:t>𝑟</m:t>
                        </m:r>
                      </m:sub>
                    </m:sSub>
                  </m:oMath>
                </a14:m>
                <a:r>
                  <a:rPr lang="zh-CN" altLang="en-US" dirty="0" smtClean="0"/>
                  <a:t>倍。</a:t>
                </a:r>
                <a:endParaRPr lang="en-US" altLang="zh-CN" dirty="0" smtClean="0"/>
              </a:p>
              <a:p>
                <a:r>
                  <a:rPr lang="zh-CN" altLang="en-US" b="1" dirty="0" smtClean="0">
                    <a:solidFill>
                      <a:srgbClr val="C00000"/>
                    </a:solidFill>
                  </a:rPr>
                  <a:t>事实上，从真空到充满电介质，很多结论都是将</a:t>
                </a:r>
                <a14:m>
                  <m:oMath xmlns:m="http://schemas.openxmlformats.org/officeDocument/2006/math">
                    <m:sSub>
                      <m:sSubPr>
                        <m:ctrlPr>
                          <a:rPr lang="en-US" altLang="zh-CN" b="1" i="1">
                            <a:solidFill>
                              <a:srgbClr val="C00000"/>
                            </a:solidFill>
                            <a:latin typeface="Cambria Math"/>
                          </a:rPr>
                        </m:ctrlPr>
                      </m:sSubPr>
                      <m:e>
                        <m:sSub>
                          <m:sSubPr>
                            <m:ctrlPr>
                              <a:rPr lang="en-US" altLang="zh-CN" b="1" i="1" smtClean="0">
                                <a:solidFill>
                                  <a:srgbClr val="C00000"/>
                                </a:solidFill>
                                <a:latin typeface="Cambria Math"/>
                              </a:rPr>
                            </m:ctrlPr>
                          </m:sSubPr>
                          <m:e>
                            <m:r>
                              <a:rPr lang="zh-CN" altLang="en-US" b="1" i="1" smtClean="0">
                                <a:solidFill>
                                  <a:srgbClr val="C00000"/>
                                </a:solidFill>
                                <a:latin typeface="Cambria Math"/>
                              </a:rPr>
                              <m:t>𝜺</m:t>
                            </m:r>
                          </m:e>
                          <m:sub>
                            <m:r>
                              <a:rPr lang="en-US" altLang="zh-CN" b="1" i="1" smtClean="0">
                                <a:solidFill>
                                  <a:srgbClr val="C00000"/>
                                </a:solidFill>
                                <a:latin typeface="Cambria Math"/>
                              </a:rPr>
                              <m:t>𝟎</m:t>
                            </m:r>
                          </m:sub>
                        </m:sSub>
                        <m:r>
                          <a:rPr lang="zh-CN" altLang="en-US" b="1" i="1">
                            <a:solidFill>
                              <a:srgbClr val="C00000"/>
                            </a:solidFill>
                            <a:latin typeface="Cambria Math"/>
                          </a:rPr>
                          <m:t>变化为</m:t>
                        </m:r>
                        <m:sSub>
                          <m:sSubPr>
                            <m:ctrlPr>
                              <a:rPr lang="en-US" altLang="zh-CN" b="1" i="1">
                                <a:solidFill>
                                  <a:srgbClr val="C00000"/>
                                </a:solidFill>
                                <a:latin typeface="Cambria Math"/>
                              </a:rPr>
                            </m:ctrlPr>
                          </m:sSubPr>
                          <m:e>
                            <m:r>
                              <a:rPr lang="zh-CN" altLang="en-US" b="1" i="1">
                                <a:solidFill>
                                  <a:srgbClr val="C00000"/>
                                </a:solidFill>
                                <a:latin typeface="Cambria Math"/>
                              </a:rPr>
                              <m:t>𝜺</m:t>
                            </m:r>
                          </m:e>
                          <m:sub>
                            <m:r>
                              <a:rPr lang="en-US" altLang="zh-CN" b="1" i="1">
                                <a:solidFill>
                                  <a:srgbClr val="C00000"/>
                                </a:solidFill>
                                <a:latin typeface="Cambria Math"/>
                              </a:rPr>
                              <m:t>𝟎</m:t>
                            </m:r>
                          </m:sub>
                        </m:sSub>
                        <m:r>
                          <a:rPr lang="zh-CN" altLang="en-US" b="1" i="1">
                            <a:solidFill>
                              <a:srgbClr val="C00000"/>
                            </a:solidFill>
                            <a:latin typeface="Cambria Math"/>
                          </a:rPr>
                          <m:t>𝜺</m:t>
                        </m:r>
                      </m:e>
                      <m:sub>
                        <m:r>
                          <a:rPr lang="en-US" altLang="zh-CN" b="1" i="1">
                            <a:solidFill>
                              <a:srgbClr val="C00000"/>
                            </a:solidFill>
                            <a:latin typeface="Cambria Math"/>
                          </a:rPr>
                          <m:t>𝒓</m:t>
                        </m:r>
                      </m:sub>
                    </m:sSub>
                  </m:oMath>
                </a14:m>
                <a:r>
                  <a:rPr lang="zh-CN" altLang="en-US" b="1" dirty="0" smtClean="0">
                    <a:solidFill>
                      <a:srgbClr val="C00000"/>
                    </a:solidFill>
                  </a:rPr>
                  <a:t>。如点电荷的电场、电位、库仑定律、各种电容器的电容等。</a:t>
                </a:r>
                <a:endParaRPr lang="en-US" altLang="zh-CN" b="1" dirty="0" smtClean="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728700"/>
                <a:ext cx="8229600" cy="5397463"/>
              </a:xfrm>
              <a:blipFill rotWithShape="1">
                <a:blip r:embed="rId4"/>
                <a:stretch>
                  <a:fillRect l="-1852" t="-2034"/>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132582885"/>
              </p:ext>
            </p:extLst>
          </p:nvPr>
        </p:nvGraphicFramePr>
        <p:xfrm>
          <a:off x="575556" y="1412776"/>
          <a:ext cx="3590925" cy="954087"/>
        </p:xfrm>
        <a:graphic>
          <a:graphicData uri="http://schemas.openxmlformats.org/presentationml/2006/ole">
            <mc:AlternateContent xmlns:mc="http://schemas.openxmlformats.org/markup-compatibility/2006">
              <mc:Choice xmlns:v="urn:schemas-microsoft-com:vml" Requires="v">
                <p:oleObj spid="_x0000_s37974" name="Equation" r:id="rId5" imgW="1625400" imgH="431640" progId="Equation.DSMT4">
                  <p:embed/>
                </p:oleObj>
              </mc:Choice>
              <mc:Fallback>
                <p:oleObj name="Equation" r:id="rId5" imgW="1625400" imgH="431640" progId="Equation.DSMT4">
                  <p:embed/>
                  <p:pic>
                    <p:nvPicPr>
                      <p:cNvPr id="0" name="对象 22"/>
                      <p:cNvPicPr>
                        <a:picLocks noChangeAspect="1" noChangeArrowheads="1"/>
                      </p:cNvPicPr>
                      <p:nvPr/>
                    </p:nvPicPr>
                    <p:blipFill>
                      <a:blip r:embed="rId6"/>
                      <a:srcRect/>
                      <a:stretch>
                        <a:fillRect/>
                      </a:stretch>
                    </p:blipFill>
                    <p:spPr bwMode="auto">
                      <a:xfrm>
                        <a:off x="575556" y="1412776"/>
                        <a:ext cx="3590925" cy="954087"/>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74987430"/>
              </p:ext>
            </p:extLst>
          </p:nvPr>
        </p:nvGraphicFramePr>
        <p:xfrm>
          <a:off x="575556" y="2600908"/>
          <a:ext cx="2132013" cy="869950"/>
        </p:xfrm>
        <a:graphic>
          <a:graphicData uri="http://schemas.openxmlformats.org/presentationml/2006/ole">
            <mc:AlternateContent xmlns:mc="http://schemas.openxmlformats.org/markup-compatibility/2006">
              <mc:Choice xmlns:v="urn:schemas-microsoft-com:vml" Requires="v">
                <p:oleObj spid="_x0000_s37975" name="Equation" r:id="rId7" imgW="965160" imgH="393480" progId="Equation.DSMT4">
                  <p:embed/>
                </p:oleObj>
              </mc:Choice>
              <mc:Fallback>
                <p:oleObj name="Equation" r:id="rId7" imgW="965160" imgH="393480" progId="Equation.DSMT4">
                  <p:embed/>
                  <p:pic>
                    <p:nvPicPr>
                      <p:cNvPr id="0" name="对象 3"/>
                      <p:cNvPicPr>
                        <a:picLocks noChangeAspect="1" noChangeArrowheads="1"/>
                      </p:cNvPicPr>
                      <p:nvPr/>
                    </p:nvPicPr>
                    <p:blipFill>
                      <a:blip r:embed="rId8"/>
                      <a:srcRect/>
                      <a:stretch>
                        <a:fillRect/>
                      </a:stretch>
                    </p:blipFill>
                    <p:spPr bwMode="auto">
                      <a:xfrm>
                        <a:off x="575556" y="2600908"/>
                        <a:ext cx="21320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3158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dirty="0" smtClean="0"/>
                  <a:t>例</a:t>
                </a:r>
                <a:r>
                  <a:rPr lang="en-US" altLang="zh-CN" dirty="0" smtClean="0"/>
                  <a:t>2</a:t>
                </a:r>
                <a:r>
                  <a:rPr lang="zh-CN" altLang="en-US" dirty="0" smtClean="0"/>
                  <a:t>、在无限大的均匀电介质中，存在外加均匀电场矢量</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0</m:t>
                        </m:r>
                      </m:sub>
                    </m:sSub>
                  </m:oMath>
                </a14:m>
                <a:r>
                  <a:rPr lang="zh-CN" altLang="en-US" dirty="0" smtClean="0"/>
                  <a:t>，介质的相对介电常数为</a:t>
                </a:r>
                <a14:m>
                  <m:oMath xmlns:m="http://schemas.openxmlformats.org/officeDocument/2006/math">
                    <m:sSub>
                      <m:sSubPr>
                        <m:ctrlPr>
                          <a:rPr lang="en-US" altLang="zh-CN" i="1" smtClean="0">
                            <a:latin typeface="Cambria Math"/>
                          </a:rPr>
                        </m:ctrlPr>
                      </m:sSubPr>
                      <m:e>
                        <m:r>
                          <a:rPr lang="zh-CN" altLang="en-US" i="1" smtClean="0">
                            <a:latin typeface="Cambria Math"/>
                          </a:rPr>
                          <m:t>𝜀</m:t>
                        </m:r>
                      </m:e>
                      <m:sub>
                        <m:r>
                          <a:rPr lang="en-US" altLang="zh-CN" b="0" i="1" smtClean="0">
                            <a:latin typeface="Cambria Math"/>
                          </a:rPr>
                          <m:t>𝑟</m:t>
                        </m:r>
                      </m:sub>
                    </m:sSub>
                  </m:oMath>
                </a14:m>
                <a:r>
                  <a:rPr lang="en-US" altLang="zh-CN" dirty="0" smtClean="0"/>
                  <a:t>,</a:t>
                </a:r>
                <a:r>
                  <a:rPr lang="zh-CN" altLang="en-US" dirty="0" smtClean="0"/>
                  <a:t>在介质中挖一个半径为有限值的球形空腔，求</a:t>
                </a:r>
                <a:endParaRPr lang="en-US" altLang="zh-CN" dirty="0" smtClean="0"/>
              </a:p>
              <a:p>
                <a:pPr marL="0" indent="0">
                  <a:buNone/>
                </a:pPr>
                <a:r>
                  <a:rPr lang="zh-CN" altLang="en-US" dirty="0" smtClean="0"/>
                  <a:t>（</a:t>
                </a:r>
                <a:r>
                  <a:rPr lang="en-US" altLang="zh-CN" dirty="0" smtClean="0"/>
                  <a:t>1</a:t>
                </a:r>
                <a:r>
                  <a:rPr lang="zh-CN" altLang="en-US" dirty="0" smtClean="0"/>
                  <a:t>）极化电荷面密度</a:t>
                </a:r>
                <a14:m>
                  <m:oMath xmlns:m="http://schemas.openxmlformats.org/officeDocument/2006/math">
                    <m:sSup>
                      <m:sSupPr>
                        <m:ctrlPr>
                          <a:rPr lang="en-US" altLang="zh-CN" i="1" smtClean="0">
                            <a:latin typeface="Cambria Math"/>
                          </a:rPr>
                        </m:ctrlPr>
                      </m:sSupPr>
                      <m:e>
                        <m:r>
                          <a:rPr lang="zh-CN" altLang="en-US" i="1" smtClean="0">
                            <a:latin typeface="Cambria Math"/>
                          </a:rPr>
                          <m:t>𝜎</m:t>
                        </m:r>
                      </m:e>
                      <m:sup>
                        <m:r>
                          <a:rPr lang="en-US" altLang="zh-CN" b="0" i="1" smtClean="0">
                            <a:latin typeface="Cambria Math"/>
                          </a:rPr>
                          <m:t>′</m:t>
                        </m:r>
                      </m:sup>
                    </m:sSup>
                  </m:oMath>
                </a14:m>
                <a:r>
                  <a:rPr lang="zh-CN" altLang="en-US" dirty="0" smtClean="0"/>
                  <a:t>。</a:t>
                </a:r>
                <a:endParaRPr lang="en-US" altLang="zh-CN" dirty="0" smtClean="0"/>
              </a:p>
              <a:p>
                <a:pPr marL="0" indent="0">
                  <a:buNone/>
                </a:pPr>
                <a:r>
                  <a:rPr lang="zh-CN" altLang="en-US" dirty="0" smtClean="0"/>
                  <a:t>（</a:t>
                </a:r>
                <a:r>
                  <a:rPr lang="en-US" altLang="zh-CN" dirty="0" smtClean="0"/>
                  <a:t>2</a:t>
                </a:r>
                <a:r>
                  <a:rPr lang="zh-CN" altLang="en-US" dirty="0" smtClean="0"/>
                  <a:t>）空腔中心处的附加电场矢量。</a:t>
                </a:r>
                <a:endParaRPr lang="en-US" altLang="zh-CN" dirty="0" smtClean="0"/>
              </a:p>
              <a:p>
                <a:pPr marL="0" indent="0">
                  <a:buNone/>
                </a:pPr>
                <a:r>
                  <a:rPr lang="zh-CN" altLang="en-US" dirty="0" smtClean="0"/>
                  <a:t>（</a:t>
                </a:r>
                <a:r>
                  <a:rPr lang="en-US" altLang="zh-CN" dirty="0" smtClean="0"/>
                  <a:t>3</a:t>
                </a:r>
                <a:r>
                  <a:rPr lang="zh-CN" altLang="en-US" dirty="0" smtClean="0"/>
                  <a:t>）空腔中心处总电场矢量</a:t>
                </a:r>
                <a:r>
                  <a:rPr lang="en-US" altLang="zh-CN" dirty="0" smtClean="0"/>
                  <a:t>E</a:t>
                </a:r>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r="-965"/>
                </a:stretch>
              </a:blipFill>
            </p:spPr>
            <p:txBody>
              <a:bodyPr/>
              <a:lstStyle/>
              <a:p>
                <a:r>
                  <a:rPr lang="zh-CN" altLang="en-US">
                    <a:noFill/>
                  </a:rPr>
                  <a:t> </a:t>
                </a:r>
              </a:p>
            </p:txBody>
          </p:sp>
        </mc:Fallback>
      </mc:AlternateContent>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4221088"/>
            <a:ext cx="3113209" cy="2254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519279221"/>
              </p:ext>
            </p:extLst>
          </p:nvPr>
        </p:nvGraphicFramePr>
        <p:xfrm>
          <a:off x="6890042" y="3684158"/>
          <a:ext cx="300034" cy="360040"/>
        </p:xfrm>
        <a:graphic>
          <a:graphicData uri="http://schemas.openxmlformats.org/presentationml/2006/ole">
            <mc:AlternateContent xmlns:mc="http://schemas.openxmlformats.org/markup-compatibility/2006">
              <mc:Choice xmlns:v="urn:schemas-microsoft-com:vml" Requires="v">
                <p:oleObj spid="_x0000_s39032" name="公式" r:id="rId6" imgW="190440" imgH="228600" progId="Equation.3">
                  <p:embed/>
                </p:oleObj>
              </mc:Choice>
              <mc:Fallback>
                <p:oleObj name="公式" r:id="rId6" imgW="190440" imgH="228600" progId="Equation.3">
                  <p:embed/>
                  <p:pic>
                    <p:nvPicPr>
                      <p:cNvPr id="0" name=""/>
                      <p:cNvPicPr/>
                      <p:nvPr/>
                    </p:nvPicPr>
                    <p:blipFill>
                      <a:blip r:embed="rId7"/>
                      <a:stretch>
                        <a:fillRect/>
                      </a:stretch>
                    </p:blipFill>
                    <p:spPr>
                      <a:xfrm>
                        <a:off x="6890042" y="3684158"/>
                        <a:ext cx="300034" cy="360040"/>
                      </a:xfrm>
                      <a:prstGeom prst="rect">
                        <a:avLst/>
                      </a:prstGeom>
                    </p:spPr>
                  </p:pic>
                </p:oleObj>
              </mc:Fallback>
            </mc:AlternateContent>
          </a:graphicData>
        </a:graphic>
      </p:graphicFrame>
      <p:cxnSp>
        <p:nvCxnSpPr>
          <p:cNvPr id="5" name="直接箭头连接符 4"/>
          <p:cNvCxnSpPr/>
          <p:nvPr/>
        </p:nvCxnSpPr>
        <p:spPr>
          <a:xfrm>
            <a:off x="6228184" y="4077072"/>
            <a:ext cx="132371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flipH="1" flipV="1">
            <a:off x="6416636" y="5348514"/>
            <a:ext cx="171588" cy="96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noChangeAspect="1"/>
          </p:cNvGraphicFramePr>
          <p:nvPr>
            <p:extLst>
              <p:ext uri="{D42A27DB-BD31-4B8C-83A1-F6EECF244321}">
                <p14:modId xmlns:p14="http://schemas.microsoft.com/office/powerpoint/2010/main" val="620852481"/>
              </p:ext>
            </p:extLst>
          </p:nvPr>
        </p:nvGraphicFramePr>
        <p:xfrm>
          <a:off x="8100392" y="4226664"/>
          <a:ext cx="216024" cy="216024"/>
        </p:xfrm>
        <a:graphic>
          <a:graphicData uri="http://schemas.openxmlformats.org/presentationml/2006/ole">
            <mc:AlternateContent xmlns:mc="http://schemas.openxmlformats.org/markup-compatibility/2006">
              <mc:Choice xmlns:v="urn:schemas-microsoft-com:vml" Requires="v">
                <p:oleObj spid="_x0000_s39033" name="公式" r:id="rId8" imgW="126720" imgH="126720" progId="Equation.3">
                  <p:embed/>
                </p:oleObj>
              </mc:Choice>
              <mc:Fallback>
                <p:oleObj name="公式" r:id="rId8" imgW="126720" imgH="126720" progId="Equation.3">
                  <p:embed/>
                  <p:pic>
                    <p:nvPicPr>
                      <p:cNvPr id="0" name=""/>
                      <p:cNvPicPr/>
                      <p:nvPr/>
                    </p:nvPicPr>
                    <p:blipFill>
                      <a:blip r:embed="rId9"/>
                      <a:stretch>
                        <a:fillRect/>
                      </a:stretch>
                    </p:blipFill>
                    <p:spPr>
                      <a:xfrm>
                        <a:off x="8100392" y="4226664"/>
                        <a:ext cx="216024" cy="216024"/>
                      </a:xfrm>
                      <a:prstGeom prst="rect">
                        <a:avLst/>
                      </a:prstGeom>
                    </p:spPr>
                  </p:pic>
                </p:oleObj>
              </mc:Fallback>
            </mc:AlternateContent>
          </a:graphicData>
        </a:graphic>
      </p:graphicFrame>
    </p:spTree>
    <p:extLst>
      <p:ext uri="{BB962C8B-B14F-4D97-AF65-F5344CB8AC3E}">
        <p14:creationId xmlns:p14="http://schemas.microsoft.com/office/powerpoint/2010/main" val="29538545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a:bodyPr>
              <a:lstStyle/>
              <a:p>
                <a:pPr marL="0" indent="0">
                  <a:buNone/>
                </a:pPr>
                <a:r>
                  <a:rPr lang="zh-CN" altLang="en-US" dirty="0" smtClean="0"/>
                  <a:t>解</a:t>
                </a:r>
                <a:r>
                  <a:rPr lang="en-US" altLang="zh-CN" dirty="0" smtClean="0"/>
                  <a:t>:</a:t>
                </a:r>
                <a:r>
                  <a:rPr lang="zh-CN" altLang="en-US" dirty="0" smtClean="0"/>
                  <a:t>（</a:t>
                </a:r>
                <a:r>
                  <a:rPr lang="en-US" altLang="zh-CN" dirty="0" smtClean="0"/>
                  <a:t>1</a:t>
                </a:r>
                <a:r>
                  <a:rPr lang="zh-CN" altLang="en-US" dirty="0" smtClean="0"/>
                  <a:t>）</a:t>
                </a:r>
                <a14:m>
                  <m:oMath xmlns:m="http://schemas.openxmlformats.org/officeDocument/2006/math">
                    <m:sSup>
                      <m:sSupPr>
                        <m:ctrlPr>
                          <a:rPr lang="en-US" altLang="zh-CN" i="1" smtClean="0">
                            <a:latin typeface="Cambria Math"/>
                          </a:rPr>
                        </m:ctrlPr>
                      </m:sSupPr>
                      <m:e>
                        <m:r>
                          <a:rPr lang="zh-CN" altLang="en-US" i="1" smtClean="0">
                            <a:latin typeface="Cambria Math"/>
                          </a:rPr>
                          <m:t>𝜎</m:t>
                        </m:r>
                      </m:e>
                      <m:sup>
                        <m:r>
                          <a:rPr lang="en-US" altLang="zh-CN" b="0" i="1" smtClean="0">
                            <a:latin typeface="Cambria Math"/>
                          </a:rPr>
                          <m:t>′</m:t>
                        </m:r>
                      </m:sup>
                    </m:sSup>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𝑃</m:t>
                        </m:r>
                      </m:e>
                    </m:acc>
                    <m:r>
                      <a:rPr lang="en-US" altLang="zh-CN" i="1" smtClean="0">
                        <a:latin typeface="Cambria Math"/>
                        <a:ea typeface="Cambria Math"/>
                      </a:rPr>
                      <m:t>⋅</m:t>
                    </m:r>
                    <m:acc>
                      <m:accPr>
                        <m:chr m:val="̂"/>
                        <m:ctrlPr>
                          <a:rPr lang="en-US" altLang="zh-CN" i="1" smtClean="0">
                            <a:latin typeface="Cambria Math"/>
                            <a:ea typeface="Cambria Math"/>
                          </a:rPr>
                        </m:ctrlPr>
                      </m:accPr>
                      <m:e>
                        <m:r>
                          <a:rPr lang="en-US" altLang="zh-CN" b="0" i="1" smtClean="0">
                            <a:latin typeface="Cambria Math"/>
                            <a:ea typeface="Cambria Math"/>
                          </a:rPr>
                          <m:t>𝑛</m:t>
                        </m:r>
                      </m:e>
                    </m:acc>
                    <m:r>
                      <a:rPr lang="en-US" altLang="zh-CN" b="0" i="1" smtClean="0">
                        <a:latin typeface="Cambria Math"/>
                      </a:rPr>
                      <m:t>=−</m:t>
                    </m:r>
                    <m:r>
                      <a:rPr lang="en-US" altLang="zh-CN" b="0" i="1" smtClean="0">
                        <a:latin typeface="Cambria Math"/>
                      </a:rPr>
                      <m:t>𝑃</m:t>
                    </m:r>
                    <m:func>
                      <m:funcPr>
                        <m:ctrlPr>
                          <a:rPr lang="en-US" altLang="zh-CN" i="1" smtClean="0">
                            <a:latin typeface="Cambria Math"/>
                          </a:rPr>
                        </m:ctrlPr>
                      </m:funcPr>
                      <m:fName>
                        <m:r>
                          <m:rPr>
                            <m:sty m:val="p"/>
                          </m:rPr>
                          <a:rPr lang="en-US" altLang="zh-CN" i="0" smtClean="0">
                            <a:latin typeface="Cambria Math"/>
                          </a:rPr>
                          <m:t>cos</m:t>
                        </m:r>
                      </m:fName>
                      <m:e>
                        <m:r>
                          <a:rPr lang="zh-CN" altLang="en-US" i="1" smtClean="0">
                            <a:latin typeface="Cambria Math"/>
                          </a:rPr>
                          <m:t>𝜃</m:t>
                        </m:r>
                      </m:e>
                    </m:func>
                  </m:oMath>
                </a14:m>
                <a:r>
                  <a:rPr lang="en-US" altLang="zh-CN" dirty="0" smtClean="0"/>
                  <a:t>  </a:t>
                </a:r>
                <a:r>
                  <a:rPr lang="zh-CN" altLang="en-US" dirty="0" smtClean="0"/>
                  <a:t>（球坐标系）</a:t>
                </a:r>
                <a:endParaRPr lang="en-US" altLang="zh-CN" dirty="0" smtClean="0"/>
              </a:p>
              <a:p>
                <a:pPr marL="0" indent="0">
                  <a:buNone/>
                </a:pPr>
                <a:r>
                  <a:rPr lang="zh-CN" altLang="en-US" dirty="0" smtClean="0"/>
                  <a:t>又</a:t>
                </a:r>
                <a14:m>
                  <m:oMath xmlns:m="http://schemas.openxmlformats.org/officeDocument/2006/math">
                    <m:acc>
                      <m:accPr>
                        <m:chr m:val="⃗"/>
                        <m:ctrlPr>
                          <a:rPr lang="zh-CN" altLang="en-US" i="1" smtClean="0">
                            <a:latin typeface="Cambria Math"/>
                          </a:rPr>
                        </m:ctrlPr>
                      </m:accPr>
                      <m:e>
                        <m:r>
                          <a:rPr lang="en-US" altLang="zh-CN" b="0" i="1" smtClean="0">
                            <a:latin typeface="Cambria Math"/>
                          </a:rPr>
                          <m:t>𝑃</m:t>
                        </m:r>
                      </m:e>
                    </m:acc>
                  </m:oMath>
                </a14:m>
                <a:r>
                  <a:rPr lang="en-US" altLang="zh-CN" dirty="0" smtClean="0"/>
                  <a:t>=</a:t>
                </a:r>
                <a14:m>
                  <m:oMath xmlns:m="http://schemas.openxmlformats.org/officeDocument/2006/math">
                    <m:r>
                      <a:rPr lang="zh-CN" altLang="en-US" i="1" dirty="0" smtClean="0">
                        <a:latin typeface="Cambria Math"/>
                      </a:rPr>
                      <m:t>𝜒</m:t>
                    </m:r>
                    <m:sSub>
                      <m:sSubPr>
                        <m:ctrlPr>
                          <a:rPr lang="en-US" altLang="zh-CN" i="1" dirty="0" smtClean="0">
                            <a:latin typeface="Cambria Math"/>
                          </a:rPr>
                        </m:ctrlPr>
                      </m:sSubPr>
                      <m:e>
                        <m:r>
                          <a:rPr lang="zh-CN" altLang="en-US" i="1" dirty="0" smtClean="0">
                            <a:latin typeface="Cambria Math"/>
                          </a:rPr>
                          <m:t>𝜀</m:t>
                        </m:r>
                      </m:e>
                      <m:sub>
                        <m:r>
                          <a:rPr lang="en-US" altLang="zh-CN" b="0" i="1" dirty="0" smtClean="0">
                            <a:latin typeface="Cambria Math"/>
                          </a:rPr>
                          <m:t>0</m:t>
                        </m:r>
                      </m:sub>
                    </m:sSub>
                    <m:acc>
                      <m:accPr>
                        <m:chr m:val="⃗"/>
                        <m:ctrlPr>
                          <a:rPr lang="en-US" altLang="zh-CN" i="1" dirty="0" smtClean="0">
                            <a:latin typeface="Cambria Math"/>
                          </a:rPr>
                        </m:ctrlPr>
                      </m:accPr>
                      <m:e>
                        <m:r>
                          <a:rPr lang="en-US" altLang="zh-CN" b="0" i="1" dirty="0" smtClean="0">
                            <a:latin typeface="Cambria Math"/>
                          </a:rPr>
                          <m:t>𝐸</m:t>
                        </m:r>
                      </m:e>
                    </m:acc>
                  </m:oMath>
                </a14:m>
                <a:endParaRPr lang="en-US" altLang="zh-CN" dirty="0" smtClean="0"/>
              </a:p>
              <a:p>
                <a:pPr marL="0" indent="0">
                  <a:buNone/>
                </a:pPr>
                <a:r>
                  <a:rPr lang="zh-CN" altLang="en-US" dirty="0" smtClean="0"/>
                  <a:t>电介质无穷大，空腔为有限大</a:t>
                </a:r>
                <a:r>
                  <a:rPr lang="en-US" altLang="zh-CN" dirty="0" smtClean="0"/>
                  <a:t>,</a:t>
                </a:r>
                <a:r>
                  <a:rPr lang="zh-CN" altLang="en-US" dirty="0" smtClean="0"/>
                  <a:t>在介质内部</a:t>
                </a:r>
                <a:endParaRPr lang="en-US" altLang="zh-CN" dirty="0" smtClean="0"/>
              </a:p>
              <a:p>
                <a:pPr marL="0" indent="0">
                  <a:buNone/>
                </a:pPr>
                <a14:m>
                  <m:oMathPara xmlns:m="http://schemas.openxmlformats.org/officeDocument/2006/math">
                    <m:oMathParaPr>
                      <m:jc m:val="left"/>
                    </m:oMathParaPr>
                    <m:oMath xmlns:m="http://schemas.openxmlformats.org/officeDocument/2006/math">
                      <m:acc>
                        <m:accPr>
                          <m:chr m:val="⃗"/>
                          <m:ctrlPr>
                            <a:rPr lang="en-US" altLang="zh-CN" i="1" smtClean="0">
                              <a:latin typeface="Cambria Math"/>
                            </a:rPr>
                          </m:ctrlPr>
                        </m:accPr>
                        <m:e>
                          <m:r>
                            <a:rPr lang="en-US" altLang="zh-CN" b="0" i="1" smtClean="0">
                              <a:latin typeface="Cambria Math"/>
                            </a:rPr>
                            <m:t>𝐸</m:t>
                          </m:r>
                        </m:e>
                      </m:acc>
                      <m:r>
                        <a:rPr lang="en-US" altLang="zh-CN" b="0" i="1" smtClean="0">
                          <a:latin typeface="Cambria Math"/>
                        </a:rPr>
                        <m:t>=</m:t>
                      </m:r>
                      <m:sSub>
                        <m:sSubPr>
                          <m:ctrlPr>
                            <a:rPr lang="en-US" altLang="zh-CN" b="0" i="1" smtClean="0">
                              <a:latin typeface="Cambria Math"/>
                            </a:rPr>
                          </m:ctrlPr>
                        </m:sSubPr>
                        <m:e>
                          <m:acc>
                            <m:accPr>
                              <m:chr m:val="⃗"/>
                              <m:ctrlPr>
                                <a:rPr lang="en-US" altLang="zh-CN" b="0" i="1" smtClean="0">
                                  <a:latin typeface="Cambria Math"/>
                                </a:rPr>
                              </m:ctrlPr>
                            </m:accPr>
                            <m:e>
                              <m:r>
                                <a:rPr lang="en-US" altLang="zh-CN" b="0" i="1" smtClean="0">
                                  <a:latin typeface="Cambria Math"/>
                                </a:rPr>
                                <m:t>𝐸</m:t>
                              </m:r>
                            </m:e>
                          </m:acc>
                        </m:e>
                        <m:sub>
                          <m:r>
                            <a:rPr lang="en-US" altLang="zh-CN" b="0" i="1" smtClean="0">
                              <a:latin typeface="Cambria Math"/>
                            </a:rPr>
                            <m:t>0</m:t>
                          </m:r>
                        </m:sub>
                      </m:sSub>
                      <m:r>
                        <a:rPr lang="en-US" altLang="zh-CN" b="0" i="1" smtClean="0">
                          <a:latin typeface="Cambria Math"/>
                        </a:rPr>
                        <m:t>+</m:t>
                      </m:r>
                      <m:sSup>
                        <m:sSupPr>
                          <m:ctrlPr>
                            <a:rPr lang="en-US" altLang="zh-CN" b="0" i="1" smtClean="0">
                              <a:latin typeface="Cambria Math"/>
                            </a:rPr>
                          </m:ctrlPr>
                        </m:sSupPr>
                        <m:e>
                          <m:acc>
                            <m:accPr>
                              <m:chr m:val="⃗"/>
                              <m:ctrlPr>
                                <a:rPr lang="en-US" altLang="zh-CN" b="0" i="1" smtClean="0">
                                  <a:latin typeface="Cambria Math"/>
                                </a:rPr>
                              </m:ctrlPr>
                            </m:accPr>
                            <m:e>
                              <m:r>
                                <a:rPr lang="en-US" altLang="zh-CN" b="0" i="1" smtClean="0">
                                  <a:latin typeface="Cambria Math"/>
                                </a:rPr>
                                <m:t>𝐸</m:t>
                              </m:r>
                            </m:e>
                          </m:acc>
                        </m:e>
                        <m:sup>
                          <m:r>
                            <a:rPr lang="en-US" altLang="zh-CN" b="0" i="1" smtClean="0">
                              <a:latin typeface="Cambria Math"/>
                            </a:rPr>
                            <m:t>′</m:t>
                          </m:r>
                        </m:sup>
                      </m:sSup>
                      <m:r>
                        <a:rPr lang="en-US" altLang="zh-CN" b="0" i="1" smtClean="0">
                          <a:latin typeface="Cambria Math"/>
                        </a:rPr>
                        <m:t>=</m:t>
                      </m:r>
                      <m:sSub>
                        <m:sSubPr>
                          <m:ctrlPr>
                            <a:rPr lang="en-US" altLang="zh-CN" b="0" i="1" smtClean="0">
                              <a:latin typeface="Cambria Math"/>
                            </a:rPr>
                          </m:ctrlPr>
                        </m:sSubPr>
                        <m:e>
                          <m:acc>
                            <m:accPr>
                              <m:chr m:val="⃗"/>
                              <m:ctrlPr>
                                <a:rPr lang="en-US" altLang="zh-CN" b="0" i="1" smtClean="0">
                                  <a:latin typeface="Cambria Math"/>
                                </a:rPr>
                              </m:ctrlPr>
                            </m:accPr>
                            <m:e>
                              <m:r>
                                <a:rPr lang="en-US" altLang="zh-CN" b="0" i="1" smtClean="0">
                                  <a:latin typeface="Cambria Math"/>
                                </a:rPr>
                                <m:t>𝐸</m:t>
                              </m:r>
                            </m:e>
                          </m:acc>
                        </m:e>
                        <m:sub>
                          <m:r>
                            <a:rPr lang="en-US" altLang="zh-CN" b="0" i="1" smtClean="0">
                              <a:latin typeface="Cambria Math"/>
                            </a:rPr>
                            <m:t>0</m:t>
                          </m:r>
                        </m:sub>
                      </m:sSub>
                    </m:oMath>
                  </m:oMathPara>
                </a14:m>
                <a:endParaRPr lang="en-US" altLang="zh-CN" dirty="0" smtClean="0"/>
              </a:p>
              <a:p>
                <a:pPr marL="0" indent="0">
                  <a:buNone/>
                </a:pPr>
                <a:r>
                  <a:rPr lang="zh-CN" altLang="en-US" dirty="0"/>
                  <a:t>所以</a:t>
                </a:r>
                <a14:m>
                  <m:oMath xmlns:m="http://schemas.openxmlformats.org/officeDocument/2006/math">
                    <m:acc>
                      <m:accPr>
                        <m:chr m:val="⃗"/>
                        <m:ctrlPr>
                          <a:rPr lang="zh-CN" altLang="en-US" i="1">
                            <a:solidFill>
                              <a:prstClr val="black"/>
                            </a:solidFill>
                            <a:latin typeface="Cambria Math"/>
                          </a:rPr>
                        </m:ctrlPr>
                      </m:accPr>
                      <m:e>
                        <m:r>
                          <a:rPr lang="en-US" altLang="zh-CN" i="1">
                            <a:solidFill>
                              <a:prstClr val="black"/>
                            </a:solidFill>
                            <a:latin typeface="Cambria Math"/>
                          </a:rPr>
                          <m:t>𝑃</m:t>
                        </m:r>
                      </m:e>
                    </m:acc>
                  </m:oMath>
                </a14:m>
                <a:r>
                  <a:rPr lang="en-US" altLang="zh-CN" dirty="0">
                    <a:solidFill>
                      <a:prstClr val="black"/>
                    </a:solidFill>
                  </a:rPr>
                  <a:t>=</a:t>
                </a:r>
                <a14:m>
                  <m:oMath xmlns:m="http://schemas.openxmlformats.org/officeDocument/2006/math">
                    <m:r>
                      <a:rPr lang="zh-CN" altLang="en-US" i="1" dirty="0">
                        <a:solidFill>
                          <a:prstClr val="black"/>
                        </a:solidFill>
                        <a:latin typeface="Cambria Math"/>
                      </a:rPr>
                      <m:t>𝜒</m:t>
                    </m:r>
                    <m:sSub>
                      <m:sSubPr>
                        <m:ctrlPr>
                          <a:rPr lang="en-US" altLang="zh-CN" i="1" dirty="0">
                            <a:solidFill>
                              <a:prstClr val="black"/>
                            </a:solidFill>
                            <a:latin typeface="Cambria Math"/>
                          </a:rPr>
                        </m:ctrlPr>
                      </m:sSubPr>
                      <m:e>
                        <m:r>
                          <a:rPr lang="zh-CN" altLang="en-US" i="1" dirty="0">
                            <a:solidFill>
                              <a:prstClr val="black"/>
                            </a:solidFill>
                            <a:latin typeface="Cambria Math"/>
                          </a:rPr>
                          <m:t>𝜀</m:t>
                        </m:r>
                      </m:e>
                      <m:sub>
                        <m:r>
                          <a:rPr lang="en-US" altLang="zh-CN" i="1" dirty="0">
                            <a:solidFill>
                              <a:prstClr val="black"/>
                            </a:solidFill>
                            <a:latin typeface="Cambria Math"/>
                          </a:rPr>
                          <m:t>0</m:t>
                        </m:r>
                      </m:sub>
                    </m:sSub>
                    <m:acc>
                      <m:accPr>
                        <m:chr m:val="⃗"/>
                        <m:ctrlPr>
                          <a:rPr lang="en-US" altLang="zh-CN" i="1" dirty="0">
                            <a:solidFill>
                              <a:prstClr val="black"/>
                            </a:solidFill>
                            <a:latin typeface="Cambria Math"/>
                          </a:rPr>
                        </m:ctrlPr>
                      </m:accPr>
                      <m:e>
                        <m:r>
                          <a:rPr lang="en-US" altLang="zh-CN" i="1" dirty="0">
                            <a:solidFill>
                              <a:prstClr val="black"/>
                            </a:solidFill>
                            <a:latin typeface="Cambria Math"/>
                          </a:rPr>
                          <m:t>𝐸</m:t>
                        </m:r>
                      </m:e>
                    </m:acc>
                    <m:r>
                      <a:rPr lang="en-US" altLang="zh-CN" b="0" i="1" dirty="0" smtClean="0">
                        <a:solidFill>
                          <a:prstClr val="black"/>
                        </a:solidFill>
                        <a:latin typeface="Cambria Math"/>
                      </a:rPr>
                      <m:t>=</m:t>
                    </m:r>
                    <m:r>
                      <a:rPr lang="zh-CN" altLang="en-US" b="0" i="1" dirty="0" smtClean="0">
                        <a:solidFill>
                          <a:prstClr val="black"/>
                        </a:solidFill>
                        <a:latin typeface="Cambria Math"/>
                      </a:rPr>
                      <m:t>（</m:t>
                    </m:r>
                    <m:sSub>
                      <m:sSubPr>
                        <m:ctrlPr>
                          <a:rPr lang="en-US" altLang="zh-CN" b="0" i="1" dirty="0" smtClean="0">
                            <a:solidFill>
                              <a:prstClr val="black"/>
                            </a:solidFill>
                            <a:latin typeface="Cambria Math"/>
                          </a:rPr>
                        </m:ctrlPr>
                      </m:sSubPr>
                      <m:e>
                        <m:r>
                          <a:rPr lang="zh-CN" altLang="en-US" b="0" i="1" dirty="0" smtClean="0">
                            <a:solidFill>
                              <a:prstClr val="black"/>
                            </a:solidFill>
                            <a:latin typeface="Cambria Math"/>
                          </a:rPr>
                          <m:t>𝜀</m:t>
                        </m:r>
                      </m:e>
                      <m:sub>
                        <m:r>
                          <a:rPr lang="en-US" altLang="zh-CN" b="0" i="1" dirty="0" smtClean="0">
                            <a:solidFill>
                              <a:prstClr val="black"/>
                            </a:solidFill>
                            <a:latin typeface="Cambria Math"/>
                          </a:rPr>
                          <m:t>𝑟</m:t>
                        </m:r>
                      </m:sub>
                    </m:sSub>
                    <m:r>
                      <a:rPr lang="en-US" altLang="zh-CN" b="0" i="1" dirty="0" smtClean="0">
                        <a:solidFill>
                          <a:prstClr val="black"/>
                        </a:solidFill>
                        <a:latin typeface="Cambria Math"/>
                      </a:rPr>
                      <m:t>−1</m:t>
                    </m:r>
                    <m:r>
                      <a:rPr lang="zh-CN" altLang="en-US" b="0" i="1" dirty="0" smtClean="0">
                        <a:solidFill>
                          <a:prstClr val="black"/>
                        </a:solidFill>
                        <a:latin typeface="Cambria Math"/>
                      </a:rPr>
                      <m:t>）</m:t>
                    </m:r>
                    <m:sSub>
                      <m:sSubPr>
                        <m:ctrlPr>
                          <a:rPr lang="en-US" altLang="zh-CN" b="0" i="1" dirty="0" smtClean="0">
                            <a:solidFill>
                              <a:prstClr val="black"/>
                            </a:solidFill>
                            <a:latin typeface="Cambria Math"/>
                          </a:rPr>
                        </m:ctrlPr>
                      </m:sSubPr>
                      <m:e>
                        <m:r>
                          <a:rPr lang="zh-CN" altLang="en-US" b="0" i="1" dirty="0" smtClean="0">
                            <a:solidFill>
                              <a:prstClr val="black"/>
                            </a:solidFill>
                            <a:latin typeface="Cambria Math"/>
                          </a:rPr>
                          <m:t>𝜀</m:t>
                        </m:r>
                      </m:e>
                      <m:sub>
                        <m:r>
                          <a:rPr lang="en-US" altLang="zh-CN" b="0" i="1" dirty="0" smtClean="0">
                            <a:solidFill>
                              <a:prstClr val="black"/>
                            </a:solidFill>
                            <a:latin typeface="Cambria Math"/>
                          </a:rPr>
                          <m:t>0</m:t>
                        </m:r>
                      </m:sub>
                    </m:sSub>
                    <m:sSub>
                      <m:sSubPr>
                        <m:ctrlPr>
                          <a:rPr lang="en-US" altLang="zh-CN" b="0" i="1" dirty="0" smtClean="0">
                            <a:solidFill>
                              <a:prstClr val="black"/>
                            </a:solidFill>
                            <a:latin typeface="Cambria Math"/>
                          </a:rPr>
                        </m:ctrlPr>
                      </m:sSubPr>
                      <m:e>
                        <m:r>
                          <a:rPr lang="en-US" altLang="zh-CN" b="0" i="1" dirty="0" smtClean="0">
                            <a:solidFill>
                              <a:prstClr val="black"/>
                            </a:solidFill>
                            <a:latin typeface="Cambria Math"/>
                          </a:rPr>
                          <m:t>𝐸</m:t>
                        </m:r>
                      </m:e>
                      <m:sub>
                        <m:r>
                          <a:rPr lang="en-US" altLang="zh-CN" b="0" i="1" dirty="0" smtClean="0">
                            <a:solidFill>
                              <a:prstClr val="black"/>
                            </a:solidFill>
                            <a:latin typeface="Cambria Math"/>
                          </a:rPr>
                          <m:t>0</m:t>
                        </m:r>
                      </m:sub>
                    </m:sSub>
                  </m:oMath>
                </a14:m>
                <a:endParaRPr lang="en-US" altLang="zh-CN" dirty="0" smtClean="0"/>
              </a:p>
              <a:p>
                <a:pPr marL="0" indent="0">
                  <a:buNone/>
                </a:pPr>
                <a14:m>
                  <m:oMath xmlns:m="http://schemas.openxmlformats.org/officeDocument/2006/math">
                    <m:sSup>
                      <m:sSupPr>
                        <m:ctrlPr>
                          <a:rPr lang="en-US" altLang="zh-CN" i="1">
                            <a:solidFill>
                              <a:prstClr val="black"/>
                            </a:solidFill>
                            <a:latin typeface="Cambria Math"/>
                          </a:rPr>
                        </m:ctrlPr>
                      </m:sSupPr>
                      <m:e>
                        <m:r>
                          <a:rPr lang="zh-CN" altLang="en-US" i="1">
                            <a:solidFill>
                              <a:prstClr val="black"/>
                            </a:solidFill>
                            <a:latin typeface="Cambria Math"/>
                          </a:rPr>
                          <m:t>𝜎</m:t>
                        </m:r>
                      </m:e>
                      <m:sup>
                        <m:r>
                          <a:rPr lang="en-US" altLang="zh-CN" b="0" i="1" smtClean="0">
                            <a:solidFill>
                              <a:prstClr val="black"/>
                            </a:solidFill>
                            <a:latin typeface="Cambria Math"/>
                          </a:rPr>
                          <m:t>′</m:t>
                        </m:r>
                      </m:sup>
                    </m:sSup>
                    <m:r>
                      <a:rPr lang="en-US" altLang="zh-CN" b="0" i="1" smtClean="0">
                        <a:solidFill>
                          <a:prstClr val="black"/>
                        </a:solidFill>
                        <a:latin typeface="Cambria Math"/>
                      </a:rPr>
                      <m:t>=</m:t>
                    </m:r>
                  </m:oMath>
                </a14:m>
                <a:r>
                  <a:rPr lang="zh-CN" altLang="en-US" dirty="0">
                    <a:solidFill>
                      <a:prstClr val="black"/>
                    </a:solidFill>
                  </a:rPr>
                  <a:t> </a:t>
                </a:r>
                <a14:m>
                  <m:oMath xmlns:m="http://schemas.openxmlformats.org/officeDocument/2006/math">
                    <m:r>
                      <a:rPr lang="en-US" altLang="zh-CN" b="0" i="0" dirty="0" smtClean="0">
                        <a:solidFill>
                          <a:prstClr val="black"/>
                        </a:solidFill>
                        <a:latin typeface="Cambria Math"/>
                      </a:rPr>
                      <m:t>−</m:t>
                    </m:r>
                    <m:r>
                      <a:rPr lang="zh-CN" altLang="en-US" i="1" dirty="0">
                        <a:solidFill>
                          <a:prstClr val="black"/>
                        </a:solidFill>
                        <a:latin typeface="Cambria Math"/>
                      </a:rPr>
                      <m:t>（</m:t>
                    </m:r>
                    <m:sSub>
                      <m:sSubPr>
                        <m:ctrlPr>
                          <a:rPr lang="en-US" altLang="zh-CN" i="1" dirty="0">
                            <a:solidFill>
                              <a:prstClr val="black"/>
                            </a:solidFill>
                            <a:latin typeface="Cambria Math"/>
                          </a:rPr>
                        </m:ctrlPr>
                      </m:sSubPr>
                      <m:e>
                        <m:r>
                          <a:rPr lang="zh-CN" altLang="en-US" i="1" dirty="0">
                            <a:solidFill>
                              <a:prstClr val="black"/>
                            </a:solidFill>
                            <a:latin typeface="Cambria Math"/>
                          </a:rPr>
                          <m:t>𝜀</m:t>
                        </m:r>
                      </m:e>
                      <m:sub>
                        <m:r>
                          <a:rPr lang="en-US" altLang="zh-CN" i="1" dirty="0">
                            <a:solidFill>
                              <a:prstClr val="black"/>
                            </a:solidFill>
                            <a:latin typeface="Cambria Math"/>
                          </a:rPr>
                          <m:t>𝑟</m:t>
                        </m:r>
                      </m:sub>
                    </m:sSub>
                    <m:r>
                      <a:rPr lang="en-US" altLang="zh-CN" i="1" dirty="0">
                        <a:solidFill>
                          <a:prstClr val="black"/>
                        </a:solidFill>
                        <a:latin typeface="Cambria Math"/>
                      </a:rPr>
                      <m:t>−1</m:t>
                    </m:r>
                    <m:r>
                      <a:rPr lang="zh-CN" altLang="en-US" i="1" dirty="0">
                        <a:solidFill>
                          <a:prstClr val="black"/>
                        </a:solidFill>
                        <a:latin typeface="Cambria Math"/>
                      </a:rPr>
                      <m:t>）</m:t>
                    </m:r>
                    <m:sSub>
                      <m:sSubPr>
                        <m:ctrlPr>
                          <a:rPr lang="en-US" altLang="zh-CN" i="1" dirty="0">
                            <a:solidFill>
                              <a:prstClr val="black"/>
                            </a:solidFill>
                            <a:latin typeface="Cambria Math"/>
                          </a:rPr>
                        </m:ctrlPr>
                      </m:sSubPr>
                      <m:e>
                        <m:r>
                          <a:rPr lang="zh-CN" altLang="en-US" i="1" dirty="0">
                            <a:solidFill>
                              <a:prstClr val="black"/>
                            </a:solidFill>
                            <a:latin typeface="Cambria Math"/>
                          </a:rPr>
                          <m:t>𝜀</m:t>
                        </m:r>
                      </m:e>
                      <m:sub>
                        <m:r>
                          <a:rPr lang="en-US" altLang="zh-CN" i="1" dirty="0">
                            <a:solidFill>
                              <a:prstClr val="black"/>
                            </a:solidFill>
                            <a:latin typeface="Cambria Math"/>
                          </a:rPr>
                          <m:t>0</m:t>
                        </m:r>
                      </m:sub>
                    </m:sSub>
                    <m:sSub>
                      <m:sSubPr>
                        <m:ctrlPr>
                          <a:rPr lang="en-US" altLang="zh-CN" i="1" dirty="0">
                            <a:solidFill>
                              <a:prstClr val="black"/>
                            </a:solidFill>
                            <a:latin typeface="Cambria Math"/>
                          </a:rPr>
                        </m:ctrlPr>
                      </m:sSubPr>
                      <m:e>
                        <m:r>
                          <a:rPr lang="en-US" altLang="zh-CN" i="1" dirty="0">
                            <a:solidFill>
                              <a:prstClr val="black"/>
                            </a:solidFill>
                            <a:latin typeface="Cambria Math"/>
                          </a:rPr>
                          <m:t>𝐸</m:t>
                        </m:r>
                      </m:e>
                      <m:sub>
                        <m:r>
                          <a:rPr lang="en-US" altLang="zh-CN" i="1" dirty="0">
                            <a:solidFill>
                              <a:prstClr val="black"/>
                            </a:solidFill>
                            <a:latin typeface="Cambria Math"/>
                          </a:rPr>
                          <m:t>0</m:t>
                        </m:r>
                      </m:sub>
                    </m:sSub>
                    <m:func>
                      <m:funcPr>
                        <m:ctrlPr>
                          <a:rPr lang="en-US" altLang="zh-CN" i="1" dirty="0" smtClean="0">
                            <a:solidFill>
                              <a:prstClr val="black"/>
                            </a:solidFill>
                            <a:latin typeface="Cambria Math"/>
                          </a:rPr>
                        </m:ctrlPr>
                      </m:funcPr>
                      <m:fName>
                        <m:r>
                          <m:rPr>
                            <m:sty m:val="p"/>
                          </m:rPr>
                          <a:rPr lang="en-US" altLang="zh-CN" i="0" dirty="0" smtClean="0">
                            <a:solidFill>
                              <a:prstClr val="black"/>
                            </a:solidFill>
                            <a:latin typeface="Cambria Math"/>
                          </a:rPr>
                          <m:t>cos</m:t>
                        </m:r>
                      </m:fName>
                      <m:e>
                        <m:r>
                          <a:rPr lang="zh-CN" altLang="en-US" i="1" dirty="0" smtClean="0">
                            <a:solidFill>
                              <a:prstClr val="black"/>
                            </a:solidFill>
                            <a:latin typeface="Cambria Math"/>
                          </a:rPr>
                          <m:t>𝜃</m:t>
                        </m:r>
                      </m:e>
                    </m:func>
                  </m:oMath>
                </a14:m>
                <a:endParaRPr lang="en-US" altLang="zh-CN" dirty="0" smtClean="0"/>
              </a:p>
              <a:p>
                <a:pPr marL="0" indent="0">
                  <a:buNone/>
                </a:pPr>
                <a:r>
                  <a:rPr lang="zh-CN" altLang="en-US" dirty="0" smtClean="0"/>
                  <a:t>（</a:t>
                </a:r>
                <a:r>
                  <a:rPr lang="en-US" altLang="zh-CN" dirty="0" smtClean="0"/>
                  <a:t>2</a:t>
                </a:r>
                <a:r>
                  <a:rPr lang="zh-CN" altLang="en-US" dirty="0" smtClean="0"/>
                  <a:t>）取一电荷元（极化电荷）</a:t>
                </a:r>
                <a:endParaRPr lang="en-US" altLang="zh-CN"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𝑑𝑠</m:t>
                      </m:r>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2</m:t>
                          </m:r>
                        </m:sup>
                      </m:sSup>
                      <m:func>
                        <m:funcPr>
                          <m:ctrlPr>
                            <a:rPr lang="en-US" altLang="zh-CN" b="0" i="1" smtClean="0">
                              <a:latin typeface="Cambria Math"/>
                            </a:rPr>
                          </m:ctrlPr>
                        </m:funcPr>
                        <m:fName>
                          <m:r>
                            <m:rPr>
                              <m:sty m:val="p"/>
                            </m:rPr>
                            <a:rPr lang="en-US" altLang="zh-CN" b="0" i="0" smtClean="0">
                              <a:latin typeface="Cambria Math"/>
                            </a:rPr>
                            <m:t>sin</m:t>
                          </m:r>
                        </m:fName>
                        <m:e>
                          <m:r>
                            <a:rPr lang="zh-CN" altLang="en-US" b="0" i="1" smtClean="0">
                              <a:latin typeface="Cambria Math"/>
                            </a:rPr>
                            <m:t>𝜃</m:t>
                          </m:r>
                          <m:r>
                            <a:rPr lang="en-US" altLang="zh-CN" b="0" i="1" smtClean="0">
                              <a:latin typeface="Cambria Math"/>
                            </a:rPr>
                            <m:t>𝑑</m:t>
                          </m:r>
                          <m:r>
                            <a:rPr lang="zh-CN" altLang="en-US" b="0" i="1" smtClean="0">
                              <a:latin typeface="Cambria Math"/>
                            </a:rPr>
                            <m:t>𝜃</m:t>
                          </m:r>
                          <m:r>
                            <a:rPr lang="en-US" altLang="zh-CN" b="0" i="1" smtClean="0">
                              <a:latin typeface="Cambria Math"/>
                            </a:rPr>
                            <m:t>𝑑</m:t>
                          </m:r>
                          <m:r>
                            <a:rPr lang="zh-CN" altLang="en-US" b="0" i="1" smtClean="0">
                              <a:latin typeface="Cambria Math"/>
                            </a:rPr>
                            <m:t>𝜑</m:t>
                          </m:r>
                        </m:e>
                      </m:func>
                    </m:oMath>
                  </m:oMathPara>
                </a14:m>
                <a:endParaRPr lang="en-US" altLang="zh-CN" dirty="0" smtClean="0"/>
              </a:p>
              <a:p>
                <a:pPr marL="0" indent="0">
                  <a:buNone/>
                </a:pPr>
                <a:r>
                  <a:rPr lang="zh-CN" altLang="en-US" dirty="0" smtClean="0"/>
                  <a:t>由于对称性，只考虑极化电荷在球心处产生的电场沿</a:t>
                </a:r>
                <a:r>
                  <a:rPr lang="zh-CN" altLang="en-US" dirty="0"/>
                  <a:t>极轴</a:t>
                </a:r>
                <a:r>
                  <a:rPr lang="zh-CN" altLang="en-US" dirty="0" smtClean="0"/>
                  <a:t>轴方向的分量。</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776" r="-668" b="-17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7241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endParaRPr lang="en-US" altLang="zh-CN" sz="2800" dirty="0" smtClean="0"/>
              </a:p>
              <a:p>
                <a:pPr marL="0" indent="0">
                  <a:buNone/>
                </a:pPr>
                <a:endParaRPr lang="en-US" altLang="zh-CN" sz="2800" dirty="0" smtClean="0"/>
              </a:p>
              <a:p>
                <a:pPr marL="0" indent="0">
                  <a:buNone/>
                </a:pPr>
                <a:endParaRPr lang="en-US" altLang="zh-CN" sz="2800" dirty="0"/>
              </a:p>
              <a:p>
                <a:pPr marL="0" indent="0">
                  <a:buNone/>
                </a:pPr>
                <a:endParaRPr lang="en-US" altLang="zh-CN" sz="2800" dirty="0" smtClean="0"/>
              </a:p>
              <a:p>
                <a:pPr marL="0" indent="0">
                  <a:buNone/>
                </a:pPr>
                <a:endParaRPr lang="en-US" altLang="zh-CN" sz="2800" dirty="0"/>
              </a:p>
              <a:p>
                <a:pPr marL="0" indent="0">
                  <a:buNone/>
                </a:pPr>
                <a:endParaRPr lang="en-US" altLang="zh-CN" sz="2800" dirty="0" smtClean="0"/>
              </a:p>
              <a:p>
                <a:pPr marL="0" indent="0">
                  <a:buNone/>
                </a:pPr>
                <a:endParaRPr lang="en-US" altLang="zh-CN" sz="2800" dirty="0" smtClean="0"/>
              </a:p>
              <a:p>
                <a:pPr marL="0" indent="0">
                  <a:buNone/>
                </a:pPr>
                <a:r>
                  <a:rPr lang="en-US" altLang="zh-CN" sz="2800" dirty="0" smtClean="0"/>
                  <a:t>(3)</a:t>
                </a:r>
              </a:p>
              <a:p>
                <a:pPr marL="0" indent="0">
                  <a:buNone/>
                </a:pPr>
                <a14:m>
                  <m:oMathPara xmlns:m="http://schemas.openxmlformats.org/officeDocument/2006/math">
                    <m:oMathParaPr>
                      <m:jc m:val="left"/>
                    </m:oMathParaPr>
                    <m:oMath xmlns:m="http://schemas.openxmlformats.org/officeDocument/2006/math">
                      <m:r>
                        <a:rPr lang="en-US" altLang="zh-CN" sz="2800" b="0" i="1" smtClean="0">
                          <a:latin typeface="Cambria Math"/>
                        </a:rPr>
                        <m:t>𝐸</m:t>
                      </m:r>
                      <m:r>
                        <a:rPr lang="en-US" altLang="zh-CN" sz="2800" b="0" i="1" smtClean="0">
                          <a:latin typeface="Cambria Math"/>
                        </a:rPr>
                        <m:t>=</m:t>
                      </m:r>
                      <m:sSub>
                        <m:sSubPr>
                          <m:ctrlPr>
                            <a:rPr lang="en-US" altLang="zh-CN" sz="2800" b="0" i="1" smtClean="0">
                              <a:latin typeface="Cambria Math"/>
                            </a:rPr>
                          </m:ctrlPr>
                        </m:sSubPr>
                        <m:e>
                          <m:r>
                            <a:rPr lang="en-US" altLang="zh-CN" sz="2800" b="0" i="1" smtClean="0">
                              <a:latin typeface="Cambria Math"/>
                            </a:rPr>
                            <m:t>𝐸</m:t>
                          </m:r>
                        </m:e>
                        <m:sub>
                          <m:r>
                            <a:rPr lang="en-US" altLang="zh-CN" sz="2800" b="0" i="1" smtClean="0">
                              <a:latin typeface="Cambria Math"/>
                            </a:rPr>
                            <m:t>0</m:t>
                          </m:r>
                        </m:sub>
                      </m:sSub>
                      <m:r>
                        <a:rPr lang="en-US" altLang="zh-CN" sz="2800" b="0" i="1" smtClean="0">
                          <a:latin typeface="Cambria Math"/>
                        </a:rPr>
                        <m:t>+</m:t>
                      </m:r>
                      <m:sSup>
                        <m:sSupPr>
                          <m:ctrlPr>
                            <a:rPr lang="en-US" altLang="zh-CN" sz="2800" b="0" i="1" smtClean="0">
                              <a:latin typeface="Cambria Math"/>
                            </a:rPr>
                          </m:ctrlPr>
                        </m:sSupPr>
                        <m:e>
                          <m:r>
                            <a:rPr lang="en-US" altLang="zh-CN" sz="2800" b="0" i="1" smtClean="0">
                              <a:latin typeface="Cambria Math"/>
                            </a:rPr>
                            <m:t>𝐸</m:t>
                          </m:r>
                        </m:e>
                        <m:sup>
                          <m:r>
                            <a:rPr lang="en-US" altLang="zh-CN" sz="2800" b="0" i="1" smtClean="0">
                              <a:latin typeface="Cambria Math"/>
                            </a:rPr>
                            <m:t>′</m:t>
                          </m:r>
                        </m:sup>
                      </m:sSup>
                      <m:r>
                        <a:rPr lang="en-US" altLang="zh-CN" sz="2800" b="0" i="1" smtClean="0">
                          <a:latin typeface="Cambria Math"/>
                        </a:rPr>
                        <m:t>=</m:t>
                      </m:r>
                      <m:f>
                        <m:fPr>
                          <m:ctrlPr>
                            <a:rPr lang="en-US" altLang="zh-CN" sz="2800" b="0" i="1" smtClean="0">
                              <a:latin typeface="Cambria Math"/>
                            </a:rPr>
                          </m:ctrlPr>
                        </m:fPr>
                        <m:num>
                          <m:sSub>
                            <m:sSubPr>
                              <m:ctrlPr>
                                <a:rPr lang="en-US" altLang="zh-CN" sz="2800" b="0" i="1" smtClean="0">
                                  <a:latin typeface="Cambria Math"/>
                                </a:rPr>
                              </m:ctrlPr>
                            </m:sSubPr>
                            <m:e>
                              <m:r>
                                <a:rPr lang="en-US" altLang="zh-CN" sz="2800" b="0" i="1" smtClean="0">
                                  <a:latin typeface="Cambria Math"/>
                                </a:rPr>
                                <m:t>𝐸</m:t>
                              </m:r>
                            </m:e>
                            <m:sub>
                              <m:r>
                                <a:rPr lang="en-US" altLang="zh-CN" sz="2800" b="0" i="1" smtClean="0">
                                  <a:latin typeface="Cambria Math"/>
                                </a:rPr>
                                <m:t>𝑟</m:t>
                              </m:r>
                            </m:sub>
                          </m:sSub>
                          <m:r>
                            <a:rPr lang="en-US" altLang="zh-CN" sz="2800" b="0" i="1" smtClean="0">
                              <a:latin typeface="Cambria Math"/>
                            </a:rPr>
                            <m:t>+2</m:t>
                          </m:r>
                        </m:num>
                        <m:den>
                          <m:r>
                            <a:rPr lang="en-US" altLang="zh-CN" sz="2800" b="0" i="1" smtClean="0">
                              <a:latin typeface="Cambria Math"/>
                            </a:rPr>
                            <m:t>3</m:t>
                          </m:r>
                        </m:den>
                      </m:f>
                      <m:sSub>
                        <m:sSubPr>
                          <m:ctrlPr>
                            <a:rPr lang="en-US" altLang="zh-CN" sz="2800" b="0" i="1" smtClean="0">
                              <a:latin typeface="Cambria Math"/>
                            </a:rPr>
                          </m:ctrlPr>
                        </m:sSubPr>
                        <m:e>
                          <m:r>
                            <a:rPr lang="en-US" altLang="zh-CN" sz="2800" b="0" i="1" smtClean="0">
                              <a:latin typeface="Cambria Math"/>
                            </a:rPr>
                            <m:t>𝐸</m:t>
                          </m:r>
                        </m:e>
                        <m:sub>
                          <m:r>
                            <a:rPr lang="en-US" altLang="zh-CN" sz="2800" b="0" i="1" smtClean="0">
                              <a:latin typeface="Cambria Math"/>
                            </a:rPr>
                            <m:t>0</m:t>
                          </m:r>
                        </m:sub>
                      </m:sSub>
                    </m:oMath>
                  </m:oMathPara>
                </a14:m>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485"/>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341568303"/>
              </p:ext>
            </p:extLst>
          </p:nvPr>
        </p:nvGraphicFramePr>
        <p:xfrm>
          <a:off x="251520" y="908720"/>
          <a:ext cx="7205682" cy="3456384"/>
        </p:xfrm>
        <a:graphic>
          <a:graphicData uri="http://schemas.openxmlformats.org/presentationml/2006/ole">
            <mc:AlternateContent xmlns:mc="http://schemas.openxmlformats.org/markup-compatibility/2006">
              <mc:Choice xmlns:v="urn:schemas-microsoft-com:vml" Requires="v">
                <p:oleObj spid="_x0000_s39998" name="公式" r:id="rId5" imgW="3124080" imgH="1498320" progId="Equation.3">
                  <p:embed/>
                </p:oleObj>
              </mc:Choice>
              <mc:Fallback>
                <p:oleObj name="公式" r:id="rId5" imgW="3124080" imgH="1498320" progId="Equation.3">
                  <p:embed/>
                  <p:pic>
                    <p:nvPicPr>
                      <p:cNvPr id="0" name=""/>
                      <p:cNvPicPr/>
                      <p:nvPr/>
                    </p:nvPicPr>
                    <p:blipFill>
                      <a:blip r:embed="rId6"/>
                      <a:stretch>
                        <a:fillRect/>
                      </a:stretch>
                    </p:blipFill>
                    <p:spPr>
                      <a:xfrm>
                        <a:off x="251520" y="908720"/>
                        <a:ext cx="7205682" cy="3456384"/>
                      </a:xfrm>
                      <a:prstGeom prst="rect">
                        <a:avLst/>
                      </a:prstGeom>
                    </p:spPr>
                  </p:pic>
                </p:oleObj>
              </mc:Fallback>
            </mc:AlternateContent>
          </a:graphicData>
        </a:graphic>
      </p:graphicFrame>
    </p:spTree>
    <p:extLst>
      <p:ext uri="{BB962C8B-B14F-4D97-AF65-F5344CB8AC3E}">
        <p14:creationId xmlns:p14="http://schemas.microsoft.com/office/powerpoint/2010/main" val="32786986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fontScale="92500"/>
              </a:bodyPr>
              <a:lstStyle/>
              <a:p>
                <a:pPr marL="0" indent="0">
                  <a:buNone/>
                </a:pPr>
                <a:r>
                  <a:rPr lang="zh-CN" altLang="en-US" dirty="0" smtClean="0"/>
                  <a:t>例</a:t>
                </a:r>
                <a:r>
                  <a:rPr lang="en-US" altLang="zh-CN" dirty="0" smtClean="0"/>
                  <a:t>3</a:t>
                </a:r>
                <a:r>
                  <a:rPr lang="zh-CN" altLang="en-US" dirty="0" smtClean="0"/>
                  <a:t>、柱形电容器的内外半径为</a:t>
                </a:r>
                <a14:m>
                  <m:oMath xmlns:m="http://schemas.openxmlformats.org/officeDocument/2006/math">
                    <m:sSub>
                      <m:sSubPr>
                        <m:ctrlPr>
                          <a:rPr lang="en-US" altLang="zh-CN" i="1" smtClean="0">
                            <a:latin typeface="Cambria Math"/>
                          </a:rPr>
                        </m:ctrlPr>
                      </m:sSubPr>
                      <m:e>
                        <m:r>
                          <a:rPr lang="en-US" altLang="zh-CN" b="0" i="1" smtClean="0">
                            <a:latin typeface="Cambria Math"/>
                          </a:rPr>
                          <m:t>𝑅</m:t>
                        </m:r>
                      </m:e>
                      <m:sub>
                        <m:r>
                          <a:rPr lang="en-US" altLang="zh-CN" b="0" i="1" smtClean="0">
                            <a:latin typeface="Cambria Math"/>
                          </a:rPr>
                          <m:t>1</m:t>
                        </m:r>
                      </m:sub>
                    </m:sSub>
                  </m:oMath>
                </a14:m>
                <a:r>
                  <a:rPr lang="zh-CN" altLang="en-US" dirty="0" smtClean="0"/>
                  <a:t>，</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𝑅</m:t>
                        </m:r>
                      </m:e>
                      <m:sub>
                        <m:r>
                          <a:rPr lang="en-US" altLang="zh-CN" b="0" i="1" dirty="0" smtClean="0">
                            <a:latin typeface="Cambria Math"/>
                          </a:rPr>
                          <m:t>2</m:t>
                        </m:r>
                      </m:sub>
                    </m:sSub>
                  </m:oMath>
                </a14:m>
                <a:r>
                  <a:rPr lang="en-US" altLang="zh-CN" dirty="0" smtClean="0"/>
                  <a:t>,</a:t>
                </a:r>
                <a:r>
                  <a:rPr lang="zh-CN" altLang="en-US" dirty="0" smtClean="0"/>
                  <a:t>在内外导体之间充满相对介电常数为</a:t>
                </a:r>
                <a14:m>
                  <m:oMath xmlns:m="http://schemas.openxmlformats.org/officeDocument/2006/math">
                    <m:sSub>
                      <m:sSubPr>
                        <m:ctrlPr>
                          <a:rPr lang="en-US" altLang="zh-CN" i="1" smtClean="0">
                            <a:latin typeface="Cambria Math"/>
                          </a:rPr>
                        </m:ctrlPr>
                      </m:sSubPr>
                      <m:e>
                        <m:r>
                          <a:rPr lang="zh-CN" altLang="en-US" i="1" smtClean="0">
                            <a:latin typeface="Cambria Math"/>
                          </a:rPr>
                          <m:t>𝜀</m:t>
                        </m:r>
                      </m:e>
                      <m:sub>
                        <m:r>
                          <a:rPr lang="en-US" altLang="zh-CN" b="0" i="1" smtClean="0">
                            <a:latin typeface="Cambria Math"/>
                          </a:rPr>
                          <m:t>𝑟</m:t>
                        </m:r>
                      </m:sub>
                    </m:sSub>
                  </m:oMath>
                </a14:m>
                <a:r>
                  <a:rPr lang="zh-CN" altLang="en-US" dirty="0" smtClean="0"/>
                  <a:t>的电介质，已知介质的介电强度为</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𝑚</m:t>
                        </m:r>
                      </m:sub>
                    </m:sSub>
                    <m:r>
                      <a:rPr lang="zh-CN" altLang="en-US" b="0" i="1" smtClean="0">
                        <a:latin typeface="Cambria Math"/>
                      </a:rPr>
                      <m:t>，求</m:t>
                    </m:r>
                    <m:r>
                      <a:rPr lang="zh-CN" altLang="en-US" i="1">
                        <a:latin typeface="Cambria Math"/>
                      </a:rPr>
                      <m:t>电容</m:t>
                    </m:r>
                    <m:r>
                      <a:rPr lang="zh-CN" altLang="en-US" b="0" i="1" smtClean="0">
                        <a:latin typeface="Cambria Math"/>
                      </a:rPr>
                      <m:t>的</m:t>
                    </m:r>
                    <m:r>
                      <a:rPr lang="zh-CN" altLang="en-US" i="1">
                        <a:latin typeface="Cambria Math"/>
                      </a:rPr>
                      <m:t>耐压</m:t>
                    </m:r>
                    <m:r>
                      <a:rPr lang="zh-CN" altLang="en-US" b="0" i="1" smtClean="0">
                        <a:latin typeface="Cambria Math"/>
                      </a:rPr>
                      <m:t>。</m:t>
                    </m:r>
                  </m:oMath>
                </a14:m>
                <a:endParaRPr lang="en-US" altLang="zh-CN" b="0" dirty="0" smtClean="0"/>
              </a:p>
              <a:p>
                <a:pPr marL="0" indent="0">
                  <a:buNone/>
                </a:pPr>
                <a:r>
                  <a:rPr lang="zh-CN" altLang="en-US" dirty="0" smtClean="0"/>
                  <a:t>（忽略边缘效应）</a:t>
                </a:r>
                <a:endParaRPr lang="en-US" altLang="zh-CN" dirty="0" smtClean="0"/>
              </a:p>
              <a:p>
                <a:pPr marL="0" indent="0">
                  <a:buNone/>
                </a:pPr>
                <a:r>
                  <a:rPr lang="zh-CN" altLang="en-US" dirty="0" smtClean="0"/>
                  <a:t>解：设内外表面的线电荷密度为</a:t>
                </a:r>
                <a14:m>
                  <m:oMath xmlns:m="http://schemas.openxmlformats.org/officeDocument/2006/math">
                    <m:r>
                      <a:rPr lang="zh-CN" altLang="en-US" i="1" smtClean="0">
                        <a:latin typeface="Cambria Math"/>
                      </a:rPr>
                      <m:t>𝜆</m:t>
                    </m:r>
                  </m:oMath>
                </a14:m>
                <a:r>
                  <a:rPr lang="zh-CN" altLang="en-US" dirty="0" smtClean="0"/>
                  <a:t>，</a:t>
                </a:r>
                <a14:m>
                  <m:oMath xmlns:m="http://schemas.openxmlformats.org/officeDocument/2006/math">
                    <m:r>
                      <a:rPr lang="en-US" altLang="zh-CN" b="0" i="1" smtClean="0">
                        <a:solidFill>
                          <a:prstClr val="black"/>
                        </a:solidFill>
                        <a:latin typeface="Cambria Math"/>
                      </a:rPr>
                      <m:t>−</m:t>
                    </m:r>
                    <m:r>
                      <a:rPr lang="zh-CN" altLang="en-US" i="1">
                        <a:solidFill>
                          <a:prstClr val="black"/>
                        </a:solidFill>
                        <a:latin typeface="Cambria Math"/>
                      </a:rPr>
                      <m:t>𝜆</m:t>
                    </m:r>
                  </m:oMath>
                </a14:m>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结果表明，在内导体的外表面上（</a:t>
                </a:r>
                <a:r>
                  <a:rPr lang="en-US" altLang="zh-CN" dirty="0" smtClean="0"/>
                  <a:t>r=</a:t>
                </a:r>
                <a:r>
                  <a:rPr lang="en-US" altLang="zh-CN" dirty="0">
                    <a:solidFill>
                      <a:prstClr val="black"/>
                    </a:solidFill>
                  </a:rPr>
                  <a:t> </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𝑅</m:t>
                        </m:r>
                      </m:e>
                      <m:sub>
                        <m:r>
                          <a:rPr lang="en-US" altLang="zh-CN" i="1">
                            <a:solidFill>
                              <a:prstClr val="black"/>
                            </a:solidFill>
                            <a:latin typeface="Cambria Math"/>
                          </a:rPr>
                          <m:t>1</m:t>
                        </m:r>
                      </m:sub>
                    </m:sSub>
                  </m:oMath>
                </a14:m>
                <a:r>
                  <a:rPr lang="en-US" altLang="zh-CN" dirty="0" smtClean="0"/>
                  <a:t>)</a:t>
                </a:r>
                <a:r>
                  <a:rPr lang="zh-CN" altLang="en-US" dirty="0" smtClean="0"/>
                  <a:t>电场最强，因而该处最先击穿。将</a:t>
                </a:r>
                <a:r>
                  <a:rPr lang="en-US" altLang="zh-CN" dirty="0" smtClean="0"/>
                  <a:t>r=</a:t>
                </a:r>
                <a:r>
                  <a:rPr lang="en-US" altLang="zh-CN" dirty="0">
                    <a:solidFill>
                      <a:prstClr val="black"/>
                    </a:solidFill>
                  </a:rPr>
                  <a:t> </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𝑅</m:t>
                        </m:r>
                      </m:e>
                      <m:sub>
                        <m:r>
                          <a:rPr lang="en-US" altLang="zh-CN" i="1">
                            <a:solidFill>
                              <a:prstClr val="black"/>
                            </a:solidFill>
                            <a:latin typeface="Cambria Math"/>
                          </a:rPr>
                          <m:t>1</m:t>
                        </m:r>
                      </m:sub>
                    </m:sSub>
                  </m:oMath>
                </a14:m>
                <a:r>
                  <a:rPr lang="zh-CN" altLang="en-US" dirty="0" smtClean="0"/>
                  <a:t>和</a:t>
                </a:r>
                <a:r>
                  <a:rPr lang="en-US" altLang="zh-CN" dirty="0" smtClean="0"/>
                  <a:t>E=</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𝐸</m:t>
                        </m:r>
                      </m:e>
                      <m:sub>
                        <m:r>
                          <a:rPr lang="en-US" altLang="zh-CN" i="1">
                            <a:solidFill>
                              <a:prstClr val="black"/>
                            </a:solidFill>
                            <a:latin typeface="Cambria Math"/>
                          </a:rPr>
                          <m:t>𝑚</m:t>
                        </m:r>
                      </m:sub>
                    </m:sSub>
                  </m:oMath>
                </a14:m>
                <a:r>
                  <a:rPr lang="zh-CN" altLang="en-US" dirty="0" smtClean="0"/>
                  <a:t>带入上式，可得最大的线电荷密度。</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707" t="-1776" r="-1188"/>
                </a:stretch>
              </a:blipFill>
            </p:spPr>
            <p:txBody>
              <a:bodyPr/>
              <a:lstStyle/>
              <a:p>
                <a:r>
                  <a:rPr lang="zh-CN" altLang="en-US">
                    <a:noFill/>
                  </a:rPr>
                  <a:t> </a:t>
                </a:r>
              </a:p>
            </p:txBody>
          </p:sp>
        </mc:Fallback>
      </mc:AlternateContent>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191" y="1664804"/>
            <a:ext cx="1646237"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971025331"/>
              </p:ext>
            </p:extLst>
          </p:nvPr>
        </p:nvGraphicFramePr>
        <p:xfrm>
          <a:off x="503548" y="3212976"/>
          <a:ext cx="6234863" cy="1872208"/>
        </p:xfrm>
        <a:graphic>
          <a:graphicData uri="http://schemas.openxmlformats.org/presentationml/2006/ole">
            <mc:AlternateContent xmlns:mc="http://schemas.openxmlformats.org/markup-compatibility/2006">
              <mc:Choice xmlns:v="urn:schemas-microsoft-com:vml" Requires="v">
                <p:oleObj spid="_x0000_s41042" name="公式" r:id="rId6" imgW="2793960" imgH="838080" progId="Equation.3">
                  <p:embed/>
                </p:oleObj>
              </mc:Choice>
              <mc:Fallback>
                <p:oleObj name="公式" r:id="rId6" imgW="2793960" imgH="838080" progId="Equation.3">
                  <p:embed/>
                  <p:pic>
                    <p:nvPicPr>
                      <p:cNvPr id="0" name=""/>
                      <p:cNvPicPr/>
                      <p:nvPr/>
                    </p:nvPicPr>
                    <p:blipFill>
                      <a:blip r:embed="rId7"/>
                      <a:stretch>
                        <a:fillRect/>
                      </a:stretch>
                    </p:blipFill>
                    <p:spPr>
                      <a:xfrm>
                        <a:off x="503548" y="3212976"/>
                        <a:ext cx="6234863" cy="1872208"/>
                      </a:xfrm>
                      <a:prstGeom prst="rect">
                        <a:avLst/>
                      </a:prstGeom>
                    </p:spPr>
                  </p:pic>
                </p:oleObj>
              </mc:Fallback>
            </mc:AlternateContent>
          </a:graphicData>
        </a:graphic>
      </p:graphicFrame>
      <p:sp>
        <p:nvSpPr>
          <p:cNvPr id="4" name="椭圆 3"/>
          <p:cNvSpPr/>
          <p:nvPr/>
        </p:nvSpPr>
        <p:spPr>
          <a:xfrm>
            <a:off x="7092280" y="2456892"/>
            <a:ext cx="936104" cy="3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92280" y="3104964"/>
            <a:ext cx="936104" cy="3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2"/>
            <a:endCxn id="6" idx="2"/>
          </p:cNvCxnSpPr>
          <p:nvPr/>
        </p:nvCxnSpPr>
        <p:spPr>
          <a:xfrm>
            <a:off x="7092280" y="2654914"/>
            <a:ext cx="0" cy="6480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28384" y="2672916"/>
            <a:ext cx="0" cy="6480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noChangeAspect="1"/>
          </p:cNvGraphicFramePr>
          <p:nvPr>
            <p:extLst>
              <p:ext uri="{D42A27DB-BD31-4B8C-83A1-F6EECF244321}">
                <p14:modId xmlns:p14="http://schemas.microsoft.com/office/powerpoint/2010/main" val="2965442646"/>
              </p:ext>
            </p:extLst>
          </p:nvPr>
        </p:nvGraphicFramePr>
        <p:xfrm>
          <a:off x="6895430" y="2782894"/>
          <a:ext cx="196850" cy="392112"/>
        </p:xfrm>
        <a:graphic>
          <a:graphicData uri="http://schemas.openxmlformats.org/presentationml/2006/ole">
            <mc:AlternateContent xmlns:mc="http://schemas.openxmlformats.org/markup-compatibility/2006">
              <mc:Choice xmlns:v="urn:schemas-microsoft-com:vml" Requires="v">
                <p:oleObj spid="_x0000_s41043" name="Equation" r:id="rId8" imgW="88560" imgH="177480" progId="Equation.DSMT4">
                  <p:embed/>
                </p:oleObj>
              </mc:Choice>
              <mc:Fallback>
                <p:oleObj name="Equation" r:id="rId8" imgW="88560" imgH="177480" progId="Equation.DSMT4">
                  <p:embed/>
                  <p:pic>
                    <p:nvPicPr>
                      <p:cNvPr id="0" name="对象 4"/>
                      <p:cNvPicPr>
                        <a:picLocks noChangeAspect="1" noChangeArrowheads="1"/>
                      </p:cNvPicPr>
                      <p:nvPr/>
                    </p:nvPicPr>
                    <p:blipFill>
                      <a:blip r:embed="rId9"/>
                      <a:srcRect/>
                      <a:stretch>
                        <a:fillRect/>
                      </a:stretch>
                    </p:blipFill>
                    <p:spPr bwMode="auto">
                      <a:xfrm>
                        <a:off x="6895430" y="2782894"/>
                        <a:ext cx="19685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350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21"/>
              <p:cNvSpPr>
                <a:spLocks noGrp="1" noChangeArrowheads="1"/>
              </p:cNvSpPr>
              <p:nvPr>
                <p:ph idx="1"/>
              </p:nvPr>
            </p:nvSpPr>
            <p:spPr bwMode="auto">
              <a:xfrm>
                <a:off x="179512" y="764704"/>
                <a:ext cx="8208962" cy="5832475"/>
              </a:xfrm>
              <a:prstGeom prst="rect">
                <a:avLst/>
              </a:prstGeom>
              <a:solidFill>
                <a:srgbClr val="000000">
                  <a:alpha val="0"/>
                </a:srgbClr>
              </a:solidFill>
              <a:ln/>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lvl="0" indent="0">
                  <a:spcBef>
                    <a:spcPts val="0"/>
                  </a:spcBef>
                  <a:buNone/>
                </a:pPr>
                <a:r>
                  <a:rPr lang="en-US" altLang="zh-CN" kern="0" dirty="0" smtClean="0">
                    <a:latin typeface="+mn-ea"/>
                  </a:rPr>
                  <a:t>  </a:t>
                </a:r>
                <a:r>
                  <a:rPr lang="zh-CN" altLang="en-US" kern="0" dirty="0" smtClean="0">
                    <a:latin typeface="+mn-ea"/>
                  </a:rPr>
                  <a:t>只要导体内部总电场</a:t>
                </a:r>
                <a14:m>
                  <m:oMath xmlns:m="http://schemas.openxmlformats.org/officeDocument/2006/math">
                    <m:acc>
                      <m:accPr>
                        <m:chr m:val="⃗"/>
                        <m:ctrlPr>
                          <a:rPr lang="zh-CN" altLang="en-US" i="1" kern="0" smtClean="0">
                            <a:latin typeface="Cambria Math"/>
                          </a:rPr>
                        </m:ctrlPr>
                      </m:accPr>
                      <m:e>
                        <m:r>
                          <a:rPr lang="en-US" altLang="zh-CN" b="0" i="1" kern="0" smtClean="0">
                            <a:latin typeface="Cambria Math"/>
                          </a:rPr>
                          <m:t>𝐸</m:t>
                        </m:r>
                      </m:e>
                    </m:acc>
                  </m:oMath>
                </a14:m>
                <a:r>
                  <a:rPr kumimoji="0" lang="zh-CN" altLang="en-US" sz="3200" u="none" strike="noStrike" kern="0" cap="none" spc="0" normalizeH="0" baseline="0" noProof="0" dirty="0" smtClean="0">
                    <a:ln>
                      <a:noFill/>
                    </a:ln>
                    <a:effectLst/>
                    <a:uLnTx/>
                    <a:uFillTx/>
                    <a:latin typeface="+mn-ea"/>
                  </a:rPr>
                  <a:t>不为零，自由电子就会受电场力的作用作定向运动。这种定向运动使附加电场  不断增强，直到与外电场  大小相等为止。此时总电场</a:t>
                </a:r>
                <a14:m>
                  <m:oMath xmlns:m="http://schemas.openxmlformats.org/officeDocument/2006/math">
                    <m:acc>
                      <m:accPr>
                        <m:chr m:val="⃗"/>
                        <m:ctrlPr>
                          <a:rPr lang="zh-CN" altLang="en-US" i="1" kern="0">
                            <a:latin typeface="Cambria Math"/>
                          </a:rPr>
                        </m:ctrlPr>
                      </m:accPr>
                      <m:e>
                        <m:r>
                          <a:rPr lang="en-US" altLang="zh-CN" i="1" kern="0">
                            <a:latin typeface="Cambria Math"/>
                          </a:rPr>
                          <m:t>𝐸</m:t>
                        </m:r>
                      </m:e>
                    </m:acc>
                  </m:oMath>
                </a14:m>
                <a:r>
                  <a:rPr kumimoji="0" lang="en-US" altLang="zh-CN" sz="3200" u="none" strike="noStrike" kern="0" cap="none" spc="0" normalizeH="0" baseline="0" noProof="0" dirty="0" smtClean="0">
                    <a:ln>
                      <a:noFill/>
                    </a:ln>
                    <a:effectLst/>
                    <a:uLnTx/>
                    <a:uFillTx/>
                    <a:latin typeface="+mn-ea"/>
                  </a:rPr>
                  <a:t>=0</a:t>
                </a:r>
                <a:r>
                  <a:rPr kumimoji="0" lang="zh-CN" altLang="en-US" sz="3200" u="none" strike="noStrike" kern="0" cap="none" spc="0" normalizeH="0" baseline="0" noProof="0" dirty="0" smtClean="0">
                    <a:ln>
                      <a:noFill/>
                    </a:ln>
                    <a:effectLst/>
                    <a:uLnTx/>
                    <a:uFillTx/>
                    <a:latin typeface="+mn-ea"/>
                  </a:rPr>
                  <a:t>。这时自由电子的运动就会停止，此时的状态就是静电平衡状态。</a:t>
                </a:r>
                <a:endParaRPr kumimoji="0" lang="en-US" altLang="zh-CN" sz="3200" u="none" strike="noStrike" kern="0" cap="none" spc="0" normalizeH="0" baseline="0" noProof="0" dirty="0" smtClean="0">
                  <a:ln>
                    <a:noFill/>
                  </a:ln>
                  <a:effectLst/>
                  <a:uLnTx/>
                  <a:uFillTx/>
                  <a:latin typeface="+mn-ea"/>
                </a:endParaRPr>
              </a:p>
              <a:p>
                <a:pPr marL="0" lvl="0" indent="0">
                  <a:spcBef>
                    <a:spcPts val="0"/>
                  </a:spcBef>
                  <a:buNone/>
                </a:pPr>
                <a:r>
                  <a:rPr kumimoji="0" lang="zh-CN" altLang="en-US" sz="3200" u="none" strike="noStrike" kern="0" cap="none" spc="0" normalizeH="0" baseline="0" noProof="0" dirty="0" smtClean="0">
                    <a:ln>
                      <a:noFill/>
                    </a:ln>
                    <a:effectLst/>
                    <a:uLnTx/>
                    <a:uFillTx/>
                    <a:latin typeface="+mn-ea"/>
                  </a:rPr>
                  <a:t>  因此，</a:t>
                </a:r>
                <a:r>
                  <a:rPr lang="zh-CN" altLang="en-US" b="1" kern="0" dirty="0" smtClean="0">
                    <a:solidFill>
                      <a:srgbClr val="0000FF"/>
                    </a:solidFill>
                    <a:latin typeface="+mn-ea"/>
                  </a:rPr>
                  <a:t>均匀</a:t>
                </a:r>
                <a:r>
                  <a:rPr lang="zh-CN" altLang="en-US" b="1" kern="0" dirty="0" smtClean="0">
                    <a:solidFill>
                      <a:srgbClr val="C00000"/>
                    </a:solidFill>
                    <a:latin typeface="+mn-ea"/>
                  </a:rPr>
                  <a:t>导体</a:t>
                </a:r>
                <a:endParaRPr lang="en-US" altLang="zh-CN" b="1" kern="0" dirty="0" smtClean="0">
                  <a:solidFill>
                    <a:srgbClr val="C00000"/>
                  </a:solidFill>
                  <a:latin typeface="+mn-ea"/>
                </a:endParaRPr>
              </a:p>
              <a:p>
                <a:pPr marL="0" lvl="0" indent="0">
                  <a:spcBef>
                    <a:spcPts val="0"/>
                  </a:spcBef>
                  <a:buNone/>
                </a:pPr>
                <a:r>
                  <a:rPr lang="zh-CN" altLang="en-US" b="1" kern="0" dirty="0" smtClean="0">
                    <a:solidFill>
                      <a:srgbClr val="C00000"/>
                    </a:solidFill>
                    <a:latin typeface="+mn-ea"/>
                  </a:rPr>
                  <a:t>达到静电</a:t>
                </a:r>
                <a:r>
                  <a:rPr kumimoji="0" lang="zh-CN" altLang="en-US" sz="3200" b="1" u="none" strike="noStrike" kern="0" cap="none" spc="0" normalizeH="0" baseline="0" noProof="0" dirty="0" smtClean="0">
                    <a:ln>
                      <a:noFill/>
                    </a:ln>
                    <a:solidFill>
                      <a:srgbClr val="C00000"/>
                    </a:solidFill>
                    <a:effectLst/>
                    <a:uLnTx/>
                    <a:uFillTx/>
                    <a:latin typeface="+mn-ea"/>
                  </a:rPr>
                  <a:t>平衡状态</a:t>
                </a:r>
                <a:endParaRPr kumimoji="0" lang="en-US" altLang="zh-CN" sz="3200" b="1" u="none" strike="noStrike" kern="0" cap="none" spc="0" normalizeH="0" baseline="0" noProof="0" dirty="0" smtClean="0">
                  <a:ln>
                    <a:noFill/>
                  </a:ln>
                  <a:solidFill>
                    <a:srgbClr val="C00000"/>
                  </a:solidFill>
                  <a:effectLst/>
                  <a:uLnTx/>
                  <a:uFillTx/>
                  <a:latin typeface="+mn-ea"/>
                </a:endParaRPr>
              </a:p>
              <a:p>
                <a:pPr marL="0" lvl="0" indent="0">
                  <a:spcBef>
                    <a:spcPts val="0"/>
                  </a:spcBef>
                  <a:buNone/>
                </a:pPr>
                <a:r>
                  <a:rPr kumimoji="0" lang="zh-CN" altLang="en-US" sz="3200" b="1" u="none" strike="noStrike" kern="0" cap="none" spc="0" normalizeH="0" baseline="0" noProof="0" dirty="0" smtClean="0">
                    <a:ln>
                      <a:noFill/>
                    </a:ln>
                    <a:solidFill>
                      <a:srgbClr val="C00000"/>
                    </a:solidFill>
                    <a:effectLst/>
                    <a:uLnTx/>
                    <a:uFillTx/>
                    <a:latin typeface="+mn-ea"/>
                  </a:rPr>
                  <a:t>的条件是</a:t>
                </a:r>
                <a:r>
                  <a:rPr lang="zh-CN" altLang="en-US" b="1" kern="0" dirty="0" smtClean="0">
                    <a:solidFill>
                      <a:srgbClr val="C00000"/>
                    </a:solidFill>
                    <a:latin typeface="+mn-ea"/>
                  </a:rPr>
                  <a:t>导体内电</a:t>
                </a:r>
                <a:endParaRPr lang="en-US" altLang="zh-CN" b="1" kern="0" dirty="0" smtClean="0">
                  <a:solidFill>
                    <a:srgbClr val="C00000"/>
                  </a:solidFill>
                  <a:latin typeface="+mn-ea"/>
                </a:endParaRPr>
              </a:p>
              <a:p>
                <a:pPr marL="0" lvl="0" indent="0">
                  <a:spcBef>
                    <a:spcPts val="0"/>
                  </a:spcBef>
                  <a:buNone/>
                </a:pPr>
                <a:r>
                  <a:rPr lang="zh-CN" altLang="en-US" b="1" kern="0" dirty="0" smtClean="0">
                    <a:solidFill>
                      <a:srgbClr val="C00000"/>
                    </a:solidFill>
                    <a:latin typeface="+mn-ea"/>
                  </a:rPr>
                  <a:t>场矢量处</a:t>
                </a:r>
                <a:r>
                  <a:rPr kumimoji="0" lang="zh-CN" altLang="en-US" sz="3200" b="1" u="none" strike="noStrike" kern="0" cap="none" spc="0" normalizeH="0" baseline="0" noProof="0" dirty="0" smtClean="0">
                    <a:ln>
                      <a:noFill/>
                    </a:ln>
                    <a:solidFill>
                      <a:srgbClr val="C00000"/>
                    </a:solidFill>
                    <a:effectLst/>
                    <a:uLnTx/>
                    <a:uFillTx/>
                    <a:latin typeface="+mn-ea"/>
                  </a:rPr>
                  <a:t>处为零。</a:t>
                </a:r>
                <a:endParaRPr kumimoji="0" lang="en-US" altLang="zh-CN" sz="3200" b="1" u="none" strike="noStrike" kern="0" cap="none" spc="0" normalizeH="0" baseline="0" noProof="0" dirty="0" smtClean="0">
                  <a:ln>
                    <a:noFill/>
                  </a:ln>
                  <a:solidFill>
                    <a:srgbClr val="C00000"/>
                  </a:solidFill>
                  <a:effectLst/>
                  <a:uLnTx/>
                  <a:uFillTx/>
                  <a:latin typeface="+mn-ea"/>
                </a:endParaRPr>
              </a:p>
              <a:p>
                <a:pPr marL="0" lvl="0" indent="0">
                  <a:spcBef>
                    <a:spcPts val="0"/>
                  </a:spcBef>
                  <a:buNone/>
                </a:pPr>
                <a:r>
                  <a:rPr lang="zh-CN" altLang="en-US" kern="0" noProof="0" dirty="0" smtClean="0">
                    <a:solidFill>
                      <a:schemeClr val="tx1"/>
                    </a:solidFill>
                    <a:latin typeface="+mn-ea"/>
                  </a:rPr>
                  <a:t>良导体需</a:t>
                </a:r>
                <a:r>
                  <a:rPr lang="zh-CN" altLang="en-US" kern="0" dirty="0" smtClean="0">
                    <a:solidFill>
                      <a:schemeClr val="tx1"/>
                    </a:solidFill>
                    <a:latin typeface="+mn-ea"/>
                  </a:rPr>
                  <a:t>时</a:t>
                </a:r>
                <a14:m>
                  <m:oMath xmlns:m="http://schemas.openxmlformats.org/officeDocument/2006/math">
                    <m:sSup>
                      <m:sSupPr>
                        <m:ctrlPr>
                          <a:rPr lang="en-US" altLang="zh-CN" i="1" kern="0" smtClean="0">
                            <a:solidFill>
                              <a:schemeClr val="tx1"/>
                            </a:solidFill>
                            <a:latin typeface="Cambria Math"/>
                          </a:rPr>
                        </m:ctrlPr>
                      </m:sSupPr>
                      <m:e>
                        <m:r>
                          <a:rPr lang="en-US" altLang="zh-CN" b="0" i="1" kern="0" smtClean="0">
                            <a:solidFill>
                              <a:schemeClr val="tx1"/>
                            </a:solidFill>
                            <a:latin typeface="Cambria Math"/>
                          </a:rPr>
                          <m:t>10</m:t>
                        </m:r>
                      </m:e>
                      <m:sup>
                        <m:r>
                          <a:rPr lang="en-US" altLang="zh-CN" b="0" i="1" kern="0" smtClean="0">
                            <a:solidFill>
                              <a:schemeClr val="tx1"/>
                            </a:solidFill>
                            <a:latin typeface="Cambria Math"/>
                          </a:rPr>
                          <m:t>−16</m:t>
                        </m:r>
                      </m:sup>
                    </m:sSup>
                    <m:r>
                      <a:rPr lang="en-US" altLang="zh-CN" b="0" i="1" kern="0" smtClean="0">
                        <a:solidFill>
                          <a:schemeClr val="tx1"/>
                        </a:solidFill>
                        <a:latin typeface="Cambria Math"/>
                      </a:rPr>
                      <m:t>𝑆</m:t>
                    </m:r>
                  </m:oMath>
                </a14:m>
                <a:endParaRPr kumimoji="0" lang="zh-CN" altLang="en-US" sz="3200" u="none" strike="noStrike" kern="0" cap="none" spc="0" normalizeH="0" baseline="0" noProof="0" dirty="0" smtClean="0">
                  <a:ln>
                    <a:noFill/>
                  </a:ln>
                  <a:solidFill>
                    <a:schemeClr val="tx1"/>
                  </a:solidFill>
                  <a:effectLst/>
                  <a:uLnTx/>
                  <a:uFillTx/>
                  <a:latin typeface="+mn-ea"/>
                </a:endParaRPr>
              </a:p>
            </p:txBody>
          </p:sp>
        </mc:Choice>
        <mc:Fallback xmlns="">
          <p:sp>
            <p:nvSpPr>
              <p:cNvPr id="4" name="Rectangle 21"/>
              <p:cNvSpPr>
                <a:spLocks noGrp="1" noRot="1" noChangeAspect="1" noMove="1" noResize="1" noEditPoints="1" noAdjustHandles="1" noChangeArrowheads="1" noChangeShapeType="1" noTextEdit="1"/>
              </p:cNvSpPr>
              <p:nvPr>
                <p:ph idx="1"/>
              </p:nvPr>
            </p:nvSpPr>
            <p:spPr bwMode="auto">
              <a:xfrm>
                <a:off x="179512" y="764704"/>
                <a:ext cx="8208962" cy="5832475"/>
              </a:xfrm>
              <a:prstGeom prst="rect">
                <a:avLst/>
              </a:prstGeom>
              <a:blipFill rotWithShape="1">
                <a:blip r:embed="rId4"/>
                <a:stretch>
                  <a:fillRect l="-1856" t="-731" r="-1707"/>
                </a:stretch>
              </a:blip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 name="Picture 5" descr="E:\物理课件\大学物理_78\大学物理\2-12导体与介质2012\image2\2-2.jpg"/>
          <p:cNvPicPr>
            <a:picLocks noChangeAspect="1" noChangeArrowheads="1"/>
          </p:cNvPicPr>
          <p:nvPr/>
        </p:nvPicPr>
        <p:blipFill rotWithShape="1">
          <a:blip r:embed="rId5">
            <a:extLst>
              <a:ext uri="{28A0092B-C50C-407E-A947-70E740481C1C}">
                <a14:useLocalDpi xmlns:a14="http://schemas.microsoft.com/office/drawing/2010/main" val="0"/>
              </a:ext>
            </a:extLst>
          </a:blip>
          <a:srcRect b="10819"/>
          <a:stretch/>
        </p:blipFill>
        <p:spPr bwMode="auto">
          <a:xfrm>
            <a:off x="3779912" y="3537012"/>
            <a:ext cx="4176464" cy="2793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对象 1"/>
          <p:cNvGraphicFramePr>
            <a:graphicFrameLocks noChangeAspect="1"/>
          </p:cNvGraphicFramePr>
          <p:nvPr>
            <p:extLst>
              <p:ext uri="{D42A27DB-BD31-4B8C-83A1-F6EECF244321}">
                <p14:modId xmlns:p14="http://schemas.microsoft.com/office/powerpoint/2010/main" val="2515625067"/>
              </p:ext>
            </p:extLst>
          </p:nvPr>
        </p:nvGraphicFramePr>
        <p:xfrm>
          <a:off x="2699792" y="1859179"/>
          <a:ext cx="459347" cy="489701"/>
        </p:xfrm>
        <a:graphic>
          <a:graphicData uri="http://schemas.openxmlformats.org/presentationml/2006/ole">
            <mc:AlternateContent xmlns:mc="http://schemas.openxmlformats.org/markup-compatibility/2006">
              <mc:Choice xmlns:v="urn:schemas-microsoft-com:vml" Requires="v">
                <p:oleObj spid="_x0000_s26760" name="公式" r:id="rId6" imgW="190440" imgH="203040" progId="Equation.3">
                  <p:embed/>
                </p:oleObj>
              </mc:Choice>
              <mc:Fallback>
                <p:oleObj name="公式" r:id="rId6" imgW="190440" imgH="203040" progId="Equation.3">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792" y="1859179"/>
                        <a:ext cx="459347" cy="489701"/>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56709757"/>
              </p:ext>
            </p:extLst>
          </p:nvPr>
        </p:nvGraphicFramePr>
        <p:xfrm>
          <a:off x="7629768" y="1939875"/>
          <a:ext cx="360362" cy="481013"/>
        </p:xfrm>
        <a:graphic>
          <a:graphicData uri="http://schemas.openxmlformats.org/presentationml/2006/ole">
            <mc:AlternateContent xmlns:mc="http://schemas.openxmlformats.org/markup-compatibility/2006">
              <mc:Choice xmlns:v="urn:schemas-microsoft-com:vml" Requires="v">
                <p:oleObj spid="_x0000_s26761" name="公式" r:id="rId8" imgW="190440" imgH="253800" progId="Equation.3">
                  <p:embed/>
                </p:oleObj>
              </mc:Choice>
              <mc:Fallback>
                <p:oleObj name="公式" r:id="rId8" imgW="190440" imgH="253800" progId="Equation.3">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9768" y="1939875"/>
                        <a:ext cx="3603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576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down)">
                                      <p:cBhvr>
                                        <p:cTn id="10" dur="500"/>
                                        <p:tgtEl>
                                          <p:spTgt spid="4">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down)">
                                      <p:cBhvr>
                                        <p:cTn id="13" dur="500"/>
                                        <p:tgtEl>
                                          <p:spTgt spid="4">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down)">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down)">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a:bodyPr>
              <a:lstStyle/>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zh-CN" altLang="en-US" i="1" smtClean="0">
                              <a:latin typeface="Cambria Math"/>
                            </a:rPr>
                            <m:t>𝜆</m:t>
                          </m:r>
                        </m:e>
                        <m:sub>
                          <m:r>
                            <a:rPr lang="en-US" altLang="zh-CN" b="0" i="1" smtClean="0">
                              <a:latin typeface="Cambria Math"/>
                            </a:rPr>
                            <m:t>𝑚𝑎𝑥</m:t>
                          </m:r>
                        </m:sub>
                      </m:sSub>
                      <m:r>
                        <a:rPr lang="en-US" altLang="zh-CN" b="0" i="1" smtClean="0">
                          <a:latin typeface="Cambria Math"/>
                        </a:rPr>
                        <m:t>=2</m:t>
                      </m:r>
                      <m:r>
                        <a:rPr lang="zh-CN" altLang="en-US" b="0" i="1" smtClean="0">
                          <a:latin typeface="Cambria Math"/>
                        </a:rPr>
                        <m:t>𝜋</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sSub>
                        <m:sSubPr>
                          <m:ctrlPr>
                            <a:rPr lang="en-US" altLang="zh-CN" b="0" i="1" smtClean="0">
                              <a:latin typeface="Cambria Math"/>
                            </a:rPr>
                          </m:ctrlPr>
                        </m:sSubPr>
                        <m:e>
                          <m:sSub>
                            <m:sSubPr>
                              <m:ctrlPr>
                                <a:rPr lang="en-US" altLang="zh-CN" b="0" i="1" smtClean="0">
                                  <a:latin typeface="Cambria Math"/>
                                </a:rPr>
                              </m:ctrlPr>
                            </m:sSubPr>
                            <m:e>
                              <m:r>
                                <a:rPr lang="en-US" altLang="zh-CN" b="0" i="1" smtClean="0">
                                  <a:latin typeface="Cambria Math"/>
                                  <a:ea typeface="Cambria Math"/>
                                </a:rPr>
                                <m:t>𝜀</m:t>
                              </m:r>
                            </m:e>
                            <m:sub>
                              <m:r>
                                <a:rPr lang="en-US" altLang="zh-CN" b="0" i="1" smtClean="0">
                                  <a:latin typeface="Cambria Math"/>
                                </a:rPr>
                                <m:t>𝑟</m:t>
                              </m:r>
                            </m:sub>
                          </m:sSub>
                          <m:r>
                            <a:rPr lang="en-US" altLang="zh-CN" b="0" i="1" smtClean="0">
                              <a:latin typeface="Cambria Math"/>
                            </a:rPr>
                            <m:t>𝑅</m:t>
                          </m:r>
                        </m:e>
                        <m:sub>
                          <m:r>
                            <a:rPr lang="en-US" altLang="zh-CN" b="0" i="1" smtClean="0">
                              <a:latin typeface="Cambria Math"/>
                            </a:rPr>
                            <m:t>1</m:t>
                          </m:r>
                        </m:sub>
                      </m:sSub>
                      <m:sSub>
                        <m:sSubPr>
                          <m:ctrlPr>
                            <a:rPr lang="en-US" altLang="zh-CN" b="0" i="1" smtClean="0">
                              <a:latin typeface="Cambria Math"/>
                            </a:rPr>
                          </m:ctrlPr>
                        </m:sSubPr>
                        <m:e>
                          <m:r>
                            <a:rPr lang="en-US" altLang="zh-CN" b="0" i="1" smtClean="0">
                              <a:latin typeface="Cambria Math"/>
                            </a:rPr>
                            <m:t>𝐸</m:t>
                          </m:r>
                        </m:e>
                        <m:sub>
                          <m:r>
                            <a:rPr lang="en-US" altLang="zh-CN" b="0" i="1" smtClean="0">
                              <a:latin typeface="Cambria Math"/>
                            </a:rPr>
                            <m:t>𝑚</m:t>
                          </m:r>
                        </m:sub>
                      </m:sSub>
                    </m:oMath>
                  </m:oMathPara>
                </a14:m>
                <a:endParaRPr lang="en-US" altLang="zh-CN" dirty="0" smtClean="0"/>
              </a:p>
              <a:p>
                <a:pPr marL="0" indent="0">
                  <a:buNone/>
                </a:pPr>
                <a:r>
                  <a:rPr lang="zh-CN" altLang="en-US" dirty="0" smtClean="0"/>
                  <a:t>电容器</a:t>
                </a:r>
                <a:r>
                  <a:rPr lang="zh-CN" altLang="en-US" dirty="0"/>
                  <a:t>电压</a:t>
                </a:r>
                <a:r>
                  <a:rPr lang="zh-CN" altLang="en-US" dirty="0" smtClean="0"/>
                  <a:t>：</a:t>
                </a:r>
                <a:endParaRPr lang="en-US" altLang="zh-CN" dirty="0" smtClean="0"/>
              </a:p>
              <a:p>
                <a:pPr marL="0" indent="0">
                  <a:spcBef>
                    <a:spcPts val="0"/>
                  </a:spcBef>
                  <a:spcAft>
                    <a:spcPts val="1200"/>
                  </a:spcAft>
                  <a:buNone/>
                </a:pPr>
                <a14:m>
                  <m:oMathPara xmlns:m="http://schemas.openxmlformats.org/officeDocument/2006/math">
                    <m:oMathParaPr>
                      <m:jc m:val="left"/>
                    </m:oMathParaPr>
                    <m:oMath xmlns:m="http://schemas.openxmlformats.org/officeDocument/2006/math">
                      <m:r>
                        <a:rPr lang="en-US" altLang="zh-CN" i="1">
                          <a:latin typeface="Cambria Math"/>
                        </a:rPr>
                        <m:t>𝑈</m:t>
                      </m:r>
                      <m:r>
                        <a:rPr lang="en-US" altLang="zh-CN" i="1">
                          <a:latin typeface="Cambria Math"/>
                        </a:rPr>
                        <m:t>=</m:t>
                      </m:r>
                      <m:nary>
                        <m:naryPr>
                          <m:ctrlPr>
                            <a:rPr lang="en-US" altLang="zh-CN" i="1">
                              <a:latin typeface="Cambria Math"/>
                            </a:rPr>
                          </m:ctrlPr>
                        </m:naryPr>
                        <m:sub>
                          <m:sSub>
                            <m:sSubPr>
                              <m:ctrlPr>
                                <a:rPr lang="en-US" altLang="zh-CN" i="1">
                                  <a:latin typeface="Cambria Math"/>
                                </a:rPr>
                              </m:ctrlPr>
                            </m:sSubPr>
                            <m:e>
                              <m:r>
                                <a:rPr lang="en-US" altLang="zh-CN" i="1">
                                  <a:latin typeface="Cambria Math"/>
                                </a:rPr>
                                <m:t>𝑅</m:t>
                              </m:r>
                            </m:e>
                            <m:sub>
                              <m:r>
                                <a:rPr lang="en-US" altLang="zh-CN" i="1">
                                  <a:latin typeface="Cambria Math"/>
                                </a:rPr>
                                <m:t>1</m:t>
                              </m:r>
                            </m:sub>
                          </m:sSub>
                        </m:sub>
                        <m:sup>
                          <m:sSub>
                            <m:sSubPr>
                              <m:ctrlPr>
                                <a:rPr lang="en-US" altLang="zh-CN" i="1">
                                  <a:latin typeface="Cambria Math"/>
                                </a:rPr>
                              </m:ctrlPr>
                            </m:sSubPr>
                            <m:e>
                              <m:r>
                                <a:rPr lang="en-US" altLang="zh-CN" i="1">
                                  <a:latin typeface="Cambria Math"/>
                                </a:rPr>
                                <m:t>𝑅</m:t>
                              </m:r>
                            </m:e>
                            <m:sub>
                              <m:r>
                                <a:rPr lang="en-US" altLang="zh-CN" i="1">
                                  <a:latin typeface="Cambria Math"/>
                                </a:rPr>
                                <m:t>2</m:t>
                              </m:r>
                            </m:sub>
                          </m:sSub>
                        </m:sup>
                        <m:e>
                          <m:acc>
                            <m:accPr>
                              <m:chr m:val="⃗"/>
                              <m:ctrlPr>
                                <a:rPr lang="en-US" altLang="zh-CN" i="1">
                                  <a:latin typeface="Cambria Math"/>
                                </a:rPr>
                              </m:ctrlPr>
                            </m:accPr>
                            <m:e>
                              <m:r>
                                <a:rPr lang="en-US" altLang="zh-CN" i="1">
                                  <a:latin typeface="Cambria Math"/>
                                </a:rPr>
                                <m:t>𝐸</m:t>
                              </m:r>
                            </m:e>
                          </m:acc>
                          <m:r>
                            <a:rPr lang="en-US" altLang="zh-CN" i="1">
                              <a:latin typeface="Cambria Math"/>
                              <a:ea typeface="Cambria Math"/>
                            </a:rPr>
                            <m:t>⋅</m:t>
                          </m:r>
                          <m:r>
                            <a:rPr lang="en-US" altLang="zh-CN" i="1">
                              <a:latin typeface="Cambria Math"/>
                              <a:ea typeface="Cambria Math"/>
                            </a:rPr>
                            <m:t>𝑑</m:t>
                          </m:r>
                          <m:acc>
                            <m:accPr>
                              <m:chr m:val="⃗"/>
                              <m:ctrlPr>
                                <a:rPr lang="en-US" altLang="zh-CN" i="1">
                                  <a:latin typeface="Cambria Math"/>
                                  <a:ea typeface="Cambria Math"/>
                                </a:rPr>
                              </m:ctrlPr>
                            </m:accPr>
                            <m:e>
                              <m:r>
                                <a:rPr lang="en-US" altLang="zh-CN" i="1">
                                  <a:latin typeface="Cambria Math"/>
                                  <a:ea typeface="Cambria Math"/>
                                </a:rPr>
                                <m:t>𝑙</m:t>
                              </m:r>
                            </m:e>
                          </m:acc>
                          <m:r>
                            <a:rPr lang="en-US" altLang="zh-CN" i="1">
                              <a:latin typeface="Cambria Math"/>
                              <a:ea typeface="Cambria Math"/>
                            </a:rPr>
                            <m:t>=</m:t>
                          </m:r>
                          <m:nary>
                            <m:naryPr>
                              <m:ctrlPr>
                                <a:rPr lang="en-US" altLang="zh-CN" i="1">
                                  <a:latin typeface="Cambria Math"/>
                                  <a:ea typeface="Cambria Math"/>
                                </a:rPr>
                              </m:ctrlPr>
                            </m:naryPr>
                            <m:sub>
                              <m:sSub>
                                <m:sSubPr>
                                  <m:ctrlPr>
                                    <a:rPr lang="en-US" altLang="zh-CN" i="1">
                                      <a:latin typeface="Cambria Math"/>
                                      <a:ea typeface="Cambria Math"/>
                                    </a:rPr>
                                  </m:ctrlPr>
                                </m:sSubPr>
                                <m:e>
                                  <m:r>
                                    <a:rPr lang="en-US" altLang="zh-CN" i="1">
                                      <a:latin typeface="Cambria Math"/>
                                      <a:ea typeface="Cambria Math"/>
                                    </a:rPr>
                                    <m:t>𝑅</m:t>
                                  </m:r>
                                </m:e>
                                <m:sub>
                                  <m:r>
                                    <a:rPr lang="en-US" altLang="zh-CN" i="1">
                                      <a:latin typeface="Cambria Math"/>
                                      <a:ea typeface="Cambria Math"/>
                                    </a:rPr>
                                    <m:t>1</m:t>
                                  </m:r>
                                </m:sub>
                              </m:sSub>
                            </m:sub>
                            <m:sup>
                              <m:sSub>
                                <m:sSubPr>
                                  <m:ctrlPr>
                                    <a:rPr lang="en-US" altLang="zh-CN" i="1">
                                      <a:latin typeface="Cambria Math"/>
                                      <a:ea typeface="Cambria Math"/>
                                    </a:rPr>
                                  </m:ctrlPr>
                                </m:sSubPr>
                                <m:e>
                                  <m:r>
                                    <a:rPr lang="en-US" altLang="zh-CN" i="1">
                                      <a:latin typeface="Cambria Math"/>
                                      <a:ea typeface="Cambria Math"/>
                                    </a:rPr>
                                    <m:t>𝑅</m:t>
                                  </m:r>
                                </m:e>
                                <m:sub>
                                  <m:r>
                                    <a:rPr lang="en-US" altLang="zh-CN" i="1">
                                      <a:latin typeface="Cambria Math"/>
                                      <a:ea typeface="Cambria Math"/>
                                    </a:rPr>
                                    <m:t>2</m:t>
                                  </m:r>
                                </m:sub>
                              </m:sSub>
                            </m:sup>
                            <m:e>
                              <m:f>
                                <m:fPr>
                                  <m:ctrlPr>
                                    <a:rPr lang="en-US" altLang="zh-CN" i="1">
                                      <a:latin typeface="Cambria Math"/>
                                      <a:ea typeface="Cambria Math"/>
                                    </a:rPr>
                                  </m:ctrlPr>
                                </m:fPr>
                                <m:num>
                                  <m:r>
                                    <a:rPr lang="zh-CN" altLang="en-US" i="1">
                                      <a:latin typeface="Cambria Math"/>
                                      <a:ea typeface="Cambria Math"/>
                                    </a:rPr>
                                    <m:t>𝜆</m:t>
                                  </m:r>
                                </m:num>
                                <m:den>
                                  <m:r>
                                    <a:rPr lang="en-US" altLang="zh-CN" i="1">
                                      <a:latin typeface="Cambria Math"/>
                                      <a:ea typeface="Cambria Math"/>
                                    </a:rPr>
                                    <m:t>2</m:t>
                                  </m:r>
                                  <m:r>
                                    <a:rPr lang="zh-CN" altLang="en-US" i="1">
                                      <a:latin typeface="Cambria Math"/>
                                      <a:ea typeface="Cambria Math"/>
                                    </a:rPr>
                                    <m:t>𝜋</m:t>
                                  </m:r>
                                  <m:sSub>
                                    <m:sSubPr>
                                      <m:ctrlPr>
                                        <a:rPr lang="en-US" altLang="zh-CN" i="1">
                                          <a:latin typeface="Cambria Math"/>
                                          <a:ea typeface="Cambria Math"/>
                                        </a:rPr>
                                      </m:ctrlPr>
                                    </m:sSubPr>
                                    <m:e>
                                      <m:r>
                                        <a:rPr lang="zh-CN" altLang="en-US" i="1">
                                          <a:latin typeface="Cambria Math"/>
                                          <a:ea typeface="Cambria Math"/>
                                        </a:rPr>
                                        <m:t>𝜀</m:t>
                                      </m:r>
                                    </m:e>
                                    <m:sub>
                                      <m:r>
                                        <a:rPr lang="en-US" altLang="zh-CN" i="1">
                                          <a:latin typeface="Cambria Math"/>
                                          <a:ea typeface="Cambria Math"/>
                                        </a:rPr>
                                        <m:t>0</m:t>
                                      </m:r>
                                    </m:sub>
                                  </m:sSub>
                                  <m:sSub>
                                    <m:sSubPr>
                                      <m:ctrlPr>
                                        <a:rPr lang="en-US" altLang="zh-CN" i="1">
                                          <a:latin typeface="Cambria Math"/>
                                          <a:ea typeface="Cambria Math"/>
                                        </a:rPr>
                                      </m:ctrlPr>
                                    </m:sSubPr>
                                    <m:e>
                                      <m:r>
                                        <a:rPr lang="zh-CN" altLang="en-US" i="1">
                                          <a:latin typeface="Cambria Math"/>
                                          <a:ea typeface="Cambria Math"/>
                                        </a:rPr>
                                        <m:t>𝜀</m:t>
                                      </m:r>
                                    </m:e>
                                    <m:sub>
                                      <m:r>
                                        <a:rPr lang="en-US" altLang="zh-CN" b="0" i="1" smtClean="0">
                                          <a:latin typeface="Cambria Math"/>
                                          <a:ea typeface="Cambria Math"/>
                                        </a:rPr>
                                        <m:t>𝑟</m:t>
                                      </m:r>
                                    </m:sub>
                                  </m:sSub>
                                  <m:r>
                                    <a:rPr lang="en-US" altLang="zh-CN" b="0" i="1" smtClean="0">
                                      <a:latin typeface="Cambria Math"/>
                                      <a:ea typeface="Cambria Math"/>
                                    </a:rPr>
                                    <m:t>𝑟</m:t>
                                  </m:r>
                                </m:den>
                              </m:f>
                            </m:e>
                          </m:nary>
                        </m:e>
                      </m:nary>
                      <m:r>
                        <a:rPr lang="en-US" altLang="zh-CN" i="1">
                          <a:latin typeface="Cambria Math"/>
                        </a:rPr>
                        <m:t>𝑑𝑟</m:t>
                      </m:r>
                    </m:oMath>
                  </m:oMathPara>
                </a14:m>
                <a:endParaRPr lang="en-US" altLang="zh-CN" i="1" dirty="0" smtClean="0">
                  <a:latin typeface="Cambria Math"/>
                </a:endParaRPr>
              </a:p>
              <a:p>
                <a:pPr marL="0" indent="0">
                  <a:spcBef>
                    <a:spcPts val="0"/>
                  </a:spcBef>
                  <a:spcAft>
                    <a:spcPts val="1200"/>
                  </a:spcAft>
                  <a:buNone/>
                </a:pPr>
                <a14:m>
                  <m:oMathPara xmlns:m="http://schemas.openxmlformats.org/officeDocument/2006/math">
                    <m:oMathParaPr>
                      <m:jc m:val="left"/>
                    </m:oMathParaPr>
                    <m:oMath xmlns:m="http://schemas.openxmlformats.org/officeDocument/2006/math">
                      <m:r>
                        <a:rPr lang="en-US" altLang="zh-CN" i="1">
                          <a:latin typeface="Cambria Math"/>
                        </a:rPr>
                        <m:t>=</m:t>
                      </m:r>
                      <m:f>
                        <m:fPr>
                          <m:ctrlPr>
                            <a:rPr lang="en-US" altLang="zh-CN" i="1">
                              <a:latin typeface="Cambria Math"/>
                            </a:rPr>
                          </m:ctrlPr>
                        </m:fPr>
                        <m:num>
                          <m:r>
                            <a:rPr lang="zh-CN" altLang="en-US" i="1">
                              <a:latin typeface="Cambria Math"/>
                              <a:ea typeface="Cambria Math"/>
                            </a:rPr>
                            <m:t>𝜆</m:t>
                          </m:r>
                        </m:num>
                        <m:den>
                          <m:r>
                            <a:rPr lang="en-US" altLang="zh-CN" i="1">
                              <a:latin typeface="Cambria Math"/>
                            </a:rPr>
                            <m:t>2</m:t>
                          </m:r>
                          <m:r>
                            <a:rPr lang="zh-CN" altLang="en-US" i="1">
                              <a:latin typeface="Cambria Math"/>
                            </a:rPr>
                            <m:t>𝜋</m:t>
                          </m:r>
                          <m:sSub>
                            <m:sSubPr>
                              <m:ctrlPr>
                                <a:rPr lang="en-US" altLang="zh-CN" i="1">
                                  <a:latin typeface="Cambria Math"/>
                                </a:rPr>
                              </m:ctrlPr>
                            </m:sSubPr>
                            <m:e>
                              <m:r>
                                <a:rPr lang="zh-CN" altLang="en-US" i="1">
                                  <a:latin typeface="Cambria Math"/>
                                </a:rPr>
                                <m:t>𝜀</m:t>
                              </m:r>
                            </m:e>
                            <m:sub>
                              <m:r>
                                <a:rPr lang="en-US" altLang="zh-CN" i="1">
                                  <a:latin typeface="Cambria Math"/>
                                </a:rPr>
                                <m:t>0</m:t>
                              </m:r>
                            </m:sub>
                          </m:sSub>
                          <m:sSub>
                            <m:sSubPr>
                              <m:ctrlPr>
                                <a:rPr lang="en-US" altLang="zh-CN" i="1">
                                  <a:latin typeface="Cambria Math"/>
                                  <a:ea typeface="Cambria Math"/>
                                </a:rPr>
                              </m:ctrlPr>
                            </m:sSubPr>
                            <m:e>
                              <m:r>
                                <a:rPr lang="zh-CN" altLang="en-US" i="1">
                                  <a:latin typeface="Cambria Math"/>
                                  <a:ea typeface="Cambria Math"/>
                                </a:rPr>
                                <m:t>𝜀</m:t>
                              </m:r>
                            </m:e>
                            <m:sub>
                              <m:r>
                                <a:rPr lang="en-US" altLang="zh-CN" i="1">
                                  <a:latin typeface="Cambria Math"/>
                                  <a:ea typeface="Cambria Math"/>
                                </a:rPr>
                                <m:t>𝑟</m:t>
                              </m:r>
                            </m:sub>
                          </m:sSub>
                        </m:den>
                      </m:f>
                      <m:func>
                        <m:funcPr>
                          <m:ctrlPr>
                            <a:rPr lang="en-US" altLang="zh-CN" i="1">
                              <a:latin typeface="Cambria Math"/>
                            </a:rPr>
                          </m:ctrlPr>
                        </m:funcPr>
                        <m:fName>
                          <m:r>
                            <m:rPr>
                              <m:sty m:val="p"/>
                            </m:rPr>
                            <a:rPr lang="en-US" altLang="zh-CN">
                              <a:latin typeface="Cambria Math"/>
                            </a:rPr>
                            <m:t>ln</m:t>
                          </m:r>
                        </m:fName>
                        <m:e>
                          <m:f>
                            <m:fPr>
                              <m:ctrlPr>
                                <a:rPr lang="en-US" altLang="zh-CN" i="1">
                                  <a:latin typeface="Cambria Math"/>
                                </a:rPr>
                              </m:ctrlPr>
                            </m:fPr>
                            <m:num>
                              <m:sSub>
                                <m:sSubPr>
                                  <m:ctrlPr>
                                    <a:rPr lang="en-US" altLang="zh-CN" i="1">
                                      <a:latin typeface="Cambria Math"/>
                                    </a:rPr>
                                  </m:ctrlPr>
                                </m:sSubPr>
                                <m:e>
                                  <m:r>
                                    <a:rPr lang="en-US" altLang="zh-CN" i="1">
                                      <a:latin typeface="Cambria Math"/>
                                    </a:rPr>
                                    <m:t>𝑅</m:t>
                                  </m:r>
                                </m:e>
                                <m:sub>
                                  <m:r>
                                    <a:rPr lang="en-US" altLang="zh-CN" i="1">
                                      <a:latin typeface="Cambria Math"/>
                                    </a:rPr>
                                    <m:t>2</m:t>
                                  </m:r>
                                </m:sub>
                              </m:sSub>
                            </m:num>
                            <m:den>
                              <m:sSub>
                                <m:sSubPr>
                                  <m:ctrlPr>
                                    <a:rPr lang="en-US" altLang="zh-CN" i="1">
                                      <a:latin typeface="Cambria Math"/>
                                    </a:rPr>
                                  </m:ctrlPr>
                                </m:sSubPr>
                                <m:e>
                                  <m:r>
                                    <a:rPr lang="en-US" altLang="zh-CN" i="1">
                                      <a:latin typeface="Cambria Math"/>
                                    </a:rPr>
                                    <m:t>𝑅</m:t>
                                  </m:r>
                                </m:e>
                                <m:sub>
                                  <m:r>
                                    <a:rPr lang="en-US" altLang="zh-CN" i="1">
                                      <a:latin typeface="Cambria Math"/>
                                    </a:rPr>
                                    <m:t>1</m:t>
                                  </m:r>
                                </m:sub>
                              </m:sSub>
                            </m:den>
                          </m:f>
                        </m:e>
                      </m:func>
                    </m:oMath>
                  </m:oMathPara>
                </a14:m>
                <a:endParaRPr lang="en-US" altLang="zh-CN" dirty="0" smtClean="0"/>
              </a:p>
              <a:p>
                <a:pPr marL="0" indent="0">
                  <a:buNone/>
                </a:pPr>
                <a:r>
                  <a:rPr lang="zh-CN" altLang="en-US" dirty="0"/>
                  <a:t>将</a:t>
                </a:r>
                <a14:m>
                  <m:oMath xmlns:m="http://schemas.openxmlformats.org/officeDocument/2006/math">
                    <m:sSub>
                      <m:sSubPr>
                        <m:ctrlPr>
                          <a:rPr lang="en-US" altLang="zh-CN" i="1">
                            <a:latin typeface="Cambria Math"/>
                          </a:rPr>
                        </m:ctrlPr>
                      </m:sSubPr>
                      <m:e>
                        <m:r>
                          <a:rPr lang="zh-CN" altLang="en-US" i="1">
                            <a:latin typeface="Cambria Math"/>
                          </a:rPr>
                          <m:t>𝜆</m:t>
                        </m:r>
                      </m:e>
                      <m:sub>
                        <m:r>
                          <a:rPr lang="en-US" altLang="zh-CN" i="1">
                            <a:latin typeface="Cambria Math"/>
                          </a:rPr>
                          <m:t>𝑚</m:t>
                        </m:r>
                      </m:sub>
                    </m:sSub>
                  </m:oMath>
                </a14:m>
                <a:r>
                  <a:rPr lang="zh-CN" altLang="en-US" dirty="0"/>
                  <a:t>的结果</a:t>
                </a:r>
                <a:r>
                  <a:rPr lang="zh-CN" altLang="en-US" dirty="0" smtClean="0"/>
                  <a:t>代替上式中的</a:t>
                </a:r>
                <a14:m>
                  <m:oMath xmlns:m="http://schemas.openxmlformats.org/officeDocument/2006/math">
                    <m:r>
                      <a:rPr lang="zh-CN" altLang="en-US" i="1">
                        <a:latin typeface="Cambria Math"/>
                        <a:ea typeface="Cambria Math"/>
                      </a:rPr>
                      <m:t>𝜆</m:t>
                    </m:r>
                  </m:oMath>
                </a14:m>
                <a:r>
                  <a:rPr lang="zh-CN" altLang="en-US" dirty="0" smtClean="0"/>
                  <a:t>，</a:t>
                </a:r>
                <a:r>
                  <a:rPr lang="zh-CN" altLang="en-US" dirty="0"/>
                  <a:t>求得柱形电容器</a:t>
                </a:r>
                <a14:m>
                  <m:oMath xmlns:m="http://schemas.openxmlformats.org/officeDocument/2006/math">
                    <m:r>
                      <a:rPr lang="zh-CN" altLang="en-US" b="0" i="0" smtClean="0">
                        <a:latin typeface="Cambria Math"/>
                      </a:rPr>
                      <m:t>的</m:t>
                    </m:r>
                    <m:r>
                      <a:rPr lang="zh-CN" altLang="en-US" i="1">
                        <a:latin typeface="Cambria Math"/>
                      </a:rPr>
                      <m:t>耐压</m:t>
                    </m:r>
                    <m:r>
                      <a:rPr lang="zh-CN" altLang="en-US" b="0" i="1" smtClean="0">
                        <a:latin typeface="Cambria Math"/>
                      </a:rPr>
                      <m:t>为：</m:t>
                    </m:r>
                  </m:oMath>
                </a14:m>
                <a:endParaRPr lang="en-US" altLang="zh-CN"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a:rPr>
                            <m:t>𝑈</m:t>
                          </m:r>
                        </m:e>
                        <m:sub>
                          <m:r>
                            <a:rPr lang="en-US" altLang="zh-CN" i="1">
                              <a:latin typeface="Cambria Math"/>
                            </a:rPr>
                            <m:t>𝑚𝑎𝑥</m:t>
                          </m:r>
                        </m:sub>
                      </m:sSub>
                      <m:r>
                        <a:rPr lang="en-US" altLang="zh-CN" i="1">
                          <a:latin typeface="Cambria Math"/>
                        </a:rPr>
                        <m:t>=</m:t>
                      </m:r>
                      <m:sSub>
                        <m:sSubPr>
                          <m:ctrlPr>
                            <a:rPr lang="en-US" altLang="zh-CN" i="1">
                              <a:latin typeface="Cambria Math"/>
                            </a:rPr>
                          </m:ctrlPr>
                        </m:sSubPr>
                        <m:e>
                          <m:r>
                            <a:rPr lang="en-US" altLang="zh-CN" i="1">
                              <a:latin typeface="Cambria Math"/>
                            </a:rPr>
                            <m:t>𝐸</m:t>
                          </m:r>
                        </m:e>
                        <m:sub>
                          <m:r>
                            <a:rPr lang="en-US" altLang="zh-CN" i="1">
                              <a:latin typeface="Cambria Math"/>
                            </a:rPr>
                            <m:t>𝑚</m:t>
                          </m:r>
                        </m:sub>
                      </m:sSub>
                      <m:sSub>
                        <m:sSubPr>
                          <m:ctrlPr>
                            <a:rPr lang="en-US" altLang="zh-CN" i="1">
                              <a:latin typeface="Cambria Math"/>
                            </a:rPr>
                          </m:ctrlPr>
                        </m:sSubPr>
                        <m:e>
                          <m:r>
                            <a:rPr lang="en-US" altLang="zh-CN" i="1">
                              <a:latin typeface="Cambria Math"/>
                            </a:rPr>
                            <m:t>𝑅</m:t>
                          </m:r>
                        </m:e>
                        <m:sub>
                          <m:r>
                            <a:rPr lang="en-US" altLang="zh-CN" i="1">
                              <a:latin typeface="Cambria Math"/>
                            </a:rPr>
                            <m:t>1</m:t>
                          </m:r>
                        </m:sub>
                      </m:sSub>
                      <m:func>
                        <m:funcPr>
                          <m:ctrlPr>
                            <a:rPr lang="en-US" altLang="zh-CN" i="1">
                              <a:latin typeface="Cambria Math"/>
                            </a:rPr>
                          </m:ctrlPr>
                        </m:funcPr>
                        <m:fName>
                          <m:r>
                            <m:rPr>
                              <m:sty m:val="p"/>
                            </m:rPr>
                            <a:rPr lang="en-US" altLang="zh-CN">
                              <a:latin typeface="Cambria Math"/>
                            </a:rPr>
                            <m:t>ln</m:t>
                          </m:r>
                        </m:fName>
                        <m:e>
                          <m:f>
                            <m:fPr>
                              <m:ctrlPr>
                                <a:rPr lang="en-US" altLang="zh-CN" i="1">
                                  <a:latin typeface="Cambria Math"/>
                                </a:rPr>
                              </m:ctrlPr>
                            </m:fPr>
                            <m:num>
                              <m:sSub>
                                <m:sSubPr>
                                  <m:ctrlPr>
                                    <a:rPr lang="en-US" altLang="zh-CN" i="1">
                                      <a:latin typeface="Cambria Math"/>
                                    </a:rPr>
                                  </m:ctrlPr>
                                </m:sSubPr>
                                <m:e>
                                  <m:r>
                                    <a:rPr lang="en-US" altLang="zh-CN" i="1">
                                      <a:latin typeface="Cambria Math"/>
                                    </a:rPr>
                                    <m:t>𝑅</m:t>
                                  </m:r>
                                </m:e>
                                <m:sub>
                                  <m:r>
                                    <a:rPr lang="en-US" altLang="zh-CN" i="1">
                                      <a:latin typeface="Cambria Math"/>
                                    </a:rPr>
                                    <m:t>2</m:t>
                                  </m:r>
                                </m:sub>
                              </m:sSub>
                            </m:num>
                            <m:den>
                              <m:sSub>
                                <m:sSubPr>
                                  <m:ctrlPr>
                                    <a:rPr lang="en-US" altLang="zh-CN" i="1">
                                      <a:latin typeface="Cambria Math"/>
                                    </a:rPr>
                                  </m:ctrlPr>
                                </m:sSubPr>
                                <m:e>
                                  <m:r>
                                    <a:rPr lang="en-US" altLang="zh-CN" i="1">
                                      <a:latin typeface="Cambria Math"/>
                                    </a:rPr>
                                    <m:t>𝑅</m:t>
                                  </m:r>
                                </m:e>
                                <m:sub>
                                  <m:r>
                                    <a:rPr lang="en-US" altLang="zh-CN" i="1">
                                      <a:latin typeface="Cambria Math"/>
                                    </a:rPr>
                                    <m:t>1</m:t>
                                  </m:r>
                                </m:sub>
                              </m:sSub>
                            </m:den>
                          </m:f>
                        </m:e>
                      </m:func>
                    </m:oMath>
                  </m:oMathPara>
                </a14:m>
                <a:endParaRPr lang="zh-CN" altLang="en-US" dirty="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945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rPr>
              <a:t>作业：</a:t>
            </a:r>
            <a:endParaRPr lang="en-US" altLang="zh-CN" b="1" dirty="0" smtClean="0">
              <a:solidFill>
                <a:srgbClr val="FF0000"/>
              </a:solidFill>
            </a:endParaRPr>
          </a:p>
          <a:p>
            <a:pPr marL="0" indent="0">
              <a:buNone/>
            </a:pPr>
            <a:r>
              <a:rPr lang="en-US" altLang="zh-CN" b="1" dirty="0">
                <a:solidFill>
                  <a:srgbClr val="FF0000"/>
                </a:solidFill>
              </a:rPr>
              <a:t> </a:t>
            </a:r>
            <a:r>
              <a:rPr lang="en-US" altLang="zh-CN" b="1" dirty="0" smtClean="0">
                <a:solidFill>
                  <a:srgbClr val="FF0000"/>
                </a:solidFill>
              </a:rPr>
              <a:t>             P356     </a:t>
            </a:r>
            <a:r>
              <a:rPr lang="en-US" altLang="zh-CN" b="1" dirty="0">
                <a:solidFill>
                  <a:srgbClr val="FF0000"/>
                </a:solidFill>
              </a:rPr>
              <a:t>T8.54    T8.57    T8.58    T8.60</a:t>
            </a:r>
          </a:p>
        </p:txBody>
      </p:sp>
    </p:spTree>
    <p:extLst>
      <p:ext uri="{BB962C8B-B14F-4D97-AF65-F5344CB8AC3E}">
        <p14:creationId xmlns:p14="http://schemas.microsoft.com/office/powerpoint/2010/main" val="1197550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60648"/>
            <a:ext cx="8856984" cy="1008112"/>
          </a:xfrm>
        </p:spPr>
        <p:txBody>
          <a:bodyPr>
            <a:normAutofit/>
          </a:bodyPr>
          <a:lstStyle/>
          <a:p>
            <a:pPr lvl="0">
              <a:spcBef>
                <a:spcPct val="50000"/>
              </a:spcBef>
              <a:defRPr/>
            </a:pPr>
            <a:r>
              <a:rPr lang="en-US" altLang="zh-CN" b="1" kern="0" dirty="0" smtClean="0">
                <a:solidFill>
                  <a:prstClr val="black">
                    <a:lumMod val="95000"/>
                    <a:lumOff val="5000"/>
                  </a:prstClr>
                </a:solidFill>
                <a:latin typeface="+mj-ea"/>
                <a:cs typeface="+mn-cs"/>
              </a:rPr>
              <a:t>§2.3</a:t>
            </a:r>
            <a:r>
              <a:rPr lang="zh-CN" altLang="en-US" b="1" kern="0" dirty="0" smtClean="0">
                <a:solidFill>
                  <a:prstClr val="black">
                    <a:lumMod val="95000"/>
                    <a:lumOff val="5000"/>
                  </a:prstClr>
                </a:solidFill>
                <a:latin typeface="+mj-ea"/>
                <a:cs typeface="+mn-cs"/>
              </a:rPr>
              <a:t>静电场能量</a:t>
            </a:r>
            <a:endParaRPr lang="zh-CN" altLang="en-US" dirty="0">
              <a:latin typeface="+mj-ea"/>
            </a:endParaRPr>
          </a:p>
        </p:txBody>
      </p:sp>
      <p:sp>
        <p:nvSpPr>
          <p:cNvPr id="3" name="内容占位符 2"/>
          <p:cNvSpPr>
            <a:spLocks noGrp="1"/>
          </p:cNvSpPr>
          <p:nvPr>
            <p:ph idx="1"/>
          </p:nvPr>
        </p:nvSpPr>
        <p:spPr>
          <a:xfrm>
            <a:off x="0" y="1268760"/>
            <a:ext cx="8892480" cy="5328592"/>
          </a:xfrm>
        </p:spPr>
        <p:txBody>
          <a:bodyPr/>
          <a:lstStyle/>
          <a:p>
            <a:pPr marL="0" indent="0">
              <a:buNone/>
            </a:pPr>
            <a:r>
              <a:rPr lang="en-US" altLang="zh-CN" dirty="0"/>
              <a:t>	</a:t>
            </a:r>
            <a:endParaRPr lang="en-US" altLang="zh-CN" dirty="0" smtClean="0"/>
          </a:p>
        </p:txBody>
      </p:sp>
      <mc:AlternateContent xmlns:mc="http://schemas.openxmlformats.org/markup-compatibility/2006" xmlns:a14="http://schemas.microsoft.com/office/drawing/2010/main">
        <mc:Choice Requires="a14">
          <p:sp>
            <p:nvSpPr>
              <p:cNvPr id="5" name="Text Box 2"/>
              <p:cNvSpPr txBox="1">
                <a:spLocks noChangeArrowheads="1"/>
              </p:cNvSpPr>
              <p:nvPr/>
            </p:nvSpPr>
            <p:spPr bwMode="auto">
              <a:xfrm>
                <a:off x="0" y="1369795"/>
                <a:ext cx="9036496" cy="56630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accent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zh-CN" altLang="en-US" sz="3000" b="1" dirty="0" smtClean="0">
                    <a:solidFill>
                      <a:srgbClr val="0000FF"/>
                    </a:solidFill>
                    <a:latin typeface="宋体" charset="-122"/>
                  </a:rPr>
                  <a:t>一、静电能概念</a:t>
                </a:r>
                <a:endParaRPr lang="en-US" altLang="zh-CN" sz="3000" b="1" dirty="0" smtClean="0">
                  <a:solidFill>
                    <a:srgbClr val="0000FF"/>
                  </a:solidFill>
                  <a:latin typeface="宋体" charset="-122"/>
                </a:endParaRPr>
              </a:p>
              <a:p>
                <a:pPr indent="808038"/>
                <a:r>
                  <a:rPr lang="zh-CN" altLang="en-US" sz="3000" dirty="0" smtClean="0">
                    <a:solidFill>
                      <a:prstClr val="black"/>
                    </a:solidFill>
                    <a:latin typeface="宋体" charset="-122"/>
                  </a:rPr>
                  <a:t>静电场能量也就是静止电荷产生的电场具有的能量。</a:t>
                </a:r>
                <a:endParaRPr lang="en-US" altLang="zh-CN" sz="3000" dirty="0" smtClean="0">
                  <a:solidFill>
                    <a:prstClr val="black"/>
                  </a:solidFill>
                  <a:latin typeface="宋体" charset="-122"/>
                </a:endParaRPr>
              </a:p>
              <a:p>
                <a:pPr indent="808038"/>
                <a:r>
                  <a:rPr lang="zh-CN" altLang="en-US" sz="3000" dirty="0" smtClean="0">
                    <a:solidFill>
                      <a:prstClr val="black"/>
                    </a:solidFill>
                    <a:latin typeface="宋体" charset="-122"/>
                  </a:rPr>
                  <a:t>一点电荷产生的电场中，有一试验电荷</a:t>
                </a:r>
                <a:r>
                  <a:rPr lang="en-US" altLang="zh-CN" sz="3000" dirty="0" smtClean="0">
                    <a:solidFill>
                      <a:prstClr val="black"/>
                    </a:solidFill>
                    <a:latin typeface="宋体" charset="-122"/>
                  </a:rPr>
                  <a:t>q</a:t>
                </a:r>
                <a:r>
                  <a:rPr lang="zh-CN" altLang="en-US" sz="3000" dirty="0" smtClean="0">
                    <a:solidFill>
                      <a:prstClr val="black"/>
                    </a:solidFill>
                    <a:latin typeface="宋体" charset="-122"/>
                  </a:rPr>
                  <a:t>，其位置的电位为</a:t>
                </a:r>
                <a14:m>
                  <m:oMath xmlns:m="http://schemas.openxmlformats.org/officeDocument/2006/math">
                    <m:sSub>
                      <m:sSubPr>
                        <m:ctrlPr>
                          <a:rPr lang="en-US" altLang="zh-CN" sz="3000" i="1" smtClean="0">
                            <a:solidFill>
                              <a:prstClr val="black"/>
                            </a:solidFill>
                            <a:latin typeface="Cambria Math"/>
                          </a:rPr>
                        </m:ctrlPr>
                      </m:sSubPr>
                      <m:e>
                        <m:r>
                          <a:rPr lang="en-US" altLang="zh-CN" sz="3000" b="0" i="1" smtClean="0">
                            <a:solidFill>
                              <a:prstClr val="black"/>
                            </a:solidFill>
                            <a:latin typeface="Cambria Math"/>
                          </a:rPr>
                          <m:t>𝑈</m:t>
                        </m:r>
                      </m:e>
                      <m:sub>
                        <m:r>
                          <a:rPr lang="en-US" altLang="zh-CN" sz="3000" b="0" i="1" smtClean="0">
                            <a:solidFill>
                              <a:prstClr val="black"/>
                            </a:solidFill>
                            <a:latin typeface="Cambria Math"/>
                          </a:rPr>
                          <m:t>𝑟</m:t>
                        </m:r>
                      </m:sub>
                    </m:sSub>
                  </m:oMath>
                </a14:m>
                <a:r>
                  <a:rPr lang="en-US" altLang="zh-CN" sz="3000" dirty="0" smtClean="0">
                    <a:solidFill>
                      <a:prstClr val="black"/>
                    </a:solidFill>
                    <a:latin typeface="宋体" charset="-122"/>
                  </a:rPr>
                  <a:t>,</a:t>
                </a:r>
                <a:r>
                  <a:rPr lang="zh-CN" altLang="en-US" sz="3000" dirty="0" smtClean="0">
                    <a:solidFill>
                      <a:prstClr val="black"/>
                    </a:solidFill>
                    <a:latin typeface="宋体" charset="-122"/>
                  </a:rPr>
                  <a:t>则试验电荷的位能为</a:t>
                </a:r>
                <a14:m>
                  <m:oMath xmlns:m="http://schemas.openxmlformats.org/officeDocument/2006/math">
                    <m:r>
                      <a:rPr lang="en-US" altLang="zh-CN" sz="3000" b="0" i="1" smtClean="0">
                        <a:solidFill>
                          <a:prstClr val="black"/>
                        </a:solidFill>
                        <a:latin typeface="Cambria Math"/>
                      </a:rPr>
                      <m:t>𝑊</m:t>
                    </m:r>
                    <m:r>
                      <a:rPr lang="en-US" altLang="zh-CN" sz="3000" b="0" i="1" smtClean="0">
                        <a:solidFill>
                          <a:prstClr val="black"/>
                        </a:solidFill>
                        <a:latin typeface="Cambria Math"/>
                      </a:rPr>
                      <m:t>=</m:t>
                    </m:r>
                    <m:r>
                      <a:rPr lang="en-US" altLang="zh-CN" sz="3000" b="0" i="1" smtClean="0">
                        <a:solidFill>
                          <a:prstClr val="black"/>
                        </a:solidFill>
                        <a:latin typeface="Cambria Math"/>
                      </a:rPr>
                      <m:t>𝑞</m:t>
                    </m:r>
                    <m:sSub>
                      <m:sSubPr>
                        <m:ctrlPr>
                          <a:rPr lang="en-US" altLang="zh-CN" sz="3000" b="0" i="1" smtClean="0">
                            <a:solidFill>
                              <a:prstClr val="black"/>
                            </a:solidFill>
                            <a:latin typeface="Cambria Math"/>
                          </a:rPr>
                        </m:ctrlPr>
                      </m:sSubPr>
                      <m:e>
                        <m:r>
                          <a:rPr lang="en-US" altLang="zh-CN" sz="3000" b="0" i="1" smtClean="0">
                            <a:solidFill>
                              <a:prstClr val="black"/>
                            </a:solidFill>
                            <a:latin typeface="Cambria Math"/>
                          </a:rPr>
                          <m:t>𝑈</m:t>
                        </m:r>
                      </m:e>
                      <m:sub>
                        <m:r>
                          <a:rPr lang="en-US" altLang="zh-CN" sz="3000" b="0" i="1" smtClean="0">
                            <a:solidFill>
                              <a:prstClr val="black"/>
                            </a:solidFill>
                            <a:latin typeface="Cambria Math"/>
                          </a:rPr>
                          <m:t>𝑟</m:t>
                        </m:r>
                      </m:sub>
                    </m:sSub>
                  </m:oMath>
                </a14:m>
                <a:r>
                  <a:rPr lang="zh-CN" altLang="en-US" sz="3000" dirty="0" smtClean="0">
                    <a:solidFill>
                      <a:prstClr val="black"/>
                    </a:solidFill>
                    <a:latin typeface="宋体" charset="-122"/>
                  </a:rPr>
                  <a:t>。如</a:t>
                </a:r>
                <a:r>
                  <a:rPr lang="en-US" altLang="zh-CN" sz="3000" dirty="0" smtClean="0">
                    <a:solidFill>
                      <a:prstClr val="black"/>
                    </a:solidFill>
                    <a:latin typeface="宋体" charset="-122"/>
                  </a:rPr>
                  <a:t>q</a:t>
                </a:r>
                <a:r>
                  <a:rPr lang="zh-CN" altLang="en-US" sz="3000" dirty="0" smtClean="0">
                    <a:solidFill>
                      <a:prstClr val="black"/>
                    </a:solidFill>
                    <a:latin typeface="宋体" charset="-122"/>
                  </a:rPr>
                  <a:t>在无穷远处，</a:t>
                </a:r>
                <a14:m>
                  <m:oMath xmlns:m="http://schemas.openxmlformats.org/officeDocument/2006/math">
                    <m:sSub>
                      <m:sSubPr>
                        <m:ctrlPr>
                          <a:rPr lang="en-US" altLang="zh-CN" sz="3000" i="1" smtClean="0">
                            <a:solidFill>
                              <a:prstClr val="black"/>
                            </a:solidFill>
                            <a:latin typeface="Cambria Math"/>
                          </a:rPr>
                        </m:ctrlPr>
                      </m:sSubPr>
                      <m:e>
                        <m:r>
                          <a:rPr lang="en-US" altLang="zh-CN" sz="3000" b="0" i="1" smtClean="0">
                            <a:solidFill>
                              <a:prstClr val="black"/>
                            </a:solidFill>
                            <a:latin typeface="Cambria Math"/>
                          </a:rPr>
                          <m:t>𝑈</m:t>
                        </m:r>
                      </m:e>
                      <m:sub>
                        <m:r>
                          <a:rPr lang="en-US" altLang="zh-CN" sz="3000" i="1" smtClean="0">
                            <a:solidFill>
                              <a:prstClr val="black"/>
                            </a:solidFill>
                            <a:latin typeface="Cambria Math"/>
                            <a:ea typeface="Cambria Math"/>
                          </a:rPr>
                          <m:t>∞</m:t>
                        </m:r>
                      </m:sub>
                    </m:sSub>
                    <m:r>
                      <a:rPr lang="en-US" altLang="zh-CN" sz="3000" b="0" i="1" smtClean="0">
                        <a:solidFill>
                          <a:prstClr val="black"/>
                        </a:solidFill>
                        <a:latin typeface="Cambria Math"/>
                      </a:rPr>
                      <m:t>=0,</m:t>
                    </m:r>
                    <m:sSub>
                      <m:sSubPr>
                        <m:ctrlPr>
                          <a:rPr lang="en-US" altLang="zh-CN" sz="3000" b="0" i="1" smtClean="0">
                            <a:solidFill>
                              <a:prstClr val="black"/>
                            </a:solidFill>
                            <a:latin typeface="Cambria Math"/>
                          </a:rPr>
                        </m:ctrlPr>
                      </m:sSubPr>
                      <m:e>
                        <m:r>
                          <a:rPr lang="en-US" altLang="zh-CN" sz="3000" b="0" i="1" smtClean="0">
                            <a:solidFill>
                              <a:prstClr val="black"/>
                            </a:solidFill>
                            <a:latin typeface="Cambria Math"/>
                          </a:rPr>
                          <m:t>𝑊</m:t>
                        </m:r>
                      </m:e>
                      <m:sub>
                        <m:r>
                          <a:rPr lang="en-US" altLang="zh-CN" sz="3000" b="0" i="1" smtClean="0">
                            <a:solidFill>
                              <a:prstClr val="black"/>
                            </a:solidFill>
                            <a:latin typeface="Cambria Math"/>
                            <a:ea typeface="Cambria Math"/>
                          </a:rPr>
                          <m:t>∞</m:t>
                        </m:r>
                      </m:sub>
                    </m:sSub>
                    <m:r>
                      <a:rPr lang="en-US" altLang="zh-CN" sz="3000" b="0" i="1" smtClean="0">
                        <a:solidFill>
                          <a:prstClr val="black"/>
                        </a:solidFill>
                        <a:latin typeface="Cambria Math"/>
                      </a:rPr>
                      <m:t>=0</m:t>
                    </m:r>
                    <m:r>
                      <a:rPr lang="zh-CN" altLang="en-US" sz="3000" b="0" i="1" smtClean="0">
                        <a:solidFill>
                          <a:prstClr val="black"/>
                        </a:solidFill>
                        <a:latin typeface="Cambria Math"/>
                      </a:rPr>
                      <m:t>。</m:t>
                    </m:r>
                    <m:r>
                      <a:rPr lang="en-US" altLang="zh-CN" sz="3000" b="0" i="1" smtClean="0">
                        <a:solidFill>
                          <a:prstClr val="black"/>
                        </a:solidFill>
                        <a:latin typeface="Cambria Math"/>
                      </a:rPr>
                      <m:t>𝑟</m:t>
                    </m:r>
                  </m:oMath>
                </a14:m>
                <a:r>
                  <a:rPr lang="zh-CN" altLang="en-US" sz="3000" dirty="0" smtClean="0">
                    <a:solidFill>
                      <a:prstClr val="black"/>
                    </a:solidFill>
                    <a:latin typeface="宋体" charset="-122"/>
                  </a:rPr>
                  <a:t>处的静电能就是试验电荷</a:t>
                </a:r>
                <a:r>
                  <a:rPr lang="en-US" altLang="zh-CN" sz="3000" dirty="0" smtClean="0">
                    <a:solidFill>
                      <a:prstClr val="black"/>
                    </a:solidFill>
                    <a:latin typeface="宋体" charset="-122"/>
                  </a:rPr>
                  <a:t>q</a:t>
                </a:r>
                <a:r>
                  <a:rPr lang="zh-CN" altLang="en-US" sz="3000" dirty="0" smtClean="0">
                    <a:solidFill>
                      <a:prstClr val="black"/>
                    </a:solidFill>
                    <a:latin typeface="宋体" charset="-122"/>
                  </a:rPr>
                  <a:t>从无穷远处移到位置</a:t>
                </a:r>
                <a:r>
                  <a:rPr lang="en-US" altLang="zh-CN" sz="3000" dirty="0" smtClean="0">
                    <a:solidFill>
                      <a:prstClr val="black"/>
                    </a:solidFill>
                    <a:latin typeface="宋体" charset="-122"/>
                  </a:rPr>
                  <a:t>r</a:t>
                </a:r>
                <a:r>
                  <a:rPr lang="zh-CN" altLang="en-US" sz="3000" dirty="0" smtClean="0">
                    <a:solidFill>
                      <a:prstClr val="black"/>
                    </a:solidFill>
                    <a:latin typeface="宋体" charset="-122"/>
                  </a:rPr>
                  <a:t>处的过程中外力克服静电力所做的功：</a:t>
                </a:r>
                <a:endParaRPr lang="en-US" altLang="zh-CN" sz="3000" dirty="0" smtClean="0">
                  <a:solidFill>
                    <a:prstClr val="black"/>
                  </a:solidFill>
                  <a:latin typeface="宋体" charset="-122"/>
                </a:endParaRPr>
              </a:p>
              <a:p>
                <a:pPr indent="808038"/>
                <a:endParaRPr lang="en-US" altLang="zh-CN" sz="3000" dirty="0">
                  <a:solidFill>
                    <a:prstClr val="black"/>
                  </a:solidFill>
                  <a:latin typeface="宋体" charset="-122"/>
                </a:endParaRPr>
              </a:p>
              <a:p>
                <a:pPr indent="808038"/>
                <a:endParaRPr lang="en-US" altLang="zh-CN" sz="3000" dirty="0" smtClean="0">
                  <a:solidFill>
                    <a:prstClr val="black"/>
                  </a:solidFill>
                  <a:latin typeface="宋体" charset="-122"/>
                </a:endParaRPr>
              </a:p>
              <a:p>
                <a:pPr indent="808038"/>
                <a:endParaRPr lang="en-US" altLang="zh-CN" sz="3000" dirty="0">
                  <a:solidFill>
                    <a:prstClr val="black"/>
                  </a:solidFill>
                  <a:latin typeface="宋体" charset="-122"/>
                </a:endParaRPr>
              </a:p>
              <a:p>
                <a:pPr indent="808038"/>
                <a:endParaRPr lang="en-US" altLang="zh-CN" sz="3000" dirty="0" smtClean="0">
                  <a:solidFill>
                    <a:prstClr val="black"/>
                  </a:solidFill>
                  <a:latin typeface="宋体" charset="-122"/>
                </a:endParaRPr>
              </a:p>
            </p:txBody>
          </p:sp>
        </mc:Choice>
        <mc:Fallback xmlns="">
          <p:sp>
            <p:nvSpPr>
              <p:cNvPr id="5" name="Text Box 2"/>
              <p:cNvSpPr txBox="1">
                <a:spLocks noRot="1" noChangeAspect="1" noMove="1" noResize="1" noEditPoints="1" noAdjustHandles="1" noChangeArrowheads="1" noChangeShapeType="1" noTextEdit="1"/>
              </p:cNvSpPr>
              <p:nvPr/>
            </p:nvSpPr>
            <p:spPr bwMode="auto">
              <a:xfrm>
                <a:off x="0" y="1369795"/>
                <a:ext cx="9036496" cy="5663089"/>
              </a:xfrm>
              <a:prstGeom prst="rect">
                <a:avLst/>
              </a:prstGeom>
              <a:blipFill rotWithShape="1">
                <a:blip r:embed="rId3"/>
                <a:stretch>
                  <a:fillRect l="-1552" t="-1399" r="-13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532309101"/>
              </p:ext>
            </p:extLst>
          </p:nvPr>
        </p:nvGraphicFramePr>
        <p:xfrm>
          <a:off x="179512" y="5013176"/>
          <a:ext cx="4661133" cy="792088"/>
        </p:xfrm>
        <a:graphic>
          <a:graphicData uri="http://schemas.openxmlformats.org/presentationml/2006/ole">
            <mc:AlternateContent xmlns:mc="http://schemas.openxmlformats.org/markup-compatibility/2006">
              <mc:Choice xmlns:v="urn:schemas-microsoft-com:vml" Requires="v">
                <p:oleObj spid="_x0000_s42103" name="公式" r:id="rId4" imgW="1942920" imgH="330120" progId="Equation.3">
                  <p:embed/>
                </p:oleObj>
              </mc:Choice>
              <mc:Fallback>
                <p:oleObj name="公式" r:id="rId4" imgW="1942920" imgH="330120" progId="Equation.3">
                  <p:embed/>
                  <p:pic>
                    <p:nvPicPr>
                      <p:cNvPr id="0" name=""/>
                      <p:cNvPicPr/>
                      <p:nvPr/>
                    </p:nvPicPr>
                    <p:blipFill>
                      <a:blip r:embed="rId5"/>
                      <a:stretch>
                        <a:fillRect/>
                      </a:stretch>
                    </p:blipFill>
                    <p:spPr>
                      <a:xfrm>
                        <a:off x="179512" y="5013176"/>
                        <a:ext cx="4661133" cy="7920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04224469"/>
              </p:ext>
            </p:extLst>
          </p:nvPr>
        </p:nvGraphicFramePr>
        <p:xfrm>
          <a:off x="755576" y="5877272"/>
          <a:ext cx="7067862" cy="792088"/>
        </p:xfrm>
        <a:graphic>
          <a:graphicData uri="http://schemas.openxmlformats.org/presentationml/2006/ole">
            <mc:AlternateContent xmlns:mc="http://schemas.openxmlformats.org/markup-compatibility/2006">
              <mc:Choice xmlns:v="urn:schemas-microsoft-com:vml" Requires="v">
                <p:oleObj spid="_x0000_s42104" name="公式" r:id="rId6" imgW="2946240" imgH="330120" progId="Equation.3">
                  <p:embed/>
                </p:oleObj>
              </mc:Choice>
              <mc:Fallback>
                <p:oleObj name="公式" r:id="rId6" imgW="2946240" imgH="330120" progId="Equation.3">
                  <p:embed/>
                  <p:pic>
                    <p:nvPicPr>
                      <p:cNvPr id="0" name=""/>
                      <p:cNvPicPr/>
                      <p:nvPr/>
                    </p:nvPicPr>
                    <p:blipFill>
                      <a:blip r:embed="rId7"/>
                      <a:stretch>
                        <a:fillRect/>
                      </a:stretch>
                    </p:blipFill>
                    <p:spPr>
                      <a:xfrm>
                        <a:off x="755576" y="5877272"/>
                        <a:ext cx="7067862" cy="792088"/>
                      </a:xfrm>
                      <a:prstGeom prst="rect">
                        <a:avLst/>
                      </a:prstGeom>
                    </p:spPr>
                  </p:pic>
                </p:oleObj>
              </mc:Fallback>
            </mc:AlternateContent>
          </a:graphicData>
        </a:graphic>
      </p:graphicFrame>
    </p:spTree>
    <p:extLst>
      <p:ext uri="{BB962C8B-B14F-4D97-AF65-F5344CB8AC3E}">
        <p14:creationId xmlns:p14="http://schemas.microsoft.com/office/powerpoint/2010/main" val="158287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8892480" cy="5328592"/>
          </a:xfrm>
        </p:spPr>
        <p:txBody>
          <a:bodyPr/>
          <a:lstStyle/>
          <a:p>
            <a:pPr marL="0" indent="0">
              <a:buNone/>
            </a:pPr>
            <a:r>
              <a:rPr lang="en-US" altLang="zh-CN" dirty="0"/>
              <a:t>	</a:t>
            </a:r>
            <a:endParaRPr lang="en-US" altLang="zh-CN" dirty="0" smtClean="0"/>
          </a:p>
        </p:txBody>
      </p:sp>
      <p:sp>
        <p:nvSpPr>
          <p:cNvPr id="5" name="Text Box 2"/>
          <p:cNvSpPr txBox="1">
            <a:spLocks noChangeArrowheads="1"/>
          </p:cNvSpPr>
          <p:nvPr/>
        </p:nvSpPr>
        <p:spPr bwMode="auto">
          <a:xfrm>
            <a:off x="179512" y="1334373"/>
            <a:ext cx="835292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809625">
              <a:spcBef>
                <a:spcPct val="50000"/>
              </a:spcBef>
            </a:pPr>
            <a:r>
              <a:rPr lang="zh-CN" altLang="en-US" sz="3200" dirty="0" smtClean="0">
                <a:solidFill>
                  <a:prstClr val="black"/>
                </a:solidFill>
                <a:latin typeface="宋体" charset="-122"/>
              </a:rPr>
              <a:t>一个点电荷在无限远，也就是两点电荷相距无限远；相距无限远静电能为零；试验电荷在</a:t>
            </a:r>
            <a:r>
              <a:rPr lang="en-US" altLang="zh-CN" sz="3200" dirty="0" smtClean="0">
                <a:solidFill>
                  <a:prstClr val="black"/>
                </a:solidFill>
                <a:latin typeface="宋体" charset="-122"/>
              </a:rPr>
              <a:t>r</a:t>
            </a:r>
            <a:r>
              <a:rPr lang="zh-CN" altLang="en-US" sz="3200" dirty="0" smtClean="0">
                <a:solidFill>
                  <a:prstClr val="black"/>
                </a:solidFill>
                <a:latin typeface="宋体" charset="-122"/>
              </a:rPr>
              <a:t>处的静电能为</a:t>
            </a:r>
            <a:r>
              <a:rPr lang="en-US" altLang="zh-CN" sz="3200" dirty="0" smtClean="0">
                <a:solidFill>
                  <a:prstClr val="black"/>
                </a:solidFill>
                <a:latin typeface="宋体" charset="-122"/>
              </a:rPr>
              <a:t>W</a:t>
            </a:r>
            <a:r>
              <a:rPr lang="zh-CN" altLang="en-US" sz="3200" dirty="0" smtClean="0">
                <a:solidFill>
                  <a:prstClr val="black"/>
                </a:solidFill>
                <a:latin typeface="宋体" charset="-122"/>
              </a:rPr>
              <a:t>，也就是两点电荷相距为</a:t>
            </a:r>
            <a:r>
              <a:rPr lang="en-US" altLang="zh-CN" sz="3200" dirty="0" smtClean="0">
                <a:solidFill>
                  <a:prstClr val="black"/>
                </a:solidFill>
                <a:latin typeface="宋体" charset="-122"/>
              </a:rPr>
              <a:t>r</a:t>
            </a:r>
            <a:r>
              <a:rPr lang="zh-CN" altLang="en-US" sz="3200" dirty="0" smtClean="0">
                <a:solidFill>
                  <a:prstClr val="black"/>
                </a:solidFill>
                <a:latin typeface="宋体" charset="-122"/>
              </a:rPr>
              <a:t>时系统具有的静电能。</a:t>
            </a:r>
            <a:endParaRPr lang="en-US" altLang="zh-CN" sz="3200" dirty="0" smtClean="0">
              <a:solidFill>
                <a:prstClr val="black"/>
              </a:solidFill>
              <a:latin typeface="宋体" charset="-122"/>
            </a:endParaRPr>
          </a:p>
          <a:p>
            <a:pPr indent="809625">
              <a:spcBef>
                <a:spcPct val="50000"/>
              </a:spcBef>
            </a:pPr>
            <a:r>
              <a:rPr lang="zh-CN" altLang="en-US" sz="3200" dirty="0" smtClean="0">
                <a:solidFill>
                  <a:prstClr val="black"/>
                </a:solidFill>
                <a:latin typeface="宋体" charset="-122"/>
              </a:rPr>
              <a:t>两点电荷组成的系统具有的静电能，也就是两点电荷从相距无限远汇聚为现在的系统，外力克服静电力所做的功。</a:t>
            </a:r>
            <a:endParaRPr lang="en-US" altLang="zh-CN" sz="3200" dirty="0" smtClean="0">
              <a:solidFill>
                <a:prstClr val="black"/>
              </a:solidFill>
              <a:latin typeface="宋体" charset="-122"/>
            </a:endParaRPr>
          </a:p>
          <a:p>
            <a:pPr indent="809625">
              <a:spcBef>
                <a:spcPct val="50000"/>
              </a:spcBef>
            </a:pPr>
            <a:r>
              <a:rPr lang="zh-CN" altLang="en-US" sz="3200" b="1" dirty="0" smtClean="0">
                <a:solidFill>
                  <a:srgbClr val="FF0000"/>
                </a:solidFill>
                <a:latin typeface="宋体" charset="-122"/>
              </a:rPr>
              <a:t>事实上，某</a:t>
            </a:r>
            <a:r>
              <a:rPr lang="zh-CN" altLang="en-US" sz="3200" b="1" dirty="0">
                <a:solidFill>
                  <a:srgbClr val="FF0000"/>
                </a:solidFill>
                <a:latin typeface="宋体" charset="-122"/>
              </a:rPr>
              <a:t>一</a:t>
            </a:r>
            <a:r>
              <a:rPr lang="zh-CN" altLang="en-US" sz="3200" b="1" dirty="0" smtClean="0">
                <a:solidFill>
                  <a:srgbClr val="FF0000"/>
                </a:solidFill>
                <a:latin typeface="宋体" charset="-122"/>
              </a:rPr>
              <a:t>体系的静电能，就是系统中各部分从无限分散状态汇聚为该体系的过程中外力克服静电力所做的功。</a:t>
            </a:r>
            <a:endParaRPr lang="en-US" altLang="zh-CN" sz="3200" b="1" dirty="0">
              <a:solidFill>
                <a:srgbClr val="FF0000"/>
              </a:solidFill>
              <a:latin typeface="宋体" charset="-122"/>
            </a:endParaRPr>
          </a:p>
        </p:txBody>
      </p:sp>
    </p:spTree>
    <p:extLst>
      <p:ext uri="{BB962C8B-B14F-4D97-AF65-F5344CB8AC3E}">
        <p14:creationId xmlns:p14="http://schemas.microsoft.com/office/powerpoint/2010/main" val="19683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8892480" cy="5328592"/>
          </a:xfrm>
        </p:spPr>
        <p:txBody>
          <a:bodyPr/>
          <a:lstStyle/>
          <a:p>
            <a:pPr marL="0" indent="0">
              <a:buNone/>
            </a:pPr>
            <a:r>
              <a:rPr lang="en-US" altLang="zh-CN" dirty="0"/>
              <a:t>	</a:t>
            </a:r>
            <a:endParaRPr lang="en-US" altLang="zh-CN" dirty="0" smtClean="0"/>
          </a:p>
        </p:txBody>
      </p:sp>
      <p:sp>
        <p:nvSpPr>
          <p:cNvPr id="5" name="Text Box 2"/>
          <p:cNvSpPr txBox="1">
            <a:spLocks noChangeArrowheads="1"/>
          </p:cNvSpPr>
          <p:nvPr/>
        </p:nvSpPr>
        <p:spPr bwMode="auto">
          <a:xfrm>
            <a:off x="179512" y="692696"/>
            <a:ext cx="8352928"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000" dirty="0" smtClean="0">
                <a:solidFill>
                  <a:prstClr val="black"/>
                </a:solidFill>
                <a:latin typeface="宋体" charset="-122"/>
              </a:rPr>
              <a:t>	</a:t>
            </a:r>
            <a:r>
              <a:rPr lang="zh-CN" altLang="en-US" sz="3000" dirty="0">
                <a:solidFill>
                  <a:prstClr val="black"/>
                </a:solidFill>
                <a:latin typeface="宋体" charset="-122"/>
              </a:rPr>
              <a:t>一个带电体系的总静电能包括</a:t>
            </a:r>
            <a:r>
              <a:rPr lang="zh-CN" altLang="en-US" sz="3000" b="1" dirty="0">
                <a:solidFill>
                  <a:srgbClr val="FF0000"/>
                </a:solidFill>
                <a:latin typeface="宋体" charset="-122"/>
              </a:rPr>
              <a:t>互能</a:t>
            </a:r>
            <a:r>
              <a:rPr lang="zh-CN" altLang="en-US" sz="3000" dirty="0">
                <a:solidFill>
                  <a:prstClr val="black"/>
                </a:solidFill>
                <a:latin typeface="宋体" charset="-122"/>
              </a:rPr>
              <a:t>和</a:t>
            </a:r>
            <a:r>
              <a:rPr lang="zh-CN" altLang="en-US" sz="3000" b="1" dirty="0">
                <a:solidFill>
                  <a:srgbClr val="FF0000"/>
                </a:solidFill>
                <a:latin typeface="宋体" charset="-122"/>
              </a:rPr>
              <a:t>自能</a:t>
            </a:r>
            <a:r>
              <a:rPr lang="zh-CN" altLang="en-US" sz="3000" dirty="0">
                <a:solidFill>
                  <a:prstClr val="black"/>
                </a:solidFill>
                <a:latin typeface="宋体" charset="-122"/>
              </a:rPr>
              <a:t>。</a:t>
            </a:r>
            <a:endParaRPr lang="en-US" altLang="zh-CN" sz="3000" dirty="0">
              <a:solidFill>
                <a:prstClr val="black"/>
              </a:solidFill>
              <a:latin typeface="宋体" charset="-122"/>
            </a:endParaRPr>
          </a:p>
          <a:p>
            <a:pPr>
              <a:spcBef>
                <a:spcPct val="50000"/>
              </a:spcBef>
            </a:pPr>
            <a:r>
              <a:rPr lang="zh-CN" altLang="en-US" sz="3000" b="1" dirty="0" smtClean="0">
                <a:solidFill>
                  <a:srgbClr val="FF0000"/>
                </a:solidFill>
                <a:latin typeface="宋体" charset="-122"/>
              </a:rPr>
              <a:t>互能：</a:t>
            </a:r>
            <a:r>
              <a:rPr lang="zh-CN" altLang="en-US" sz="3000" dirty="0" smtClean="0">
                <a:solidFill>
                  <a:prstClr val="black"/>
                </a:solidFill>
                <a:latin typeface="宋体" charset="-122"/>
              </a:rPr>
              <a:t>带电体系的每个带电体，若都看成是整体而不能再分割时，那么外力把各个带电体从彼此相距无限远移到所研究空间的过程所做的功称为各带电体之间的相互作用能，简称为互能。</a:t>
            </a:r>
            <a:endParaRPr lang="en-US" altLang="zh-CN" sz="3000" dirty="0" smtClean="0">
              <a:solidFill>
                <a:prstClr val="black"/>
              </a:solidFill>
              <a:latin typeface="宋体" charset="-122"/>
            </a:endParaRPr>
          </a:p>
          <a:p>
            <a:pPr>
              <a:spcBef>
                <a:spcPct val="50000"/>
              </a:spcBef>
            </a:pPr>
            <a:r>
              <a:rPr lang="zh-CN" altLang="en-US" sz="3000" b="1" dirty="0" smtClean="0">
                <a:solidFill>
                  <a:srgbClr val="FF0000"/>
                </a:solidFill>
                <a:latin typeface="宋体" charset="-122"/>
              </a:rPr>
              <a:t>自能：</a:t>
            </a:r>
            <a:r>
              <a:rPr lang="zh-CN" altLang="en-US" sz="3000" dirty="0" smtClean="0">
                <a:solidFill>
                  <a:prstClr val="black"/>
                </a:solidFill>
                <a:latin typeface="宋体" charset="-122"/>
              </a:rPr>
              <a:t>把组成带电体系的带电体看成由更加细小的带电单元组成，那么外力把各个带电单元从无限分散状态聚集起来而形成带电体的过程中外力所做的功称为带电体的自能。</a:t>
            </a:r>
            <a:endParaRPr lang="en-US" altLang="zh-CN" sz="3000" dirty="0" smtClean="0">
              <a:solidFill>
                <a:prstClr val="black"/>
              </a:solidFill>
              <a:latin typeface="宋体" charset="-122"/>
            </a:endParaRPr>
          </a:p>
        </p:txBody>
      </p:sp>
    </p:spTree>
    <p:extLst>
      <p:ext uri="{BB962C8B-B14F-4D97-AF65-F5344CB8AC3E}">
        <p14:creationId xmlns:p14="http://schemas.microsoft.com/office/powerpoint/2010/main" val="277561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lstStyle/>
              <a:p>
                <a:pPr marL="0" indent="809625">
                  <a:buNone/>
                </a:pPr>
                <a:r>
                  <a:rPr lang="zh-CN" altLang="en-US" dirty="0" smtClean="0"/>
                  <a:t>充电的电容器具有静电能，现计算电源对电容器的充电过程中，电容器获得的能量。</a:t>
                </a:r>
                <a:endParaRPr lang="en-US" altLang="zh-CN" dirty="0" smtClean="0"/>
              </a:p>
              <a:p>
                <a:pPr marL="0" indent="809625">
                  <a:buNone/>
                </a:pPr>
                <a:r>
                  <a:rPr lang="en-US" altLang="zh-CN" dirty="0"/>
                  <a:t>	</a:t>
                </a:r>
                <a:r>
                  <a:rPr lang="zh-CN" altLang="en-US" dirty="0"/>
                  <a:t>充</a:t>
                </a:r>
                <a:r>
                  <a:rPr lang="zh-CN" altLang="en-US" dirty="0" smtClean="0"/>
                  <a:t>电时电源提供的外力不断将</a:t>
                </a:r>
                <a:r>
                  <a:rPr lang="en-US" altLang="zh-CN" dirty="0" err="1" smtClean="0"/>
                  <a:t>dq</a:t>
                </a:r>
                <a:r>
                  <a:rPr lang="zh-CN" altLang="en-US" dirty="0" smtClean="0"/>
                  <a:t>的电荷从负极移到正极，此时电位能增加为：</a:t>
                </a:r>
                <a:endParaRPr lang="en-US" altLang="zh-CN" dirty="0" smtClean="0"/>
              </a:p>
              <a:p>
                <a:pPr marL="0" indent="0">
                  <a:buNone/>
                </a:pPr>
                <a:endParaRPr lang="en-US" altLang="zh-CN" dirty="0"/>
              </a:p>
              <a:p>
                <a:pPr marL="0" indent="0">
                  <a:buNone/>
                </a:pPr>
                <a:endParaRPr lang="en-US" altLang="zh-CN" sz="2000" dirty="0" smtClean="0"/>
              </a:p>
              <a:p>
                <a:pPr marL="0" indent="0">
                  <a:buNone/>
                </a:pPr>
                <a:r>
                  <a:rPr lang="en-US" altLang="zh-CN" dirty="0"/>
                  <a:t>	</a:t>
                </a:r>
                <a:r>
                  <a:rPr lang="en-US" altLang="zh-CN" dirty="0" smtClean="0"/>
                  <a:t>				</a:t>
                </a:r>
                <a:r>
                  <a:rPr lang="zh-CN" altLang="en-US" dirty="0" smtClean="0"/>
                  <a:t>这里</a:t>
                </a:r>
                <a14:m>
                  <m:oMath xmlns:m="http://schemas.openxmlformats.org/officeDocument/2006/math">
                    <m:sSub>
                      <m:sSubPr>
                        <m:ctrlPr>
                          <a:rPr lang="en-US" altLang="zh-CN" i="1" smtClean="0">
                            <a:latin typeface="Cambria Math"/>
                          </a:rPr>
                        </m:ctrlPr>
                      </m:sSubPr>
                      <m:e>
                        <m:r>
                          <a:rPr lang="en-US" altLang="zh-CN" b="0" i="1" smtClean="0">
                            <a:latin typeface="Cambria Math"/>
                          </a:rPr>
                          <m:t>𝑢</m:t>
                        </m:r>
                      </m:e>
                      <m:sub>
                        <m:r>
                          <a:rPr lang="en-US" altLang="zh-CN" b="0" i="1" smtClean="0">
                            <a:latin typeface="Cambria Math"/>
                          </a:rPr>
                          <m:t>+</m:t>
                        </m:r>
                      </m:sub>
                    </m:sSub>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𝑢</m:t>
                        </m:r>
                      </m:e>
                      <m:sub>
                        <m:r>
                          <a:rPr lang="en-US" altLang="zh-CN" b="0" i="1" smtClean="0">
                            <a:latin typeface="Cambria Math"/>
                          </a:rPr>
                          <m:t>−</m:t>
                        </m:r>
                      </m:sub>
                    </m:sSub>
                    <m:r>
                      <a:rPr lang="zh-CN" altLang="en-US" b="0" i="1" smtClean="0">
                        <a:latin typeface="Cambria Math"/>
                      </a:rPr>
                      <m:t>、</m:t>
                    </m:r>
                    <m:r>
                      <a:rPr lang="en-US" altLang="zh-CN" b="0" i="1" smtClean="0">
                        <a:latin typeface="Cambria Math"/>
                      </a:rPr>
                      <m:t>𝑢</m:t>
                    </m:r>
                  </m:oMath>
                </a14:m>
                <a:r>
                  <a:rPr lang="zh-CN" altLang="en-US" dirty="0" smtClean="0"/>
                  <a:t>分别表</a:t>
                </a:r>
                <a:r>
                  <a:rPr lang="en-US" altLang="zh-CN" dirty="0" smtClean="0"/>
                  <a:t>					</a:t>
                </a:r>
                <a:r>
                  <a:rPr lang="zh-CN" altLang="en-US" dirty="0" smtClean="0"/>
                  <a:t>示充电过程中某时刻正</a:t>
                </a:r>
                <a:r>
                  <a:rPr lang="en-US" altLang="zh-CN" dirty="0" smtClean="0"/>
                  <a:t>					</a:t>
                </a:r>
                <a:r>
                  <a:rPr lang="zh-CN" altLang="en-US" dirty="0" smtClean="0"/>
                  <a:t>极、负极电位，及该时</a:t>
                </a:r>
                <a:r>
                  <a:rPr lang="en-US" altLang="zh-CN" dirty="0" smtClean="0"/>
                  <a:t>					</a:t>
                </a:r>
                <a:r>
                  <a:rPr lang="zh-CN" altLang="en-US" dirty="0" smtClean="0"/>
                  <a:t>刻正负极电位差。</a:t>
                </a:r>
                <a:endParaRPr lang="en-US" altLang="zh-CN" dirty="0" smtClean="0"/>
              </a:p>
              <a:p>
                <a:pPr marL="0" indent="0">
                  <a:buNone/>
                </a:pPr>
                <a:endParaRPr lang="en-US" altLang="zh-CN" dirty="0" smtClean="0"/>
              </a:p>
              <a:p>
                <a:pPr marL="0"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3"/>
                <a:stretch>
                  <a:fillRect l="-1667" t="-1448" r="-1600"/>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sz="3600" b="1" dirty="0">
                <a:solidFill>
                  <a:srgbClr val="0000FF"/>
                </a:solidFill>
              </a:rPr>
              <a:t>二</a:t>
            </a:r>
            <a:r>
              <a:rPr lang="zh-CN" altLang="en-US" sz="3600" b="1" dirty="0" smtClean="0">
                <a:solidFill>
                  <a:srgbClr val="0000FF"/>
                </a:solidFill>
              </a:rPr>
              <a:t>、电容储能</a:t>
            </a:r>
            <a:endParaRPr lang="zh-CN" altLang="en-US" sz="3600" b="1" dirty="0">
              <a:solidFill>
                <a:srgbClr val="0000FF"/>
              </a:solidFill>
            </a:endParaRPr>
          </a:p>
        </p:txBody>
      </p:sp>
      <p:graphicFrame>
        <p:nvGraphicFramePr>
          <p:cNvPr id="25" name="Object 66"/>
          <p:cNvGraphicFramePr>
            <a:graphicFrameLocks noChangeAspect="1"/>
          </p:cNvGraphicFramePr>
          <p:nvPr>
            <p:extLst>
              <p:ext uri="{D42A27DB-BD31-4B8C-83A1-F6EECF244321}">
                <p14:modId xmlns:p14="http://schemas.microsoft.com/office/powerpoint/2010/main" val="4151619865"/>
              </p:ext>
            </p:extLst>
          </p:nvPr>
        </p:nvGraphicFramePr>
        <p:xfrm>
          <a:off x="1181894" y="3265488"/>
          <a:ext cx="3994150" cy="946150"/>
        </p:xfrm>
        <a:graphic>
          <a:graphicData uri="http://schemas.openxmlformats.org/presentationml/2006/ole">
            <mc:AlternateContent xmlns:mc="http://schemas.openxmlformats.org/markup-compatibility/2006">
              <mc:Choice xmlns:v="urn:schemas-microsoft-com:vml" Requires="v">
                <p:oleObj spid="_x0000_s18613" name="Equation" r:id="rId4" imgW="1460160" imgH="393480" progId="Equation.DSMT4">
                  <p:embed/>
                </p:oleObj>
              </mc:Choice>
              <mc:Fallback>
                <p:oleObj name="Equation" r:id="rId4" imgW="146016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894" y="3265488"/>
                        <a:ext cx="3994150" cy="946150"/>
                      </a:xfrm>
                      <a:prstGeom prst="rect">
                        <a:avLst/>
                      </a:prstGeom>
                      <a:noFill/>
                      <a:ln>
                        <a:noFill/>
                      </a:ln>
                      <a:effectLst/>
                      <a:extLst>
                        <a:ext uri="{909E8E84-426E-40DD-AFC4-6F175D3DCCD1}">
                          <a14:hiddenFill xmlns:a14="http://schemas.microsoft.com/office/drawing/2010/main">
                            <a:gradFill rotWithShape="0">
                              <a:gsLst>
                                <a:gs pos="0">
                                  <a:srgbClr val="FFEFD1"/>
                                </a:gs>
                                <a:gs pos="64999">
                                  <a:srgbClr val="F0EBD5"/>
                                </a:gs>
                                <a:gs pos="100000">
                                  <a:srgbClr val="D1C39F"/>
                                </a:gs>
                              </a:gsLst>
                              <a:path path="shape">
                                <a:fillToRect l="50000" t="50000" r="50000" b="50000"/>
                              </a:path>
                            </a:gra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 name="灯片编号占位符 3"/>
          <p:cNvSpPr txBox="1">
            <a:spLocks/>
          </p:cNvSpPr>
          <p:nvPr/>
        </p:nvSpPr>
        <p:spPr bwMode="auto">
          <a:xfrm>
            <a:off x="5684044" y="7054056"/>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1" sz="1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889E33-1D01-40DC-BC73-C41AAED60BCB}" type="slidenum">
              <a:rPr kumimoji="1" lang="en-US" altLang="zh-CN" sz="1400" b="0" i="0" u="none" strike="noStrike" kern="1200" cap="none" spc="0" normalizeH="0" baseline="0" noProof="0" smtClean="0">
                <a:ln>
                  <a:noFill/>
                </a:ln>
                <a:solidFill>
                  <a:srgbClr val="000000"/>
                </a:solidFill>
                <a:effectLst/>
                <a:uLnTx/>
                <a:uFillTx/>
                <a:latin typeface="Times New Roman" pitchFamily="18"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CN" sz="1400" b="0" i="0" u="none" strike="noStrike" kern="1200" cap="none" spc="0" normalizeH="0" baseline="0" noProof="0" smtClean="0">
              <a:ln>
                <a:noFill/>
              </a:ln>
              <a:solidFill>
                <a:srgbClr val="000000"/>
              </a:solidFill>
              <a:effectLst/>
              <a:uLnTx/>
              <a:uFillTx/>
              <a:latin typeface="Times New Roman" pitchFamily="18" charset="0"/>
              <a:ea typeface="宋体" charset="-122"/>
              <a:cs typeface="+mn-cs"/>
            </a:endParaRPr>
          </a:p>
        </p:txBody>
      </p:sp>
      <p:grpSp>
        <p:nvGrpSpPr>
          <p:cNvPr id="76" name="Group 64"/>
          <p:cNvGrpSpPr>
            <a:grpSpLocks/>
          </p:cNvGrpSpPr>
          <p:nvPr/>
        </p:nvGrpSpPr>
        <p:grpSpPr bwMode="auto">
          <a:xfrm>
            <a:off x="348365" y="4420319"/>
            <a:ext cx="3552825" cy="2105025"/>
            <a:chOff x="288" y="1296"/>
            <a:chExt cx="2238" cy="1326"/>
          </a:xfrm>
        </p:grpSpPr>
        <p:sp>
          <p:nvSpPr>
            <p:cNvPr id="77" name="Text Box 6"/>
            <p:cNvSpPr txBox="1">
              <a:spLocks noChangeArrowheads="1"/>
            </p:cNvSpPr>
            <p:nvPr/>
          </p:nvSpPr>
          <p:spPr bwMode="auto">
            <a:xfrm>
              <a:off x="1331" y="1786"/>
              <a:ext cx="4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rgbClr val="3333FF"/>
                  </a:solidFill>
                  <a:effectLst/>
                  <a:uLnTx/>
                  <a:uFillTx/>
                </a:rPr>
                <a:t>U</a:t>
              </a:r>
            </a:p>
          </p:txBody>
        </p:sp>
        <p:sp>
          <p:nvSpPr>
            <p:cNvPr id="78" name="Rectangle 7"/>
            <p:cNvSpPr>
              <a:spLocks noChangeArrowheads="1"/>
            </p:cNvSpPr>
            <p:nvPr/>
          </p:nvSpPr>
          <p:spPr bwMode="auto">
            <a:xfrm>
              <a:off x="625" y="1688"/>
              <a:ext cx="1480" cy="68"/>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9" name="Rectangle 8"/>
            <p:cNvSpPr>
              <a:spLocks noChangeArrowheads="1"/>
            </p:cNvSpPr>
            <p:nvPr/>
          </p:nvSpPr>
          <p:spPr bwMode="auto">
            <a:xfrm>
              <a:off x="625" y="2139"/>
              <a:ext cx="1480" cy="68"/>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0" name="Line 9"/>
            <p:cNvSpPr>
              <a:spLocks noChangeShapeType="1"/>
            </p:cNvSpPr>
            <p:nvPr/>
          </p:nvSpPr>
          <p:spPr bwMode="auto">
            <a:xfrm flipH="1">
              <a:off x="1356" y="1776"/>
              <a:ext cx="0" cy="353"/>
            </a:xfrm>
            <a:prstGeom prst="line">
              <a:avLst/>
            </a:prstGeom>
            <a:noFill/>
            <a:ln w="28575">
              <a:solidFill>
                <a:srgbClr val="3333FF"/>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1" name="Text Box 10"/>
            <p:cNvSpPr txBox="1">
              <a:spLocks noChangeArrowheads="1"/>
            </p:cNvSpPr>
            <p:nvPr/>
          </p:nvSpPr>
          <p:spPr bwMode="auto">
            <a:xfrm>
              <a:off x="361" y="1570"/>
              <a:ext cx="4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ysClr val="windowText" lastClr="000000"/>
                  </a:solidFill>
                  <a:effectLst/>
                  <a:uLnTx/>
                  <a:uFillTx/>
                </a:rPr>
                <a:t>Q</a:t>
              </a:r>
            </a:p>
          </p:txBody>
        </p:sp>
        <p:sp>
          <p:nvSpPr>
            <p:cNvPr id="82" name="Text Box 11"/>
            <p:cNvSpPr txBox="1">
              <a:spLocks noChangeArrowheads="1"/>
            </p:cNvSpPr>
            <p:nvPr/>
          </p:nvSpPr>
          <p:spPr bwMode="auto">
            <a:xfrm>
              <a:off x="288" y="2021"/>
              <a:ext cx="4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ysClr val="windowText" lastClr="000000"/>
                  </a:solidFill>
                  <a:effectLst/>
                  <a:uLnTx/>
                  <a:uFillTx/>
                </a:rPr>
                <a:t>-Q</a:t>
              </a:r>
            </a:p>
          </p:txBody>
        </p:sp>
        <p:sp>
          <p:nvSpPr>
            <p:cNvPr id="83" name="Text Box 12"/>
            <p:cNvSpPr txBox="1">
              <a:spLocks noChangeArrowheads="1"/>
            </p:cNvSpPr>
            <p:nvPr/>
          </p:nvSpPr>
          <p:spPr bwMode="auto">
            <a:xfrm>
              <a:off x="2095" y="1590"/>
              <a:ext cx="4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800" b="1" i="1" kern="0" dirty="0">
                  <a:solidFill>
                    <a:sysClr val="windowText" lastClr="000000"/>
                  </a:solidFill>
                  <a:sym typeface="Symbol" pitchFamily="18" charset="2"/>
                </a:rPr>
                <a:t>U</a:t>
              </a:r>
              <a:r>
                <a:rPr kumimoji="0" lang="en-US" altLang="zh-CN" sz="2800" b="1" i="0" u="none" strike="noStrike" kern="0" cap="none" spc="0" normalizeH="0" baseline="-25000" noProof="0" dirty="0" smtClean="0">
                  <a:ln>
                    <a:noFill/>
                  </a:ln>
                  <a:solidFill>
                    <a:sysClr val="windowText" lastClr="000000"/>
                  </a:solidFill>
                  <a:effectLst/>
                  <a:uLnTx/>
                  <a:uFillTx/>
                  <a:latin typeface="宋体" charset="-122"/>
                </a:rPr>
                <a:t>+</a:t>
              </a:r>
              <a:endParaRPr kumimoji="0" lang="en-US" altLang="zh-CN" sz="2800" b="1" i="0" u="none" strike="noStrike" kern="0" cap="none" spc="0" normalizeH="0" baseline="-25000" noProof="0" dirty="0" smtClean="0">
                <a:ln>
                  <a:noFill/>
                </a:ln>
                <a:solidFill>
                  <a:sysClr val="windowText" lastClr="000000"/>
                </a:solidFill>
                <a:effectLst/>
                <a:uLnTx/>
                <a:uFillTx/>
              </a:endParaRPr>
            </a:p>
          </p:txBody>
        </p:sp>
        <p:sp>
          <p:nvSpPr>
            <p:cNvPr id="84" name="Text Box 13"/>
            <p:cNvSpPr txBox="1">
              <a:spLocks noChangeArrowheads="1"/>
            </p:cNvSpPr>
            <p:nvPr/>
          </p:nvSpPr>
          <p:spPr bwMode="auto">
            <a:xfrm>
              <a:off x="2085" y="2011"/>
              <a:ext cx="4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2800" b="1" i="1" kern="0" dirty="0">
                  <a:solidFill>
                    <a:sysClr val="windowText" lastClr="000000"/>
                  </a:solidFill>
                  <a:sym typeface="Symbol" pitchFamily="18" charset="2"/>
                </a:rPr>
                <a:t>U</a:t>
              </a:r>
              <a:r>
                <a:rPr kumimoji="0" lang="en-US" altLang="zh-CN" sz="2800" b="1" i="0" u="none" strike="noStrike" kern="0" cap="none" spc="0" normalizeH="0" baseline="-25000" noProof="0" dirty="0" smtClean="0">
                  <a:ln>
                    <a:noFill/>
                  </a:ln>
                  <a:solidFill>
                    <a:sysClr val="windowText" lastClr="000000"/>
                  </a:solidFill>
                  <a:effectLst/>
                  <a:uLnTx/>
                  <a:uFillTx/>
                  <a:latin typeface="宋体" charset="-122"/>
                </a:rPr>
                <a:t>-</a:t>
              </a:r>
            </a:p>
          </p:txBody>
        </p:sp>
        <p:sp>
          <p:nvSpPr>
            <p:cNvPr id="85" name="Text Box 14"/>
            <p:cNvSpPr txBox="1">
              <a:spLocks noChangeArrowheads="1"/>
            </p:cNvSpPr>
            <p:nvPr/>
          </p:nvSpPr>
          <p:spPr bwMode="auto">
            <a:xfrm>
              <a:off x="1086" y="1296"/>
              <a:ext cx="421"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smtClean="0">
                  <a:ln>
                    <a:noFill/>
                  </a:ln>
                  <a:solidFill>
                    <a:sysClr val="windowText" lastClr="000000"/>
                  </a:solidFill>
                  <a:effectLst/>
                  <a:uLnTx/>
                  <a:uFillTx/>
                  <a:latin typeface="宋体" charset="-122"/>
                </a:rPr>
                <a:t>+</a:t>
              </a:r>
              <a:endParaRPr kumimoji="0" lang="en-US" altLang="zh-CN" sz="3200" b="1" i="0" u="none" strike="noStrike" kern="0" cap="none" spc="0" normalizeH="0" baseline="0" noProof="0" smtClean="0">
                <a:ln>
                  <a:noFill/>
                </a:ln>
                <a:solidFill>
                  <a:sysClr val="windowText" lastClr="000000"/>
                </a:solidFill>
                <a:effectLst/>
                <a:uLnTx/>
                <a:uFillTx/>
              </a:endParaRPr>
            </a:p>
          </p:txBody>
        </p:sp>
        <p:sp>
          <p:nvSpPr>
            <p:cNvPr id="86" name="Line 15"/>
            <p:cNvSpPr>
              <a:spLocks noChangeShapeType="1"/>
            </p:cNvSpPr>
            <p:nvPr/>
          </p:nvSpPr>
          <p:spPr bwMode="auto">
            <a:xfrm>
              <a:off x="1353" y="1536"/>
              <a:ext cx="0" cy="15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Oval 16"/>
            <p:cNvSpPr>
              <a:spLocks noChangeArrowheads="1"/>
            </p:cNvSpPr>
            <p:nvPr/>
          </p:nvSpPr>
          <p:spPr bwMode="auto">
            <a:xfrm>
              <a:off x="1323" y="1457"/>
              <a:ext cx="69" cy="69"/>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Text Box 17"/>
            <p:cNvSpPr txBox="1">
              <a:spLocks noChangeArrowheads="1"/>
            </p:cNvSpPr>
            <p:nvPr/>
          </p:nvSpPr>
          <p:spPr bwMode="auto">
            <a:xfrm>
              <a:off x="1052" y="2210"/>
              <a:ext cx="421"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smtClean="0">
                  <a:ln>
                    <a:noFill/>
                  </a:ln>
                  <a:solidFill>
                    <a:sysClr val="windowText" lastClr="000000"/>
                  </a:solidFill>
                  <a:effectLst/>
                  <a:uLnTx/>
                  <a:uFillTx/>
                  <a:latin typeface="宋体" charset="-122"/>
                </a:rPr>
                <a:t>-</a:t>
              </a:r>
              <a:endParaRPr kumimoji="0" lang="en-US" altLang="zh-CN" sz="3200" b="1" i="0" u="none" strike="noStrike" kern="0" cap="none" spc="0" normalizeH="0" baseline="0" noProof="0" smtClean="0">
                <a:ln>
                  <a:noFill/>
                </a:ln>
                <a:solidFill>
                  <a:sysClr val="windowText" lastClr="000000"/>
                </a:solidFill>
                <a:effectLst/>
                <a:uLnTx/>
                <a:uFillTx/>
              </a:endParaRPr>
            </a:p>
          </p:txBody>
        </p:sp>
        <p:sp>
          <p:nvSpPr>
            <p:cNvPr id="89" name="Line 18"/>
            <p:cNvSpPr>
              <a:spLocks noChangeShapeType="1"/>
            </p:cNvSpPr>
            <p:nvPr/>
          </p:nvSpPr>
          <p:spPr bwMode="auto">
            <a:xfrm>
              <a:off x="1341" y="2207"/>
              <a:ext cx="0" cy="1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Oval 19"/>
            <p:cNvSpPr>
              <a:spLocks noChangeArrowheads="1"/>
            </p:cNvSpPr>
            <p:nvPr/>
          </p:nvSpPr>
          <p:spPr bwMode="auto">
            <a:xfrm>
              <a:off x="1301" y="2384"/>
              <a:ext cx="69" cy="6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934741007"/>
              </p:ext>
            </p:extLst>
          </p:nvPr>
        </p:nvGraphicFramePr>
        <p:xfrm>
          <a:off x="366713" y="3501008"/>
          <a:ext cx="7955294" cy="771512"/>
        </p:xfrm>
        <a:graphic>
          <a:graphicData uri="http://schemas.openxmlformats.org/presentationml/2006/ole">
            <mc:AlternateContent xmlns:mc="http://schemas.openxmlformats.org/markup-compatibility/2006">
              <mc:Choice xmlns:v="urn:schemas-microsoft-com:vml" Requires="v">
                <p:oleObj spid="_x0000_s18614" name="Equation" r:id="rId6" imgW="2361960" imgH="228600" progId="Equation.DSMT4">
                  <p:embed/>
                </p:oleObj>
              </mc:Choice>
              <mc:Fallback>
                <p:oleObj name="Equation" r:id="rId6" imgW="2361960" imgH="228600" progId="Equation.DSMT4">
                  <p:embed/>
                  <p:pic>
                    <p:nvPicPr>
                      <p:cNvPr id="0" name=""/>
                      <p:cNvPicPr/>
                      <p:nvPr/>
                    </p:nvPicPr>
                    <p:blipFill>
                      <a:blip r:embed="rId7"/>
                      <a:stretch>
                        <a:fillRect/>
                      </a:stretch>
                    </p:blipFill>
                    <p:spPr>
                      <a:xfrm>
                        <a:off x="366713" y="3501008"/>
                        <a:ext cx="7955294" cy="771512"/>
                      </a:xfrm>
                      <a:prstGeom prst="rect">
                        <a:avLst/>
                      </a:prstGeom>
                    </p:spPr>
                  </p:pic>
                </p:oleObj>
              </mc:Fallback>
            </mc:AlternateContent>
          </a:graphicData>
        </a:graphic>
      </p:graphicFrame>
    </p:spTree>
    <p:extLst>
      <p:ext uri="{BB962C8B-B14F-4D97-AF65-F5344CB8AC3E}">
        <p14:creationId xmlns:p14="http://schemas.microsoft.com/office/powerpoint/2010/main" val="393678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Box 2"/>
              <p:cNvSpPr txBox="1">
                <a:spLocks noChangeArrowheads="1"/>
              </p:cNvSpPr>
              <p:nvPr/>
            </p:nvSpPr>
            <p:spPr bwMode="auto">
              <a:xfrm>
                <a:off x="179512" y="692696"/>
                <a:ext cx="8280920" cy="578619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accent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smtClean="0">
                    <a:solidFill>
                      <a:prstClr val="black"/>
                    </a:solidFill>
                    <a:latin typeface="宋体" charset="-122"/>
                  </a:rPr>
                  <a:t>	</a:t>
                </a:r>
                <a:r>
                  <a:rPr lang="zh-CN" altLang="en-US" sz="3200" dirty="0" smtClean="0">
                    <a:solidFill>
                      <a:prstClr val="black"/>
                    </a:solidFill>
                    <a:latin typeface="宋体" charset="-122"/>
                  </a:rPr>
                  <a:t>设该电容器的容量为</a:t>
                </a:r>
                <a14:m>
                  <m:oMath xmlns:m="http://schemas.openxmlformats.org/officeDocument/2006/math">
                    <m:r>
                      <a:rPr lang="en-US" altLang="zh-CN" sz="3200" i="1" smtClean="0">
                        <a:solidFill>
                          <a:prstClr val="black"/>
                        </a:solidFill>
                        <a:latin typeface="Cambria Math"/>
                      </a:rPr>
                      <m:t>	</m:t>
                    </m:r>
                    <m:r>
                      <a:rPr lang="en-US" altLang="zh-CN" sz="3200" b="0" i="1" smtClean="0">
                        <a:solidFill>
                          <a:prstClr val="black"/>
                        </a:solidFill>
                        <a:latin typeface="Cambria Math"/>
                      </a:rPr>
                      <m:t>𝐶</m:t>
                    </m:r>
                  </m:oMath>
                </a14:m>
                <a:r>
                  <a:rPr lang="en-US" altLang="zh-CN" sz="3200" dirty="0" smtClean="0">
                    <a:solidFill>
                      <a:prstClr val="black"/>
                    </a:solidFill>
                    <a:latin typeface="宋体" charset="-122"/>
                  </a:rPr>
                  <a:t>,</a:t>
                </a:r>
                <a:r>
                  <a:rPr lang="zh-CN" altLang="en-US" sz="3200" dirty="0" smtClean="0">
                    <a:solidFill>
                      <a:prstClr val="black"/>
                    </a:solidFill>
                    <a:latin typeface="宋体" charset="-122"/>
                  </a:rPr>
                  <a:t>则当正负极电位差为</a:t>
                </a:r>
                <a14:m>
                  <m:oMath xmlns:m="http://schemas.openxmlformats.org/officeDocument/2006/math">
                    <m:r>
                      <a:rPr lang="en-US" altLang="zh-CN" sz="3200" b="0" i="1" smtClean="0">
                        <a:solidFill>
                          <a:prstClr val="black"/>
                        </a:solidFill>
                        <a:latin typeface="Cambria Math"/>
                      </a:rPr>
                      <m:t>𝑢</m:t>
                    </m:r>
                  </m:oMath>
                </a14:m>
                <a:r>
                  <a:rPr lang="zh-CN" altLang="en-US" sz="3200" dirty="0" smtClean="0">
                    <a:solidFill>
                      <a:prstClr val="black"/>
                    </a:solidFill>
                    <a:latin typeface="宋体" charset="-122"/>
                  </a:rPr>
                  <a:t>时，正极上的电量</a:t>
                </a:r>
                <a14:m>
                  <m:oMath xmlns:m="http://schemas.openxmlformats.org/officeDocument/2006/math">
                    <m:r>
                      <a:rPr lang="en-US" altLang="zh-CN" sz="3200" b="0" i="1" smtClean="0">
                        <a:solidFill>
                          <a:prstClr val="black"/>
                        </a:solidFill>
                        <a:latin typeface="Cambria Math"/>
                      </a:rPr>
                      <m:t>𝑞</m:t>
                    </m:r>
                    <m:r>
                      <a:rPr lang="en-US" altLang="zh-CN" sz="3200" b="0" i="1" smtClean="0">
                        <a:solidFill>
                          <a:prstClr val="black"/>
                        </a:solidFill>
                        <a:latin typeface="Cambria Math"/>
                      </a:rPr>
                      <m:t>=</m:t>
                    </m:r>
                    <m:r>
                      <a:rPr lang="en-US" altLang="zh-CN" sz="3200" b="0" i="1" smtClean="0">
                        <a:solidFill>
                          <a:prstClr val="black"/>
                        </a:solidFill>
                        <a:latin typeface="Cambria Math"/>
                      </a:rPr>
                      <m:t>𝑢𝐶</m:t>
                    </m:r>
                  </m:oMath>
                </a14:m>
                <a:endParaRPr lang="en-US" altLang="zh-CN" sz="3200" b="0" dirty="0" smtClean="0">
                  <a:solidFill>
                    <a:prstClr val="black"/>
                  </a:solidFill>
                  <a:latin typeface="宋体" charset="-122"/>
                </a:endParaRPr>
              </a:p>
              <a:p>
                <a:pPr>
                  <a:spcBef>
                    <a:spcPct val="50000"/>
                  </a:spcBef>
                </a:pPr>
                <a:endParaRPr lang="en-US" altLang="zh-CN" sz="4400" dirty="0">
                  <a:solidFill>
                    <a:prstClr val="black"/>
                  </a:solidFill>
                  <a:latin typeface="宋体" charset="-122"/>
                </a:endParaRPr>
              </a:p>
              <a:p>
                <a:pPr>
                  <a:spcBef>
                    <a:spcPct val="50000"/>
                  </a:spcBef>
                </a:pPr>
                <a:r>
                  <a:rPr lang="zh-CN" altLang="en-US" sz="3200" dirty="0" smtClean="0">
                    <a:solidFill>
                      <a:prstClr val="black"/>
                    </a:solidFill>
                    <a:latin typeface="宋体" charset="-122"/>
                  </a:rPr>
                  <a:t>充电过程可以看作：</a:t>
                </a:r>
                <a:endParaRPr lang="en-US" altLang="zh-CN" sz="3200" dirty="0">
                  <a:solidFill>
                    <a:prstClr val="black"/>
                  </a:solidFill>
                  <a:latin typeface="宋体" charset="-122"/>
                </a:endParaRPr>
              </a:p>
              <a:p>
                <a:pPr>
                  <a:spcBef>
                    <a:spcPct val="50000"/>
                  </a:spcBef>
                </a:pPr>
                <a:endParaRPr lang="en-US" altLang="zh-CN" sz="3200" dirty="0" smtClean="0">
                  <a:solidFill>
                    <a:prstClr val="black"/>
                  </a:solidFill>
                  <a:latin typeface="宋体" charset="-122"/>
                </a:endParaRPr>
              </a:p>
              <a:p>
                <a:pPr>
                  <a:spcBef>
                    <a:spcPct val="50000"/>
                  </a:spcBef>
                </a:pPr>
                <a:endParaRPr lang="en-US" altLang="zh-CN" sz="3200" dirty="0">
                  <a:solidFill>
                    <a:prstClr val="black"/>
                  </a:solidFill>
                  <a:latin typeface="宋体" charset="-122"/>
                </a:endParaRPr>
              </a:p>
              <a:p>
                <a:pPr>
                  <a:spcBef>
                    <a:spcPct val="50000"/>
                  </a:spcBef>
                </a:pPr>
                <a:endParaRPr lang="en-US" altLang="zh-CN" sz="3200" dirty="0" smtClean="0">
                  <a:solidFill>
                    <a:prstClr val="black"/>
                  </a:solidFill>
                  <a:latin typeface="宋体" charset="-122"/>
                </a:endParaRPr>
              </a:p>
              <a:p>
                <a:pPr>
                  <a:spcBef>
                    <a:spcPct val="50000"/>
                  </a:spcBef>
                </a:pPr>
                <a:endParaRPr lang="en-US" altLang="zh-CN" sz="3200" dirty="0">
                  <a:solidFill>
                    <a:prstClr val="black"/>
                  </a:solidFill>
                  <a:latin typeface="宋体" charset="-122"/>
                </a:endParaRPr>
              </a:p>
            </p:txBody>
          </p:sp>
        </mc:Choice>
        <mc:Fallback xmlns="">
          <p:sp>
            <p:nvSpPr>
              <p:cNvPr id="5" name="Text Box 2"/>
              <p:cNvSpPr txBox="1">
                <a:spLocks noRot="1" noChangeAspect="1" noMove="1" noResize="1" noEditPoints="1" noAdjustHandles="1" noChangeArrowheads="1" noChangeShapeType="1" noTextEdit="1"/>
              </p:cNvSpPr>
              <p:nvPr/>
            </p:nvSpPr>
            <p:spPr bwMode="auto">
              <a:xfrm>
                <a:off x="179512" y="692696"/>
                <a:ext cx="8280920" cy="5786199"/>
              </a:xfrm>
              <a:prstGeom prst="rect">
                <a:avLst/>
              </a:prstGeom>
              <a:blipFill rotWithShape="1">
                <a:blip r:embed="rId4"/>
                <a:stretch>
                  <a:fillRect l="-1840" t="-1686" r="-5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958011129"/>
              </p:ext>
            </p:extLst>
          </p:nvPr>
        </p:nvGraphicFramePr>
        <p:xfrm>
          <a:off x="1331640" y="1700808"/>
          <a:ext cx="5220580" cy="1207412"/>
        </p:xfrm>
        <a:graphic>
          <a:graphicData uri="http://schemas.openxmlformats.org/presentationml/2006/ole">
            <mc:AlternateContent xmlns:mc="http://schemas.openxmlformats.org/markup-compatibility/2006">
              <mc:Choice xmlns:v="urn:schemas-microsoft-com:vml" Requires="v">
                <p:oleObj spid="_x0000_s43203" name="Equation" r:id="rId5" imgW="1701720" imgH="393480" progId="Equation.DSMT4">
                  <p:embed/>
                </p:oleObj>
              </mc:Choice>
              <mc:Fallback>
                <p:oleObj name="Equation" r:id="rId5" imgW="1701720" imgH="393480" progId="Equation.DSMT4">
                  <p:embed/>
                  <p:pic>
                    <p:nvPicPr>
                      <p:cNvPr id="0" name=""/>
                      <p:cNvPicPr/>
                      <p:nvPr/>
                    </p:nvPicPr>
                    <p:blipFill>
                      <a:blip r:embed="rId6"/>
                      <a:stretch>
                        <a:fillRect/>
                      </a:stretch>
                    </p:blipFill>
                    <p:spPr>
                      <a:xfrm>
                        <a:off x="1331640" y="1700808"/>
                        <a:ext cx="5220580" cy="120741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23828110"/>
              </p:ext>
            </p:extLst>
          </p:nvPr>
        </p:nvGraphicFramePr>
        <p:xfrm>
          <a:off x="143508" y="3681028"/>
          <a:ext cx="8316925" cy="612068"/>
        </p:xfrm>
        <a:graphic>
          <a:graphicData uri="http://schemas.openxmlformats.org/presentationml/2006/ole">
            <mc:AlternateContent xmlns:mc="http://schemas.openxmlformats.org/markup-compatibility/2006">
              <mc:Choice xmlns:v="urn:schemas-microsoft-com:vml" Requires="v">
                <p:oleObj spid="_x0000_s43204" name="公式" r:id="rId7" imgW="2933640" imgH="215640" progId="Equation.3">
                  <p:embed/>
                </p:oleObj>
              </mc:Choice>
              <mc:Fallback>
                <p:oleObj name="公式" r:id="rId7" imgW="2933640" imgH="215640" progId="Equation.3">
                  <p:embed/>
                  <p:pic>
                    <p:nvPicPr>
                      <p:cNvPr id="0" name=""/>
                      <p:cNvPicPr/>
                      <p:nvPr/>
                    </p:nvPicPr>
                    <p:blipFill>
                      <a:blip r:embed="rId8"/>
                      <a:stretch>
                        <a:fillRect/>
                      </a:stretch>
                    </p:blipFill>
                    <p:spPr>
                      <a:xfrm>
                        <a:off x="143508" y="3681028"/>
                        <a:ext cx="8316925" cy="61206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27041488"/>
              </p:ext>
            </p:extLst>
          </p:nvPr>
        </p:nvGraphicFramePr>
        <p:xfrm>
          <a:off x="1223628" y="4257092"/>
          <a:ext cx="4086225" cy="1062038"/>
        </p:xfrm>
        <a:graphic>
          <a:graphicData uri="http://schemas.openxmlformats.org/presentationml/2006/ole">
            <mc:AlternateContent xmlns:mc="http://schemas.openxmlformats.org/markup-compatibility/2006">
              <mc:Choice xmlns:v="urn:schemas-microsoft-com:vml" Requires="v">
                <p:oleObj spid="_x0000_s43205" name="Equation" r:id="rId9" imgW="1612800" imgH="419040" progId="Equation.DSMT4">
                  <p:embed/>
                </p:oleObj>
              </mc:Choice>
              <mc:Fallback>
                <p:oleObj name="Equation" r:id="rId9" imgW="1612800" imgH="419040" progId="Equation.DSMT4">
                  <p:embed/>
                  <p:pic>
                    <p:nvPicPr>
                      <p:cNvPr id="0" name=""/>
                      <p:cNvPicPr/>
                      <p:nvPr/>
                    </p:nvPicPr>
                    <p:blipFill>
                      <a:blip r:embed="rId10"/>
                      <a:stretch>
                        <a:fillRect/>
                      </a:stretch>
                    </p:blipFill>
                    <p:spPr>
                      <a:xfrm>
                        <a:off x="1223628" y="4257092"/>
                        <a:ext cx="4086225" cy="10620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58061548"/>
              </p:ext>
            </p:extLst>
          </p:nvPr>
        </p:nvGraphicFramePr>
        <p:xfrm>
          <a:off x="539750" y="5409220"/>
          <a:ext cx="6049963" cy="1062037"/>
        </p:xfrm>
        <a:graphic>
          <a:graphicData uri="http://schemas.openxmlformats.org/presentationml/2006/ole">
            <mc:AlternateContent xmlns:mc="http://schemas.openxmlformats.org/markup-compatibility/2006">
              <mc:Choice xmlns:v="urn:schemas-microsoft-com:vml" Requires="v">
                <p:oleObj spid="_x0000_s43206" name="Equation" r:id="rId11" imgW="2387520" imgH="419040" progId="Equation.DSMT4">
                  <p:embed/>
                </p:oleObj>
              </mc:Choice>
              <mc:Fallback>
                <p:oleObj name="Equation" r:id="rId11" imgW="2387520" imgH="419040" progId="Equation.DSMT4">
                  <p:embed/>
                  <p:pic>
                    <p:nvPicPr>
                      <p:cNvPr id="0" name="对象 5"/>
                      <p:cNvPicPr>
                        <a:picLocks noChangeAspect="1" noChangeArrowheads="1"/>
                      </p:cNvPicPr>
                      <p:nvPr/>
                    </p:nvPicPr>
                    <p:blipFill>
                      <a:blip r:embed="rId12"/>
                      <a:srcRect/>
                      <a:stretch>
                        <a:fillRect/>
                      </a:stretch>
                    </p:blipFill>
                    <p:spPr bwMode="auto">
                      <a:xfrm>
                        <a:off x="539750" y="5409220"/>
                        <a:ext cx="6049963"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2222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lstStyle/>
          <a:p>
            <a:pPr marL="0" indent="0">
              <a:buNone/>
            </a:pPr>
            <a:endParaRPr lang="en-US" altLang="zh-CN" dirty="0"/>
          </a:p>
          <a:p>
            <a:pPr marL="0" indent="0">
              <a:buNone/>
            </a:pPr>
            <a:endParaRPr lang="zh-CN" altLang="en-US" dirty="0"/>
          </a:p>
        </p:txBody>
      </p:sp>
      <p:sp>
        <p:nvSpPr>
          <p:cNvPr id="43" name="标题 1"/>
          <p:cNvSpPr>
            <a:spLocks noGrp="1"/>
          </p:cNvSpPr>
          <p:nvPr>
            <p:ph type="title"/>
          </p:nvPr>
        </p:nvSpPr>
        <p:spPr>
          <a:xfrm>
            <a:off x="179512" y="332656"/>
            <a:ext cx="8640960" cy="936104"/>
          </a:xfrm>
        </p:spPr>
        <p:txBody>
          <a:bodyPr>
            <a:normAutofit/>
          </a:bodyPr>
          <a:lstStyle/>
          <a:p>
            <a:r>
              <a:rPr lang="zh-CN" altLang="en-US" sz="3600" b="1" dirty="0">
                <a:solidFill>
                  <a:srgbClr val="0000FF"/>
                </a:solidFill>
              </a:rPr>
              <a:t>三</a:t>
            </a:r>
            <a:r>
              <a:rPr lang="zh-CN" altLang="en-US" sz="3600" b="1" dirty="0" smtClean="0">
                <a:solidFill>
                  <a:srgbClr val="0000FF"/>
                </a:solidFill>
              </a:rPr>
              <a:t>、静电场储能</a:t>
            </a:r>
            <a:endParaRPr lang="zh-CN" altLang="en-US" sz="3600" b="1" dirty="0">
              <a:solidFill>
                <a:srgbClr val="0000FF"/>
              </a:solidFill>
            </a:endParaRPr>
          </a:p>
        </p:txBody>
      </p:sp>
      <p:sp>
        <p:nvSpPr>
          <p:cNvPr id="2" name="TextBox 1"/>
          <p:cNvSpPr txBox="1"/>
          <p:nvPr/>
        </p:nvSpPr>
        <p:spPr>
          <a:xfrm>
            <a:off x="0" y="1268760"/>
            <a:ext cx="8882683" cy="5232202"/>
          </a:xfrm>
          <a:prstGeom prst="rect">
            <a:avLst/>
          </a:prstGeom>
          <a:noFill/>
        </p:spPr>
        <p:txBody>
          <a:bodyPr wrap="square" rtlCol="0">
            <a:spAutoFit/>
          </a:bodyPr>
          <a:lstStyle/>
          <a:p>
            <a:r>
              <a:rPr lang="en-US" altLang="zh-CN" sz="3200" dirty="0" smtClean="0"/>
              <a:t>	</a:t>
            </a:r>
            <a:r>
              <a:rPr lang="zh-CN" altLang="en-US" sz="3200" dirty="0" smtClean="0"/>
              <a:t>静电能是分布于电场中的，所以电容器的储能可用描述电场的物理量</a:t>
            </a:r>
            <a:r>
              <a:rPr lang="zh-CN" altLang="en-US" sz="3200" dirty="0"/>
              <a:t>表示</a:t>
            </a:r>
            <a:r>
              <a:rPr lang="zh-CN" altLang="en-US" sz="3200" dirty="0" smtClean="0"/>
              <a:t>。以有介质的平行</a:t>
            </a:r>
            <a:endParaRPr lang="en-US" altLang="zh-CN" sz="3200" dirty="0" smtClean="0"/>
          </a:p>
          <a:p>
            <a:endParaRPr lang="en-US" altLang="zh-CN" sz="1400" dirty="0"/>
          </a:p>
          <a:p>
            <a:r>
              <a:rPr lang="zh-CN" altLang="en-US" sz="3200" dirty="0"/>
              <a:t>板电容器为</a:t>
            </a:r>
            <a:r>
              <a:rPr lang="zh-CN" altLang="en-US" sz="3200" dirty="0" smtClean="0"/>
              <a:t>例</a:t>
            </a:r>
            <a:r>
              <a:rPr lang="en-US" altLang="zh-CN" sz="3200" dirty="0" smtClean="0"/>
              <a:t>:</a:t>
            </a:r>
          </a:p>
          <a:p>
            <a:endParaRPr lang="en-US" altLang="zh-CN" sz="3200" dirty="0" smtClean="0"/>
          </a:p>
          <a:p>
            <a:endParaRPr lang="en-US" altLang="zh-CN" sz="3200" dirty="0"/>
          </a:p>
          <a:p>
            <a:endParaRPr lang="en-US" altLang="zh-CN" sz="3200" dirty="0" smtClean="0"/>
          </a:p>
          <a:p>
            <a:endParaRPr lang="en-US" altLang="zh-CN" sz="3200" dirty="0"/>
          </a:p>
          <a:p>
            <a:endParaRPr lang="en-US" altLang="zh-CN" sz="3200" dirty="0" smtClean="0"/>
          </a:p>
          <a:p>
            <a:endParaRPr lang="en-US" altLang="zh-CN" sz="3200" dirty="0"/>
          </a:p>
          <a:p>
            <a:endParaRPr lang="en-US" altLang="zh-CN" sz="3200" dirty="0" smtClean="0"/>
          </a:p>
        </p:txBody>
      </p:sp>
      <p:grpSp>
        <p:nvGrpSpPr>
          <p:cNvPr id="62" name="Group 30"/>
          <p:cNvGrpSpPr>
            <a:grpSpLocks/>
          </p:cNvGrpSpPr>
          <p:nvPr/>
        </p:nvGrpSpPr>
        <p:grpSpPr bwMode="auto">
          <a:xfrm>
            <a:off x="5796136" y="2312876"/>
            <a:ext cx="3314700" cy="2471738"/>
            <a:chOff x="144" y="1212"/>
            <a:chExt cx="2088" cy="1557"/>
          </a:xfrm>
        </p:grpSpPr>
        <p:sp>
          <p:nvSpPr>
            <p:cNvPr id="63" name="Rectangle 27"/>
            <p:cNvSpPr>
              <a:spLocks noChangeArrowheads="1"/>
            </p:cNvSpPr>
            <p:nvPr/>
          </p:nvSpPr>
          <p:spPr bwMode="auto">
            <a:xfrm>
              <a:off x="528" y="1740"/>
              <a:ext cx="1632" cy="432"/>
            </a:xfrm>
            <a:prstGeom prst="rect">
              <a:avLst/>
            </a:prstGeom>
            <a:solidFill>
              <a:srgbClr val="FFFF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4" name="Text Box 6"/>
            <p:cNvSpPr txBox="1">
              <a:spLocks noChangeArrowheads="1"/>
            </p:cNvSpPr>
            <p:nvPr/>
          </p:nvSpPr>
          <p:spPr bwMode="auto">
            <a:xfrm>
              <a:off x="1022" y="2302"/>
              <a:ext cx="478"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smtClean="0">
                  <a:ln>
                    <a:noFill/>
                  </a:ln>
                  <a:solidFill>
                    <a:sysClr val="windowText" lastClr="000000"/>
                  </a:solidFill>
                  <a:effectLst/>
                  <a:uLnTx/>
                  <a:uFillTx/>
                  <a:latin typeface="宋体" charset="-122"/>
                </a:rPr>
                <a:t>-</a:t>
              </a:r>
              <a:endParaRPr kumimoji="0" lang="en-US" altLang="zh-CN" sz="2800" b="1" i="0" u="none" strike="noStrike" kern="0" cap="none" spc="0" normalizeH="0" baseline="0" noProof="0" smtClean="0">
                <a:ln>
                  <a:noFill/>
                </a:ln>
                <a:solidFill>
                  <a:sysClr val="windowText" lastClr="000000"/>
                </a:solidFill>
                <a:effectLst/>
                <a:uLnTx/>
                <a:uFillTx/>
              </a:endParaRPr>
            </a:p>
          </p:txBody>
        </p:sp>
        <p:sp>
          <p:nvSpPr>
            <p:cNvPr id="65" name="Text Box 7"/>
            <p:cNvSpPr txBox="1">
              <a:spLocks noChangeArrowheads="1"/>
            </p:cNvSpPr>
            <p:nvPr/>
          </p:nvSpPr>
          <p:spPr bwMode="auto">
            <a:xfrm>
              <a:off x="1034" y="1212"/>
              <a:ext cx="478"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smtClean="0">
                  <a:ln>
                    <a:noFill/>
                  </a:ln>
                  <a:solidFill>
                    <a:sysClr val="windowText" lastClr="000000"/>
                  </a:solidFill>
                  <a:effectLst/>
                  <a:uLnTx/>
                  <a:uFillTx/>
                  <a:latin typeface="宋体" charset="-122"/>
                </a:rPr>
                <a:t>+</a:t>
              </a:r>
              <a:endParaRPr kumimoji="0" lang="en-US" altLang="zh-CN" sz="2800" b="1" i="0" u="none" strike="noStrike" kern="0" cap="none" spc="0" normalizeH="0" baseline="0" noProof="0" smtClean="0">
                <a:ln>
                  <a:noFill/>
                </a:ln>
                <a:solidFill>
                  <a:sysClr val="windowText" lastClr="000000"/>
                </a:solidFill>
                <a:effectLst/>
                <a:uLnTx/>
                <a:uFillTx/>
              </a:endParaRPr>
            </a:p>
          </p:txBody>
        </p:sp>
        <p:sp>
          <p:nvSpPr>
            <p:cNvPr id="66" name="Text Box 8"/>
            <p:cNvSpPr txBox="1">
              <a:spLocks noChangeArrowheads="1"/>
            </p:cNvSpPr>
            <p:nvPr/>
          </p:nvSpPr>
          <p:spPr bwMode="auto">
            <a:xfrm>
              <a:off x="1829" y="1779"/>
              <a:ext cx="403"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rgbClr val="FF0000"/>
                  </a:solidFill>
                  <a:effectLst/>
                  <a:uLnTx/>
                  <a:uFillTx/>
                </a:rPr>
                <a:t>U</a:t>
              </a:r>
            </a:p>
          </p:txBody>
        </p:sp>
        <p:sp>
          <p:nvSpPr>
            <p:cNvPr id="67" name="Rectangle 9"/>
            <p:cNvSpPr>
              <a:spLocks noChangeArrowheads="1"/>
            </p:cNvSpPr>
            <p:nvPr/>
          </p:nvSpPr>
          <p:spPr bwMode="auto">
            <a:xfrm>
              <a:off x="500" y="1657"/>
              <a:ext cx="1679" cy="78"/>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8" name="Rectangle 10"/>
            <p:cNvSpPr>
              <a:spLocks noChangeArrowheads="1"/>
            </p:cNvSpPr>
            <p:nvPr/>
          </p:nvSpPr>
          <p:spPr bwMode="auto">
            <a:xfrm>
              <a:off x="500" y="2168"/>
              <a:ext cx="1679" cy="78"/>
            </a:xfrm>
            <a:prstGeom prst="rect">
              <a:avLst/>
            </a:prstGeom>
            <a:solidFill>
              <a:srgbClr val="00FFFF"/>
            </a:solidFill>
            <a:ln w="285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9" name="Line 11"/>
            <p:cNvSpPr>
              <a:spLocks noChangeShapeType="1"/>
            </p:cNvSpPr>
            <p:nvPr/>
          </p:nvSpPr>
          <p:spPr bwMode="auto">
            <a:xfrm>
              <a:off x="1323" y="1757"/>
              <a:ext cx="0" cy="400"/>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0" name="Text Box 12"/>
            <p:cNvSpPr txBox="1">
              <a:spLocks noChangeArrowheads="1"/>
            </p:cNvSpPr>
            <p:nvPr/>
          </p:nvSpPr>
          <p:spPr bwMode="auto">
            <a:xfrm>
              <a:off x="200" y="1523"/>
              <a:ext cx="4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ysClr val="windowText" lastClr="000000"/>
                  </a:solidFill>
                  <a:effectLst/>
                  <a:uLnTx/>
                  <a:uFillTx/>
                </a:rPr>
                <a:t>Q</a:t>
              </a:r>
            </a:p>
          </p:txBody>
        </p:sp>
        <p:sp>
          <p:nvSpPr>
            <p:cNvPr id="71" name="Text Box 13"/>
            <p:cNvSpPr txBox="1">
              <a:spLocks noChangeArrowheads="1"/>
            </p:cNvSpPr>
            <p:nvPr/>
          </p:nvSpPr>
          <p:spPr bwMode="auto">
            <a:xfrm>
              <a:off x="144" y="2035"/>
              <a:ext cx="4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ysClr val="windowText" lastClr="000000"/>
                  </a:solidFill>
                  <a:effectLst/>
                  <a:uLnTx/>
                  <a:uFillTx/>
                </a:rPr>
                <a:t>-Q</a:t>
              </a:r>
            </a:p>
          </p:txBody>
        </p:sp>
        <p:sp>
          <p:nvSpPr>
            <p:cNvPr id="72" name="Line 14"/>
            <p:cNvSpPr>
              <a:spLocks noChangeShapeType="1"/>
            </p:cNvSpPr>
            <p:nvPr/>
          </p:nvSpPr>
          <p:spPr bwMode="auto">
            <a:xfrm>
              <a:off x="1824" y="1740"/>
              <a:ext cx="0" cy="432"/>
            </a:xfrm>
            <a:prstGeom prst="line">
              <a:avLst/>
            </a:prstGeom>
            <a:noFill/>
            <a:ln w="19050">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3" name="Text Box 15"/>
            <p:cNvSpPr txBox="1">
              <a:spLocks noChangeArrowheads="1"/>
            </p:cNvSpPr>
            <p:nvPr/>
          </p:nvSpPr>
          <p:spPr bwMode="auto">
            <a:xfrm>
              <a:off x="1034" y="1779"/>
              <a:ext cx="4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800" b="1" i="1" u="none" strike="noStrike" kern="0" cap="none" spc="0" normalizeH="0" baseline="0" noProof="0" smtClean="0">
                  <a:ln>
                    <a:noFill/>
                  </a:ln>
                  <a:solidFill>
                    <a:srgbClr val="0000FF"/>
                  </a:solidFill>
                  <a:effectLst/>
                  <a:uLnTx/>
                  <a:uFillTx/>
                </a:rPr>
                <a:t>E</a:t>
              </a:r>
            </a:p>
          </p:txBody>
        </p:sp>
        <p:sp>
          <p:nvSpPr>
            <p:cNvPr id="74" name="Line 16"/>
            <p:cNvSpPr>
              <a:spLocks noChangeShapeType="1"/>
            </p:cNvSpPr>
            <p:nvPr/>
          </p:nvSpPr>
          <p:spPr bwMode="auto">
            <a:xfrm>
              <a:off x="1323" y="1446"/>
              <a:ext cx="0" cy="21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9" name="Line 17"/>
            <p:cNvSpPr>
              <a:spLocks noChangeShapeType="1"/>
            </p:cNvSpPr>
            <p:nvPr/>
          </p:nvSpPr>
          <p:spPr bwMode="auto">
            <a:xfrm>
              <a:off x="1323" y="2246"/>
              <a:ext cx="0" cy="2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0" name="Oval 18"/>
            <p:cNvSpPr>
              <a:spLocks noChangeArrowheads="1"/>
            </p:cNvSpPr>
            <p:nvPr/>
          </p:nvSpPr>
          <p:spPr bwMode="auto">
            <a:xfrm>
              <a:off x="1289" y="1356"/>
              <a:ext cx="78" cy="7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1" name="Oval 19"/>
            <p:cNvSpPr>
              <a:spLocks noChangeArrowheads="1"/>
            </p:cNvSpPr>
            <p:nvPr/>
          </p:nvSpPr>
          <p:spPr bwMode="auto">
            <a:xfrm>
              <a:off x="1289" y="2458"/>
              <a:ext cx="78" cy="77"/>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2" name="Text Box 28"/>
            <p:cNvSpPr txBox="1">
              <a:spLocks noChangeArrowheads="1"/>
            </p:cNvSpPr>
            <p:nvPr/>
          </p:nvSpPr>
          <p:spPr bwMode="auto">
            <a:xfrm>
              <a:off x="600" y="1752"/>
              <a:ext cx="5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3200" b="1" i="1" u="none" strike="noStrike" kern="0" cap="none" spc="0" normalizeH="0" baseline="0" noProof="0" smtClean="0">
                  <a:ln>
                    <a:noFill/>
                  </a:ln>
                  <a:solidFill>
                    <a:sysClr val="windowText" lastClr="000000"/>
                  </a:solidFill>
                  <a:effectLst/>
                  <a:uLnTx/>
                  <a:uFillTx/>
                  <a:sym typeface="Symbol" pitchFamily="18" charset="2"/>
                </a:rPr>
                <a:t></a:t>
              </a:r>
              <a:endParaRPr kumimoji="0" lang="en-US" altLang="zh-CN" sz="3200" b="1" i="1" u="none" strike="noStrike" kern="0" cap="none" spc="0" normalizeH="0" baseline="0" noProof="0" smtClean="0">
                <a:ln>
                  <a:noFill/>
                </a:ln>
                <a:solidFill>
                  <a:sysClr val="windowText" lastClr="000000"/>
                </a:solidFill>
                <a:effectLst/>
                <a:uLnTx/>
                <a:uFillTx/>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947782855"/>
              </p:ext>
            </p:extLst>
          </p:nvPr>
        </p:nvGraphicFramePr>
        <p:xfrm>
          <a:off x="2684127" y="2353630"/>
          <a:ext cx="3148013" cy="895350"/>
        </p:xfrm>
        <a:graphic>
          <a:graphicData uri="http://schemas.openxmlformats.org/presentationml/2006/ole">
            <mc:AlternateContent xmlns:mc="http://schemas.openxmlformats.org/markup-compatibility/2006">
              <mc:Choice xmlns:v="urn:schemas-microsoft-com:vml" Requires="v">
                <p:oleObj spid="_x0000_s19633" name="Equation" r:id="rId3" imgW="1384200" imgH="393480" progId="Equation.DSMT4">
                  <p:embed/>
                </p:oleObj>
              </mc:Choice>
              <mc:Fallback>
                <p:oleObj name="Equation" r:id="rId3" imgW="1384200" imgH="393480" progId="Equation.DSMT4">
                  <p:embed/>
                  <p:pic>
                    <p:nvPicPr>
                      <p:cNvPr id="0" name=""/>
                      <p:cNvPicPr/>
                      <p:nvPr/>
                    </p:nvPicPr>
                    <p:blipFill>
                      <a:blip r:embed="rId4"/>
                      <a:stretch>
                        <a:fillRect/>
                      </a:stretch>
                    </p:blipFill>
                    <p:spPr>
                      <a:xfrm>
                        <a:off x="2684127" y="2353630"/>
                        <a:ext cx="3148013" cy="8953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16164999"/>
              </p:ext>
            </p:extLst>
          </p:nvPr>
        </p:nvGraphicFramePr>
        <p:xfrm>
          <a:off x="179511" y="3322527"/>
          <a:ext cx="5251887" cy="590550"/>
        </p:xfrm>
        <a:graphic>
          <a:graphicData uri="http://schemas.openxmlformats.org/presentationml/2006/ole">
            <mc:AlternateContent xmlns:mc="http://schemas.openxmlformats.org/markup-compatibility/2006">
              <mc:Choice xmlns:v="urn:schemas-microsoft-com:vml" Requires="v">
                <p:oleObj spid="_x0000_s19634" name="Equation" r:id="rId5" imgW="1917360" imgH="215640" progId="Equation.DSMT4">
                  <p:embed/>
                </p:oleObj>
              </mc:Choice>
              <mc:Fallback>
                <p:oleObj name="Equation" r:id="rId5" imgW="1917360" imgH="215640" progId="Equation.DSMT4">
                  <p:embed/>
                  <p:pic>
                    <p:nvPicPr>
                      <p:cNvPr id="0" name="对象 3"/>
                      <p:cNvPicPr>
                        <a:picLocks noChangeAspect="1" noChangeArrowheads="1"/>
                      </p:cNvPicPr>
                      <p:nvPr/>
                    </p:nvPicPr>
                    <p:blipFill>
                      <a:blip r:embed="rId6"/>
                      <a:srcRect/>
                      <a:stretch>
                        <a:fillRect/>
                      </a:stretch>
                    </p:blipFill>
                    <p:spPr bwMode="auto">
                      <a:xfrm>
                        <a:off x="179511" y="3322527"/>
                        <a:ext cx="5251887" cy="590550"/>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64083150"/>
              </p:ext>
            </p:extLst>
          </p:nvPr>
        </p:nvGraphicFramePr>
        <p:xfrm>
          <a:off x="352226" y="4077072"/>
          <a:ext cx="4795838" cy="895350"/>
        </p:xfrm>
        <a:graphic>
          <a:graphicData uri="http://schemas.openxmlformats.org/presentationml/2006/ole">
            <mc:AlternateContent xmlns:mc="http://schemas.openxmlformats.org/markup-compatibility/2006">
              <mc:Choice xmlns:v="urn:schemas-microsoft-com:vml" Requires="v">
                <p:oleObj spid="_x0000_s19635" name="Equation" r:id="rId7" imgW="2108160" imgH="393480" progId="Equation.DSMT4">
                  <p:embed/>
                </p:oleObj>
              </mc:Choice>
              <mc:Fallback>
                <p:oleObj name="Equation" r:id="rId7" imgW="2108160" imgH="393480" progId="Equation.DSMT4">
                  <p:embed/>
                  <p:pic>
                    <p:nvPicPr>
                      <p:cNvPr id="0" name="对象 4"/>
                      <p:cNvPicPr>
                        <a:picLocks noChangeAspect="1" noChangeArrowheads="1"/>
                      </p:cNvPicPr>
                      <p:nvPr/>
                    </p:nvPicPr>
                    <p:blipFill>
                      <a:blip r:embed="rId8"/>
                      <a:srcRect/>
                      <a:stretch>
                        <a:fillRect/>
                      </a:stretch>
                    </p:blipFill>
                    <p:spPr bwMode="auto">
                      <a:xfrm>
                        <a:off x="352226" y="4077072"/>
                        <a:ext cx="479583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3448568"/>
              </p:ext>
            </p:extLst>
          </p:nvPr>
        </p:nvGraphicFramePr>
        <p:xfrm>
          <a:off x="323528" y="4947506"/>
          <a:ext cx="3554413" cy="893762"/>
        </p:xfrm>
        <a:graphic>
          <a:graphicData uri="http://schemas.openxmlformats.org/presentationml/2006/ole">
            <mc:AlternateContent xmlns:mc="http://schemas.openxmlformats.org/markup-compatibility/2006">
              <mc:Choice xmlns:v="urn:schemas-microsoft-com:vml" Requires="v">
                <p:oleObj spid="_x0000_s19636" name="Equation" r:id="rId9" imgW="1562040" imgH="393480" progId="Equation.DSMT4">
                  <p:embed/>
                </p:oleObj>
              </mc:Choice>
              <mc:Fallback>
                <p:oleObj name="Equation" r:id="rId9" imgW="1562040" imgH="393480" progId="Equation.DSMT4">
                  <p:embed/>
                  <p:pic>
                    <p:nvPicPr>
                      <p:cNvPr id="0" name="对象 5"/>
                      <p:cNvPicPr>
                        <a:picLocks noChangeAspect="1" noChangeArrowheads="1"/>
                      </p:cNvPicPr>
                      <p:nvPr/>
                    </p:nvPicPr>
                    <p:blipFill>
                      <a:blip r:embed="rId10"/>
                      <a:srcRect/>
                      <a:stretch>
                        <a:fillRect/>
                      </a:stretch>
                    </p:blipFill>
                    <p:spPr bwMode="auto">
                      <a:xfrm>
                        <a:off x="323528" y="4947506"/>
                        <a:ext cx="3554413"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83429430"/>
              </p:ext>
            </p:extLst>
          </p:nvPr>
        </p:nvGraphicFramePr>
        <p:xfrm>
          <a:off x="382588" y="5913276"/>
          <a:ext cx="8749038" cy="499554"/>
        </p:xfrm>
        <a:graphic>
          <a:graphicData uri="http://schemas.openxmlformats.org/presentationml/2006/ole">
            <mc:AlternateContent xmlns:mc="http://schemas.openxmlformats.org/markup-compatibility/2006">
              <mc:Choice xmlns:v="urn:schemas-microsoft-com:vml" Requires="v">
                <p:oleObj spid="_x0000_s19637" name="Equation" r:id="rId11" imgW="3568680" imgH="203040" progId="Equation.DSMT4">
                  <p:embed/>
                </p:oleObj>
              </mc:Choice>
              <mc:Fallback>
                <p:oleObj name="Equation" r:id="rId11" imgW="3568680" imgH="203040" progId="Equation.DSMT4">
                  <p:embed/>
                  <p:pic>
                    <p:nvPicPr>
                      <p:cNvPr id="0" name="对象 6"/>
                      <p:cNvPicPr>
                        <a:picLocks noChangeAspect="1" noChangeArrowheads="1"/>
                      </p:cNvPicPr>
                      <p:nvPr/>
                    </p:nvPicPr>
                    <p:blipFill>
                      <a:blip r:embed="rId12"/>
                      <a:srcRect/>
                      <a:stretch>
                        <a:fillRect/>
                      </a:stretch>
                    </p:blipFill>
                    <p:spPr bwMode="auto">
                      <a:xfrm>
                        <a:off x="382588" y="5913276"/>
                        <a:ext cx="8749038" cy="49955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79176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内容占位符 1"/>
          <p:cNvGraphicFramePr>
            <a:graphicFrameLocks noGrp="1" noChangeAspect="1"/>
          </p:cNvGraphicFramePr>
          <p:nvPr>
            <p:ph idx="1"/>
            <p:extLst>
              <p:ext uri="{D42A27DB-BD31-4B8C-83A1-F6EECF244321}">
                <p14:modId xmlns:p14="http://schemas.microsoft.com/office/powerpoint/2010/main" val="388400757"/>
              </p:ext>
            </p:extLst>
          </p:nvPr>
        </p:nvGraphicFramePr>
        <p:xfrm>
          <a:off x="250825" y="800708"/>
          <a:ext cx="5473700" cy="1384300"/>
        </p:xfrm>
        <a:graphic>
          <a:graphicData uri="http://schemas.openxmlformats.org/presentationml/2006/ole">
            <mc:AlternateContent xmlns:mc="http://schemas.openxmlformats.org/markup-compatibility/2006">
              <mc:Choice xmlns:v="urn:schemas-microsoft-com:vml" Requires="v">
                <p:oleObj spid="_x0000_s44213" name="Equation" r:id="rId4" imgW="2209680" imgH="558720" progId="Equation.DSMT4">
                  <p:embed/>
                </p:oleObj>
              </mc:Choice>
              <mc:Fallback>
                <p:oleObj name="Equation" r:id="rId4" imgW="2209680" imgH="558720" progId="Equation.DSMT4">
                  <p:embed/>
                  <p:pic>
                    <p:nvPicPr>
                      <p:cNvPr id="0" name=""/>
                      <p:cNvPicPr/>
                      <p:nvPr/>
                    </p:nvPicPr>
                    <p:blipFill>
                      <a:blip r:embed="rId5"/>
                      <a:stretch>
                        <a:fillRect/>
                      </a:stretch>
                    </p:blipFill>
                    <p:spPr>
                      <a:xfrm>
                        <a:off x="250825" y="800708"/>
                        <a:ext cx="5473700" cy="1384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70320519"/>
              </p:ext>
            </p:extLst>
          </p:nvPr>
        </p:nvGraphicFramePr>
        <p:xfrm>
          <a:off x="215516" y="2165973"/>
          <a:ext cx="8101086" cy="1731079"/>
        </p:xfrm>
        <a:graphic>
          <a:graphicData uri="http://schemas.openxmlformats.org/presentationml/2006/ole">
            <mc:AlternateContent xmlns:mc="http://schemas.openxmlformats.org/markup-compatibility/2006">
              <mc:Choice xmlns:v="urn:schemas-microsoft-com:vml" Requires="v">
                <p:oleObj spid="_x0000_s44214" name="Equation" r:id="rId6" imgW="3327120" imgH="711000" progId="Equation.DSMT4">
                  <p:embed/>
                </p:oleObj>
              </mc:Choice>
              <mc:Fallback>
                <p:oleObj name="Equation" r:id="rId6" imgW="3327120" imgH="711000" progId="Equation.DSMT4">
                  <p:embed/>
                  <p:pic>
                    <p:nvPicPr>
                      <p:cNvPr id="0" name=""/>
                      <p:cNvPicPr/>
                      <p:nvPr/>
                    </p:nvPicPr>
                    <p:blipFill>
                      <a:blip r:embed="rId7"/>
                      <a:stretch>
                        <a:fillRect/>
                      </a:stretch>
                    </p:blipFill>
                    <p:spPr>
                      <a:xfrm>
                        <a:off x="215516" y="2165973"/>
                        <a:ext cx="8101086" cy="1731079"/>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49297597"/>
              </p:ext>
            </p:extLst>
          </p:nvPr>
        </p:nvGraphicFramePr>
        <p:xfrm>
          <a:off x="452438" y="4332288"/>
          <a:ext cx="6737350" cy="1906587"/>
        </p:xfrm>
        <a:graphic>
          <a:graphicData uri="http://schemas.openxmlformats.org/presentationml/2006/ole">
            <mc:AlternateContent xmlns:mc="http://schemas.openxmlformats.org/markup-compatibility/2006">
              <mc:Choice xmlns:v="urn:schemas-microsoft-com:vml" Requires="v">
                <p:oleObj spid="_x0000_s44215" name="Equation" r:id="rId8" imgW="2692080" imgH="761760" progId="Equation.DSMT4">
                  <p:embed/>
                </p:oleObj>
              </mc:Choice>
              <mc:Fallback>
                <p:oleObj name="Equation" r:id="rId8" imgW="2692080" imgH="761760" progId="Equation.DSMT4">
                  <p:embed/>
                  <p:pic>
                    <p:nvPicPr>
                      <p:cNvPr id="0" name=""/>
                      <p:cNvPicPr/>
                      <p:nvPr/>
                    </p:nvPicPr>
                    <p:blipFill>
                      <a:blip r:embed="rId9"/>
                      <a:stretch>
                        <a:fillRect/>
                      </a:stretch>
                    </p:blipFill>
                    <p:spPr>
                      <a:xfrm>
                        <a:off x="452438" y="4332288"/>
                        <a:ext cx="6737350" cy="1906587"/>
                      </a:xfrm>
                      <a:prstGeom prst="rect">
                        <a:avLst/>
                      </a:prstGeom>
                    </p:spPr>
                  </p:pic>
                </p:oleObj>
              </mc:Fallback>
            </mc:AlternateContent>
          </a:graphicData>
        </a:graphic>
      </p:graphicFrame>
    </p:spTree>
    <p:extLst>
      <p:ext uri="{BB962C8B-B14F-4D97-AF65-F5344CB8AC3E}">
        <p14:creationId xmlns:p14="http://schemas.microsoft.com/office/powerpoint/2010/main" val="253153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773743288"/>
              </p:ext>
            </p:extLst>
          </p:nvPr>
        </p:nvGraphicFramePr>
        <p:xfrm>
          <a:off x="935038" y="1597025"/>
          <a:ext cx="5040312" cy="3776663"/>
        </p:xfrm>
        <a:graphic>
          <a:graphicData uri="http://schemas.openxmlformats.org/presentationml/2006/ole">
            <mc:AlternateContent xmlns:mc="http://schemas.openxmlformats.org/markup-compatibility/2006">
              <mc:Choice xmlns:v="urn:schemas-microsoft-com:vml" Requires="v">
                <p:oleObj spid="_x0000_s57349" name="Equation" r:id="rId3" imgW="1485720" imgH="1193760" progId="Equation.DSMT4">
                  <p:embed/>
                </p:oleObj>
              </mc:Choice>
              <mc:Fallback>
                <p:oleObj name="Equation" r:id="rId3" imgW="1485720" imgH="119376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1597025"/>
                        <a:ext cx="5040312"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4642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21"/>
              <p:cNvSpPr>
                <a:spLocks noGrp="1" noChangeArrowheads="1"/>
              </p:cNvSpPr>
              <p:nvPr>
                <p:ph idx="1"/>
              </p:nvPr>
            </p:nvSpPr>
            <p:spPr bwMode="auto">
              <a:xfrm>
                <a:off x="251470" y="765175"/>
                <a:ext cx="8208962" cy="5832475"/>
              </a:xfrm>
              <a:prstGeom prst="rect">
                <a:avLst/>
              </a:prstGeom>
              <a:solidFill>
                <a:srgbClr val="000000">
                  <a:alpha val="0"/>
                </a:srgbClr>
              </a:solidFill>
              <a:ln/>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lvl="0" indent="0">
                  <a:spcBef>
                    <a:spcPts val="0"/>
                  </a:spcBef>
                  <a:buNone/>
                </a:pPr>
                <a:r>
                  <a:rPr kumimoji="0" lang="en-US" altLang="zh-CN" sz="3200" b="1" i="0" u="none" strike="noStrike" kern="0" cap="none" spc="0" normalizeH="0" baseline="0" noProof="0" dirty="0" smtClean="0">
                    <a:ln>
                      <a:noFill/>
                    </a:ln>
                    <a:solidFill>
                      <a:srgbClr val="C00000"/>
                    </a:solidFill>
                    <a:effectLst/>
                    <a:uLnTx/>
                    <a:uFillTx/>
                    <a:latin typeface="+mn-ea"/>
                  </a:rPr>
                  <a:t>2</a:t>
                </a:r>
                <a:r>
                  <a:rPr kumimoji="0" lang="zh-CN" altLang="en-US" sz="3200" b="1" i="0" u="none" strike="noStrike" kern="0" cap="none" spc="0" normalizeH="0" baseline="0" noProof="0" dirty="0" smtClean="0">
                    <a:ln>
                      <a:noFill/>
                    </a:ln>
                    <a:solidFill>
                      <a:srgbClr val="C00000"/>
                    </a:solidFill>
                    <a:effectLst/>
                    <a:uLnTx/>
                    <a:uFillTx/>
                    <a:latin typeface="+mn-ea"/>
                  </a:rPr>
                  <a:t>、静电平衡状态导体的性质：</a:t>
                </a:r>
                <a:endParaRPr lang="en-US" altLang="zh-CN" b="1" kern="0" dirty="0">
                  <a:solidFill>
                    <a:srgbClr val="C00000"/>
                  </a:solidFill>
                  <a:latin typeface="+mn-ea"/>
                </a:endParaRPr>
              </a:p>
              <a:p>
                <a:pPr marL="0" lvl="0" indent="0">
                  <a:spcBef>
                    <a:spcPts val="0"/>
                  </a:spcBef>
                  <a:buNone/>
                </a:pPr>
                <a:r>
                  <a:rPr lang="en-US" altLang="zh-CN" b="1" kern="0" dirty="0">
                    <a:latin typeface="+mn-ea"/>
                  </a:rPr>
                  <a:t> </a:t>
                </a:r>
                <a:r>
                  <a:rPr lang="en-US" altLang="zh-CN" b="1" kern="0" dirty="0" smtClean="0">
                    <a:latin typeface="+mn-ea"/>
                  </a:rPr>
                  <a:t>  </a:t>
                </a:r>
                <a:r>
                  <a:rPr lang="zh-CN" altLang="en-US" kern="0" dirty="0" smtClean="0">
                    <a:latin typeface="+mn-ea"/>
                  </a:rPr>
                  <a:t>导体处于静电平衡时，导体的</a:t>
                </a:r>
                <a14:m>
                  <m:oMath xmlns:m="http://schemas.openxmlformats.org/officeDocument/2006/math">
                    <m:r>
                      <a:rPr lang="en-US" altLang="zh-CN" i="1" kern="0" dirty="0">
                        <a:latin typeface="Cambria Math"/>
                      </a:rPr>
                      <m:t>𝑞</m:t>
                    </m:r>
                    <m:r>
                      <a:rPr lang="zh-CN" altLang="en-US" i="1" kern="0" dirty="0">
                        <a:latin typeface="Cambria Math"/>
                      </a:rPr>
                      <m:t>、</m:t>
                    </m:r>
                    <m:acc>
                      <m:accPr>
                        <m:chr m:val="⃗"/>
                        <m:ctrlPr>
                          <a:rPr lang="zh-CN" altLang="en-US" i="1" kern="0" smtClean="0">
                            <a:latin typeface="Cambria Math"/>
                          </a:rPr>
                        </m:ctrlPr>
                      </m:accPr>
                      <m:e>
                        <m:r>
                          <a:rPr lang="en-US" altLang="zh-CN" b="0" i="1" kern="0" smtClean="0">
                            <a:latin typeface="Cambria Math"/>
                          </a:rPr>
                          <m:t>𝐸</m:t>
                        </m:r>
                      </m:e>
                    </m:acc>
                  </m:oMath>
                </a14:m>
                <a:r>
                  <a:rPr kumimoji="0" lang="zh-CN" altLang="en-US" sz="3200" b="1" i="0" u="none" strike="noStrike" kern="0" cap="none" spc="0" normalizeH="0" baseline="0" noProof="0" dirty="0" smtClean="0">
                    <a:ln>
                      <a:noFill/>
                    </a:ln>
                    <a:effectLst/>
                    <a:uLnTx/>
                    <a:uFillTx/>
                    <a:latin typeface="+mn-ea"/>
                  </a:rPr>
                  <a:t>、</a:t>
                </a:r>
                <a14:m>
                  <m:oMath xmlns:m="http://schemas.openxmlformats.org/officeDocument/2006/math">
                    <m:r>
                      <m:rPr>
                        <m:sty m:val="p"/>
                      </m:rPr>
                      <a:rPr kumimoji="0" lang="en-US" altLang="zh-CN" sz="3200" b="0" i="0" u="none" strike="noStrike" kern="0" cap="none" spc="0" normalizeH="0" baseline="0" noProof="0" dirty="0" smtClean="0">
                        <a:ln>
                          <a:noFill/>
                        </a:ln>
                        <a:effectLst/>
                        <a:uLnTx/>
                        <a:uFillTx/>
                        <a:latin typeface="Cambria Math"/>
                      </a:rPr>
                      <m:t>U</m:t>
                    </m:r>
                  </m:oMath>
                </a14:m>
                <a:r>
                  <a:rPr kumimoji="0" lang="zh-CN" altLang="en-US" sz="3200" u="none" strike="noStrike" kern="0" cap="none" spc="0" normalizeH="0" baseline="0" noProof="0" dirty="0" smtClean="0">
                    <a:ln>
                      <a:noFill/>
                    </a:ln>
                    <a:effectLst/>
                    <a:uLnTx/>
                    <a:uFillTx/>
                    <a:latin typeface="+mn-ea"/>
                  </a:rPr>
                  <a:t>分布特征。</a:t>
                </a:r>
                <a:endParaRPr kumimoji="0" lang="en-US" altLang="zh-CN" sz="3200" u="none" strike="noStrike" kern="0" cap="none" spc="0" normalizeH="0" baseline="0" noProof="0" dirty="0" smtClean="0">
                  <a:ln>
                    <a:noFill/>
                  </a:ln>
                  <a:effectLst/>
                  <a:uLnTx/>
                  <a:uFillTx/>
                  <a:latin typeface="+mn-ea"/>
                </a:endParaRPr>
              </a:p>
              <a:p>
                <a:pPr marL="0" indent="0">
                  <a:buNone/>
                </a:pPr>
                <a:r>
                  <a:rPr lang="zh-CN" altLang="en-US" b="1" kern="0" dirty="0" smtClean="0">
                    <a:solidFill>
                      <a:srgbClr val="7030A0"/>
                    </a:solidFill>
                    <a:latin typeface="+mn-ea"/>
                  </a:rPr>
                  <a:t>（</a:t>
                </a:r>
                <a:r>
                  <a:rPr lang="en-US" altLang="zh-CN" b="1" kern="0" dirty="0" smtClean="0">
                    <a:solidFill>
                      <a:srgbClr val="7030A0"/>
                    </a:solidFill>
                    <a:latin typeface="+mn-ea"/>
                  </a:rPr>
                  <a:t>1</a:t>
                </a:r>
                <a:r>
                  <a:rPr lang="zh-CN" altLang="en-US" b="1" kern="0" dirty="0" smtClean="0">
                    <a:solidFill>
                      <a:srgbClr val="7030A0"/>
                    </a:solidFill>
                    <a:latin typeface="+mn-ea"/>
                  </a:rPr>
                  <a:t>）电荷</a:t>
                </a:r>
                <a:r>
                  <a:rPr lang="zh-CN" altLang="en-US" b="1" kern="0" dirty="0" smtClean="0">
                    <a:solidFill>
                      <a:srgbClr val="7030A0"/>
                    </a:solidFill>
                    <a:latin typeface="宋体"/>
                  </a:rPr>
                  <a:t>分布</a:t>
                </a:r>
                <a:r>
                  <a:rPr lang="zh-CN" altLang="en-US" b="1" kern="0" dirty="0">
                    <a:solidFill>
                      <a:srgbClr val="7030A0"/>
                    </a:solidFill>
                    <a:latin typeface="宋体"/>
                  </a:rPr>
                  <a:t>：</a:t>
                </a:r>
                <a:endParaRPr lang="en-US" altLang="zh-CN" b="1" kern="0" dirty="0">
                  <a:solidFill>
                    <a:srgbClr val="7030A0"/>
                  </a:solidFill>
                  <a:latin typeface="宋体"/>
                </a:endParaRPr>
              </a:p>
              <a:p>
                <a:pPr marL="984250" indent="-984250">
                  <a:buNone/>
                </a:pPr>
                <a:r>
                  <a:rPr lang="en-US" altLang="zh-CN" kern="0" dirty="0">
                    <a:solidFill>
                      <a:prstClr val="black"/>
                    </a:solidFill>
                    <a:latin typeface="宋体"/>
                  </a:rPr>
                  <a:t> </a:t>
                </a:r>
                <a:r>
                  <a:rPr lang="en-US" altLang="zh-CN" kern="0" dirty="0" smtClean="0">
                    <a:solidFill>
                      <a:prstClr val="black"/>
                    </a:solidFill>
                    <a:latin typeface="宋体"/>
                  </a:rPr>
                  <a:t>    </a:t>
                </a:r>
                <a:r>
                  <a:rPr lang="zh-CN" altLang="en-US" b="1" kern="0" dirty="0" smtClean="0">
                    <a:solidFill>
                      <a:srgbClr val="C00000"/>
                    </a:solidFill>
                    <a:latin typeface="宋体"/>
                  </a:rPr>
                  <a:t>导体内部</a:t>
                </a:r>
                <a:r>
                  <a:rPr lang="zh-CN" altLang="en-US" b="1" kern="0" dirty="0">
                    <a:solidFill>
                      <a:srgbClr val="C00000"/>
                    </a:solidFill>
                    <a:latin typeface="宋体"/>
                  </a:rPr>
                  <a:t>不</a:t>
                </a:r>
                <a:r>
                  <a:rPr lang="zh-CN" altLang="en-US" b="1" kern="0" dirty="0" smtClean="0">
                    <a:solidFill>
                      <a:srgbClr val="C00000"/>
                    </a:solidFill>
                    <a:latin typeface="宋体"/>
                  </a:rPr>
                  <a:t>存在电荷，电荷</a:t>
                </a:r>
                <a:r>
                  <a:rPr lang="zh-CN" altLang="en-US" b="1" kern="0" dirty="0">
                    <a:solidFill>
                      <a:srgbClr val="C00000"/>
                    </a:solidFill>
                    <a:latin typeface="宋体"/>
                  </a:rPr>
                  <a:t>只分布于导体的表面</a:t>
                </a:r>
                <a:r>
                  <a:rPr lang="zh-CN" altLang="en-US" b="1" kern="0" dirty="0" smtClean="0">
                    <a:solidFill>
                      <a:srgbClr val="C00000"/>
                    </a:solidFill>
                    <a:latin typeface="宋体"/>
                  </a:rPr>
                  <a:t>，表面</a:t>
                </a:r>
                <a:r>
                  <a:rPr lang="zh-CN" altLang="en-US" b="1" kern="0" dirty="0">
                    <a:solidFill>
                      <a:srgbClr val="C00000"/>
                    </a:solidFill>
                    <a:latin typeface="宋体"/>
                  </a:rPr>
                  <a:t>曲率大处，电荷面密度</a:t>
                </a:r>
                <a:r>
                  <a:rPr lang="zh-CN" altLang="en-US" b="1" kern="0" dirty="0" smtClean="0">
                    <a:solidFill>
                      <a:srgbClr val="C00000"/>
                    </a:solidFill>
                    <a:latin typeface="宋体"/>
                  </a:rPr>
                  <a:t>高。</a:t>
                </a:r>
                <a:endParaRPr lang="en-US" altLang="zh-CN" b="1" kern="0" dirty="0" smtClean="0">
                  <a:solidFill>
                    <a:srgbClr val="C00000"/>
                  </a:solidFill>
                  <a:latin typeface="宋体"/>
                </a:endParaRPr>
              </a:p>
              <a:p>
                <a:pPr marL="984250" indent="-984250">
                  <a:buNone/>
                </a:pPr>
                <a:r>
                  <a:rPr lang="en-US" altLang="zh-CN" kern="0" dirty="0">
                    <a:solidFill>
                      <a:prstClr val="black"/>
                    </a:solidFill>
                    <a:latin typeface="宋体"/>
                  </a:rPr>
                  <a:t> </a:t>
                </a:r>
                <a:r>
                  <a:rPr lang="en-US" altLang="zh-CN" kern="0" dirty="0" smtClean="0">
                    <a:solidFill>
                      <a:prstClr val="black"/>
                    </a:solidFill>
                    <a:latin typeface="宋体"/>
                  </a:rPr>
                  <a:t> </a:t>
                </a:r>
                <a:r>
                  <a:rPr lang="zh-CN" altLang="en-US" kern="0" dirty="0" smtClean="0">
                    <a:solidFill>
                      <a:prstClr val="black"/>
                    </a:solidFill>
                    <a:latin typeface="宋体"/>
                  </a:rPr>
                  <a:t>采用反证法，利用</a:t>
                </a:r>
                <a:endParaRPr lang="en-US" altLang="zh-CN" kern="0" dirty="0" smtClean="0">
                  <a:solidFill>
                    <a:prstClr val="black"/>
                  </a:solidFill>
                  <a:latin typeface="宋体"/>
                </a:endParaRPr>
              </a:p>
              <a:p>
                <a:pPr marL="984250" indent="-984250">
                  <a:buNone/>
                </a:pPr>
                <a:r>
                  <a:rPr lang="zh-CN" altLang="en-US" kern="0" dirty="0" smtClean="0">
                    <a:solidFill>
                      <a:prstClr val="black"/>
                    </a:solidFill>
                    <a:latin typeface="宋体"/>
                  </a:rPr>
                  <a:t>高斯定理可以证明。</a:t>
                </a:r>
                <a:endParaRPr lang="zh-CN" altLang="en-US" dirty="0"/>
              </a:p>
            </p:txBody>
          </p:sp>
        </mc:Choice>
        <mc:Fallback xmlns="">
          <p:sp>
            <p:nvSpPr>
              <p:cNvPr id="4" name="Rectangle 21"/>
              <p:cNvSpPr>
                <a:spLocks noGrp="1" noRot="1" noChangeAspect="1" noMove="1" noResize="1" noEditPoints="1" noAdjustHandles="1" noChangeArrowheads="1" noChangeShapeType="1" noTextEdit="1"/>
              </p:cNvSpPr>
              <p:nvPr>
                <p:ph idx="1"/>
              </p:nvPr>
            </p:nvSpPr>
            <p:spPr bwMode="auto">
              <a:xfrm>
                <a:off x="251470" y="765175"/>
                <a:ext cx="8208962" cy="5832475"/>
              </a:xfrm>
              <a:prstGeom prst="rect">
                <a:avLst/>
              </a:prstGeom>
              <a:blipFill rotWithShape="1">
                <a:blip r:embed="rId3"/>
                <a:stretch>
                  <a:fillRect l="-1856" t="-1360" r="-1188"/>
                </a:stretch>
              </a:blip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 name="Picture 3" descr="E:\物理课件\大学物理_78\大学物理\2-12导体与介质2012\image2\2-15.jpg"/>
          <p:cNvPicPr>
            <a:picLocks noChangeAspect="1" noChangeArrowheads="1"/>
          </p:cNvPicPr>
          <p:nvPr/>
        </p:nvPicPr>
        <p:blipFill rotWithShape="1">
          <a:blip r:embed="rId4">
            <a:extLst>
              <a:ext uri="{28A0092B-C50C-407E-A947-70E740481C1C}">
                <a14:useLocalDpi xmlns:a14="http://schemas.microsoft.com/office/drawing/2010/main" val="0"/>
              </a:ext>
            </a:extLst>
          </a:blip>
          <a:srcRect t="6424" b="12063"/>
          <a:stretch/>
        </p:blipFill>
        <p:spPr bwMode="auto">
          <a:xfrm>
            <a:off x="4355976" y="4149080"/>
            <a:ext cx="3528392" cy="215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wipe(down)">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lstStyle/>
              <a:p>
                <a:pPr marL="0" indent="0">
                  <a:buNone/>
                </a:pPr>
                <a:r>
                  <a:rPr lang="zh-CN" altLang="en-US" dirty="0" smtClean="0"/>
                  <a:t>例</a:t>
                </a:r>
                <a:r>
                  <a:rPr lang="en-US" altLang="zh-CN" dirty="0" smtClean="0"/>
                  <a:t>1</a:t>
                </a:r>
                <a:r>
                  <a:rPr lang="zh-CN" altLang="en-US" dirty="0" smtClean="0"/>
                  <a:t>、半径为</a:t>
                </a:r>
                <a:r>
                  <a:rPr lang="en-US" altLang="zh-CN" dirty="0" smtClean="0"/>
                  <a:t>R</a:t>
                </a:r>
                <a:r>
                  <a:rPr lang="zh-CN" altLang="en-US" dirty="0" smtClean="0"/>
                  <a:t>的导体球带电量为</a:t>
                </a:r>
                <a:r>
                  <a:rPr lang="en-US" altLang="zh-CN" dirty="0" smtClean="0"/>
                  <a:t>Q</a:t>
                </a:r>
                <a:r>
                  <a:rPr lang="zh-CN" altLang="en-US" dirty="0" smtClean="0"/>
                  <a:t>，处于静电平衡状态，已知球外是真空，求</a:t>
                </a:r>
                <a:endParaRPr lang="en-US" altLang="zh-CN" dirty="0" smtClean="0"/>
              </a:p>
              <a:p>
                <a:pPr marL="0" indent="0">
                  <a:buNone/>
                </a:pPr>
                <a:r>
                  <a:rPr lang="zh-CN" altLang="en-US" dirty="0" smtClean="0"/>
                  <a:t>（</a:t>
                </a:r>
                <a:r>
                  <a:rPr lang="en-US" altLang="zh-CN" dirty="0" smtClean="0"/>
                  <a:t>1</a:t>
                </a:r>
                <a:r>
                  <a:rPr lang="zh-CN" altLang="en-US" dirty="0" smtClean="0"/>
                  <a:t>）电场能量</a:t>
                </a:r>
                <a:r>
                  <a:rPr lang="en-US" altLang="zh-CN" dirty="0" smtClean="0"/>
                  <a:t>W</a:t>
                </a:r>
                <a:r>
                  <a:rPr lang="zh-CN" altLang="en-US" dirty="0" smtClean="0"/>
                  <a:t>。</a:t>
                </a:r>
                <a:endParaRPr lang="en-US" altLang="zh-CN" dirty="0" smtClean="0"/>
              </a:p>
              <a:p>
                <a:pPr marL="0" indent="0">
                  <a:buNone/>
                </a:pPr>
                <a:r>
                  <a:rPr lang="zh-CN" altLang="en-US" dirty="0" smtClean="0"/>
                  <a:t>（</a:t>
                </a:r>
                <a:r>
                  <a:rPr lang="en-US" altLang="zh-CN" dirty="0" smtClean="0"/>
                  <a:t>2</a:t>
                </a:r>
                <a:r>
                  <a:rPr lang="zh-CN" altLang="en-US" dirty="0" smtClean="0"/>
                  <a:t>）导体球的外部，多大半径范围内，所储存的能量为总能量的一半。</a:t>
                </a:r>
                <a:endParaRPr lang="en-US" altLang="zh-CN" dirty="0" smtClean="0"/>
              </a:p>
              <a:p>
                <a:pPr marL="0" indent="0">
                  <a:buNone/>
                </a:pPr>
                <a:r>
                  <a:rPr lang="zh-CN" altLang="en-US" dirty="0" smtClean="0"/>
                  <a:t>解：（</a:t>
                </a:r>
                <a:r>
                  <a:rPr lang="en-US" altLang="zh-CN" dirty="0" smtClean="0"/>
                  <a:t>1</a:t>
                </a:r>
                <a:r>
                  <a:rPr lang="zh-CN" altLang="en-US" dirty="0" smtClean="0"/>
                  <a:t>）导体静电平衡，内部电场为</a:t>
                </a:r>
                <a:r>
                  <a:rPr lang="zh-CN" altLang="en-US" dirty="0"/>
                  <a:t>零</a:t>
                </a:r>
                <a:r>
                  <a:rPr lang="zh-CN" altLang="en-US" dirty="0" smtClean="0"/>
                  <a:t>。导体外</a:t>
                </a:r>
                <a:endParaRPr lang="en-US" altLang="zh-CN"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𝑊</m:t>
                      </m:r>
                      <m:r>
                        <a:rPr lang="en-US" altLang="zh-CN" b="0" i="1" smtClean="0">
                          <a:latin typeface="Cambria Math"/>
                        </a:rPr>
                        <m:t>=</m:t>
                      </m:r>
                      <m:f>
                        <m:fPr>
                          <m:ctrlPr>
                            <a:rPr lang="en-US" altLang="zh-CN" b="0" i="1" smtClean="0">
                              <a:latin typeface="Cambria Math"/>
                            </a:rPr>
                          </m:ctrlPr>
                        </m:fPr>
                        <m:num>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num>
                        <m:den>
                          <m:r>
                            <a:rPr lang="en-US" altLang="zh-CN" b="0" i="1" smtClean="0">
                              <a:latin typeface="Cambria Math"/>
                            </a:rPr>
                            <m:t>2</m:t>
                          </m:r>
                        </m:den>
                      </m:f>
                      <m:nary>
                        <m:naryPr>
                          <m:chr m:val="∭"/>
                          <m:limLoc m:val="undOvr"/>
                          <m:subHide m:val="on"/>
                          <m:supHide m:val="on"/>
                          <m:ctrlPr>
                            <a:rPr lang="en-US" altLang="zh-CN" b="0" i="1" smtClean="0">
                              <a:latin typeface="Cambria Math"/>
                            </a:rPr>
                          </m:ctrlPr>
                        </m:naryPr>
                        <m:sub/>
                        <m:sup/>
                        <m:e>
                          <m:sSup>
                            <m:sSupPr>
                              <m:ctrlPr>
                                <a:rPr lang="en-US" altLang="zh-CN" b="0" i="1" smtClean="0">
                                  <a:latin typeface="Cambria Math"/>
                                </a:rPr>
                              </m:ctrlPr>
                            </m:sSupPr>
                            <m:e>
                              <m:r>
                                <a:rPr lang="en-US" altLang="zh-CN" b="0" i="1" smtClean="0">
                                  <a:latin typeface="Cambria Math"/>
                                </a:rPr>
                                <m:t>𝐸</m:t>
                              </m:r>
                            </m:e>
                            <m:sup>
                              <m:r>
                                <a:rPr lang="en-US" altLang="zh-CN" b="0" i="1" smtClean="0">
                                  <a:latin typeface="Cambria Math"/>
                                </a:rPr>
                                <m:t>2</m:t>
                              </m:r>
                            </m:sup>
                          </m:sSup>
                          <m:r>
                            <a:rPr lang="en-US" altLang="zh-CN" b="0" i="1" smtClean="0">
                              <a:latin typeface="Cambria Math"/>
                            </a:rPr>
                            <m:t>𝑑𝑉</m:t>
                          </m:r>
                          <m:r>
                            <a:rPr lang="en-US" altLang="zh-CN" b="0" i="1" smtClean="0">
                              <a:latin typeface="Cambria Math"/>
                            </a:rPr>
                            <m:t>=</m:t>
                          </m:r>
                          <m:f>
                            <m:fPr>
                              <m:ctrlPr>
                                <a:rPr lang="en-US" altLang="zh-CN" b="0" i="1" smtClean="0">
                                  <a:latin typeface="Cambria Math"/>
                                </a:rPr>
                              </m:ctrlPr>
                            </m:fPr>
                            <m:num>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num>
                            <m:den>
                              <m:r>
                                <a:rPr lang="en-US" altLang="zh-CN" b="0" i="1" smtClean="0">
                                  <a:latin typeface="Cambria Math"/>
                                </a:rPr>
                                <m:t>2</m:t>
                              </m:r>
                            </m:den>
                          </m:f>
                        </m:e>
                      </m:nary>
                      <m:nary>
                        <m:naryPr>
                          <m:ctrlPr>
                            <a:rPr lang="en-US" altLang="zh-CN" b="0" i="1" smtClean="0">
                              <a:latin typeface="Cambria Math"/>
                            </a:rPr>
                          </m:ctrlPr>
                        </m:naryPr>
                        <m:sub>
                          <m:r>
                            <a:rPr lang="en-US" altLang="zh-CN" b="0" i="1" smtClean="0">
                              <a:latin typeface="Cambria Math"/>
                            </a:rPr>
                            <m:t>𝑅</m:t>
                          </m:r>
                        </m:sub>
                        <m:sup>
                          <m:r>
                            <a:rPr lang="en-US" altLang="zh-CN" b="0" i="1" smtClean="0">
                              <a:latin typeface="Cambria Math"/>
                              <a:ea typeface="Cambria Math"/>
                            </a:rPr>
                            <m:t>∞</m:t>
                          </m:r>
                        </m:sup>
                        <m:e>
                          <m:sSup>
                            <m:sSupPr>
                              <m:ctrlPr>
                                <a:rPr lang="en-US" altLang="zh-CN" b="0" i="1" smtClean="0">
                                  <a:latin typeface="Cambria Math"/>
                                </a:rPr>
                              </m:ctrlPr>
                            </m:sSupPr>
                            <m:e>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r>
                                <a:rPr lang="en-US" altLang="zh-CN" b="0" i="1" smtClean="0">
                                  <a:latin typeface="Cambria Math"/>
                                </a:rPr>
                                <m:t>)</m:t>
                              </m:r>
                            </m:e>
                            <m:sup>
                              <m:r>
                                <a:rPr lang="en-US" altLang="zh-CN" b="0" i="1" smtClean="0">
                                  <a:latin typeface="Cambria Math"/>
                                </a:rPr>
                                <m:t>2</m:t>
                              </m:r>
                            </m:sup>
                          </m:sSup>
                        </m:e>
                      </m:nary>
                      <m:r>
                        <a:rPr lang="en-US" altLang="zh-CN" b="0" i="1" smtClean="0">
                          <a:latin typeface="Cambria Math"/>
                        </a:rPr>
                        <m:t>4</m:t>
                      </m:r>
                      <m:r>
                        <a:rPr lang="zh-CN" altLang="en-US" b="0" i="1" smtClean="0">
                          <a:latin typeface="Cambria Math"/>
                        </a:rPr>
                        <m:t>𝜋</m:t>
                      </m:r>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r>
                        <a:rPr lang="en-US" altLang="zh-CN" b="0" i="1" smtClean="0">
                          <a:latin typeface="Cambria Math"/>
                        </a:rPr>
                        <m:t>𝑑𝑟</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𝑘</m:t>
                          </m:r>
                          <m:sSup>
                            <m:sSupPr>
                              <m:ctrlPr>
                                <a:rPr lang="en-US" altLang="zh-CN" b="0" i="1" smtClean="0">
                                  <a:latin typeface="Cambria Math"/>
                                </a:rPr>
                              </m:ctrlPr>
                            </m:sSupPr>
                            <m:e>
                              <m:r>
                                <a:rPr lang="en-US" altLang="zh-CN" b="0" i="1" smtClean="0">
                                  <a:latin typeface="Cambria Math"/>
                                </a:rPr>
                                <m:t>𝑄</m:t>
                              </m:r>
                            </m:e>
                            <m:sup>
                              <m:r>
                                <a:rPr lang="en-US" altLang="zh-CN" b="0" i="1" smtClean="0">
                                  <a:latin typeface="Cambria Math"/>
                                </a:rPr>
                                <m:t>2</m:t>
                              </m:r>
                            </m:sup>
                          </m:sSup>
                        </m:num>
                        <m:den>
                          <m:r>
                            <a:rPr lang="en-US" altLang="zh-CN" b="0" i="1" smtClean="0">
                              <a:latin typeface="Cambria Math"/>
                            </a:rPr>
                            <m:t>2</m:t>
                          </m:r>
                          <m:r>
                            <a:rPr lang="en-US" altLang="zh-CN" b="0" i="1" smtClean="0">
                              <a:latin typeface="Cambria Math"/>
                            </a:rPr>
                            <m:t>𝑅</m:t>
                          </m:r>
                        </m:den>
                      </m:f>
                    </m:oMath>
                  </m:oMathPara>
                </a14:m>
                <a:endParaRPr lang="en-US" altLang="zh-CN" dirty="0" smtClean="0"/>
              </a:p>
              <a:p>
                <a:pPr marL="0" indent="0">
                  <a:buNone/>
                </a:pPr>
                <a:r>
                  <a:rPr lang="zh-CN" altLang="en-US" dirty="0" smtClean="0"/>
                  <a:t>也可按照孤立导体球电容及电容器储能计算。</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2004" r="-400"/>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sz="3600" b="1" dirty="0" smtClean="0">
                <a:solidFill>
                  <a:srgbClr val="0000FF"/>
                </a:solidFill>
              </a:rPr>
              <a:t>四、应用举例</a:t>
            </a:r>
            <a:endParaRPr lang="zh-CN" altLang="en-US" sz="3600" b="1" dirty="0">
              <a:solidFill>
                <a:srgbClr val="0000FF"/>
              </a:solidFill>
            </a:endParaRPr>
          </a:p>
        </p:txBody>
      </p:sp>
      <p:sp>
        <p:nvSpPr>
          <p:cNvPr id="75" name="灯片编号占位符 3"/>
          <p:cNvSpPr txBox="1">
            <a:spLocks/>
          </p:cNvSpPr>
          <p:nvPr/>
        </p:nvSpPr>
        <p:spPr bwMode="auto">
          <a:xfrm>
            <a:off x="5684044" y="7054056"/>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1" sz="1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a:lstStyle>
          <a:p>
            <a:fld id="{68889E33-1D01-40DC-BC73-C41AAED60BCB}" type="slidenum">
              <a:rPr lang="en-US" altLang="zh-CN" smtClean="0">
                <a:solidFill>
                  <a:srgbClr val="000000"/>
                </a:solidFill>
              </a:rPr>
              <a:pPr/>
              <a:t>70</a:t>
            </a:fld>
            <a:endParaRPr lang="en-US" altLang="zh-CN" smtClean="0">
              <a:solidFill>
                <a:srgbClr val="000000"/>
              </a:solidFill>
            </a:endParaRPr>
          </a:p>
        </p:txBody>
      </p:sp>
    </p:spTree>
    <p:extLst>
      <p:ext uri="{BB962C8B-B14F-4D97-AF65-F5344CB8AC3E}">
        <p14:creationId xmlns:p14="http://schemas.microsoft.com/office/powerpoint/2010/main" val="21380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dirty="0" smtClean="0"/>
                  <a:t>（２）令</a:t>
                </a:r>
                <a14:m>
                  <m:oMath xmlns:m="http://schemas.openxmlformats.org/officeDocument/2006/math">
                    <m:sSub>
                      <m:sSubPr>
                        <m:ctrlPr>
                          <a:rPr lang="en-US" altLang="zh-CN" i="1" smtClean="0">
                            <a:latin typeface="Cambria Math"/>
                          </a:rPr>
                        </m:ctrlPr>
                      </m:sSubPr>
                      <m:e>
                        <m:r>
                          <a:rPr lang="zh-CN" altLang="en-US" b="0" i="1" smtClean="0">
                            <a:latin typeface="Cambria Math"/>
                          </a:rPr>
                          <m:t>𝑅</m:t>
                        </m:r>
                      </m:e>
                      <m:sub>
                        <m:r>
                          <a:rPr lang="en-US" altLang="zh-CN" b="0" i="1" smtClean="0">
                            <a:latin typeface="Cambria Math"/>
                          </a:rPr>
                          <m:t>𝑥</m:t>
                        </m:r>
                      </m:sub>
                    </m:sSub>
                    <m:r>
                      <a:rPr lang="zh-CN" altLang="en-US" b="0" i="1" smtClean="0">
                        <a:latin typeface="Cambria Math"/>
                      </a:rPr>
                      <m:t>处，</m:t>
                    </m:r>
                    <m:sSub>
                      <m:sSubPr>
                        <m:ctrlPr>
                          <a:rPr lang="en-US" altLang="zh-CN" b="0" i="1" smtClean="0">
                            <a:latin typeface="Cambria Math"/>
                          </a:rPr>
                        </m:ctrlPr>
                      </m:sSubPr>
                      <m:e>
                        <m:r>
                          <a:rPr lang="en-US" altLang="zh-CN" b="0" i="1" smtClean="0">
                            <a:latin typeface="Cambria Math"/>
                          </a:rPr>
                          <m:t>𝑊</m:t>
                        </m:r>
                      </m:e>
                      <m:sub>
                        <m:r>
                          <a:rPr lang="en-US" altLang="zh-CN" b="0" i="1" smtClean="0">
                            <a:latin typeface="Cambria Math"/>
                          </a:rPr>
                          <m:t>𝑥</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r>
                      <a:rPr lang="en-US" altLang="zh-CN" b="0" i="1" smtClean="0">
                        <a:latin typeface="Cambria Math"/>
                      </a:rPr>
                      <m:t>𝑊</m:t>
                    </m:r>
                    <m:r>
                      <a:rPr lang="zh-CN" altLang="en-US" b="0" i="1" smtClean="0">
                        <a:latin typeface="Cambria Math"/>
                      </a:rPr>
                      <m:t>。</m:t>
                    </m:r>
                  </m:oMath>
                </a14:m>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𝑊</m:t>
                          </m:r>
                        </m:e>
                        <m:sub>
                          <m:r>
                            <a:rPr lang="en-US" altLang="zh-CN" b="0" i="1" smtClean="0">
                              <a:latin typeface="Cambria Math"/>
                            </a:rPr>
                            <m:t>𝑥</m:t>
                          </m:r>
                        </m:sub>
                      </m:sSub>
                      <m:r>
                        <a:rPr lang="en-US" altLang="zh-CN" b="0" i="1" smtClean="0">
                          <a:latin typeface="Cambria Math"/>
                        </a:rPr>
                        <m:t>=</m:t>
                      </m:r>
                      <m:f>
                        <m:fPr>
                          <m:ctrlPr>
                            <a:rPr lang="en-US" altLang="zh-CN" b="0" i="1" smtClean="0">
                              <a:latin typeface="Cambria Math"/>
                            </a:rPr>
                          </m:ctrlPr>
                        </m:fPr>
                        <m:num>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num>
                        <m:den>
                          <m:r>
                            <a:rPr lang="en-US" altLang="zh-CN" b="0" i="1" smtClean="0">
                              <a:latin typeface="Cambria Math"/>
                            </a:rPr>
                            <m:t>2</m:t>
                          </m:r>
                        </m:den>
                      </m:f>
                      <m:nary>
                        <m:naryPr>
                          <m:ctrlPr>
                            <a:rPr lang="en-US" altLang="zh-CN" b="0" i="1" smtClean="0">
                              <a:latin typeface="Cambria Math"/>
                            </a:rPr>
                          </m:ctrlPr>
                        </m:naryPr>
                        <m:sub>
                          <m:r>
                            <m:rPr>
                              <m:brk m:alnAt="23"/>
                            </m:rPr>
                            <a:rPr lang="en-US" altLang="zh-CN" b="0" i="1" smtClean="0">
                              <a:latin typeface="Cambria Math"/>
                            </a:rPr>
                            <m:t>𝑅</m:t>
                          </m:r>
                        </m:sub>
                        <m:sup>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𝑥</m:t>
                              </m:r>
                            </m:sub>
                          </m:sSub>
                        </m:sup>
                        <m:e>
                          <m:sSup>
                            <m:sSupPr>
                              <m:ctrlPr>
                                <a:rPr lang="en-US" altLang="zh-CN" b="0" i="1" smtClean="0">
                                  <a:latin typeface="Cambria Math"/>
                                </a:rPr>
                              </m:ctrlPr>
                            </m:sSupPr>
                            <m:e>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r>
                                <a:rPr lang="en-US" altLang="zh-CN" b="0" i="1" smtClean="0">
                                  <a:latin typeface="Cambria Math"/>
                                </a:rPr>
                                <m:t>)</m:t>
                              </m:r>
                            </m:e>
                            <m:sup>
                              <m:r>
                                <a:rPr lang="en-US" altLang="zh-CN" b="0" i="1" smtClean="0">
                                  <a:latin typeface="Cambria Math"/>
                                </a:rPr>
                                <m:t>2</m:t>
                              </m:r>
                            </m:sup>
                          </m:sSup>
                        </m:e>
                      </m:nary>
                      <m:r>
                        <a:rPr lang="en-US" altLang="zh-CN" b="0" i="1" smtClean="0">
                          <a:latin typeface="Cambria Math"/>
                        </a:rPr>
                        <m:t>4</m:t>
                      </m:r>
                      <m:r>
                        <a:rPr lang="zh-CN" altLang="en-US" b="0" i="1" smtClean="0">
                          <a:latin typeface="Cambria Math"/>
                        </a:rPr>
                        <m:t>𝜋</m:t>
                      </m:r>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r>
                        <a:rPr lang="en-US" altLang="zh-CN" b="0" i="1" smtClean="0">
                          <a:latin typeface="Cambria Math"/>
                        </a:rPr>
                        <m:t>𝑑𝑟</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𝑘</m:t>
                          </m:r>
                          <m:sSup>
                            <m:sSupPr>
                              <m:ctrlPr>
                                <a:rPr lang="en-US" altLang="zh-CN" b="0" i="1" smtClean="0">
                                  <a:latin typeface="Cambria Math"/>
                                </a:rPr>
                              </m:ctrlPr>
                            </m:sSupPr>
                            <m:e>
                              <m:r>
                                <a:rPr lang="en-US" altLang="zh-CN" b="0" i="1" smtClean="0">
                                  <a:latin typeface="Cambria Math"/>
                                </a:rPr>
                                <m:t>𝑄</m:t>
                              </m:r>
                            </m:e>
                            <m:sup>
                              <m:r>
                                <a:rPr lang="en-US" altLang="zh-CN" b="0" i="1" smtClean="0">
                                  <a:latin typeface="Cambria Math"/>
                                </a:rPr>
                                <m:t>2</m:t>
                              </m:r>
                            </m:sup>
                          </m:sSup>
                        </m:num>
                        <m:den>
                          <m:r>
                            <a:rPr lang="en-US" altLang="zh-CN" b="0" i="1" smtClean="0">
                              <a:latin typeface="Cambria Math"/>
                            </a:rPr>
                            <m:t>2</m:t>
                          </m:r>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𝑅</m:t>
                          </m:r>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𝑥</m:t>
                              </m:r>
                            </m:sub>
                          </m:sSub>
                        </m:den>
                      </m:f>
                      <m:r>
                        <a:rPr lang="en-US" altLang="zh-CN" b="0" i="1" smtClean="0">
                          <a:latin typeface="Cambria Math"/>
                        </a:rPr>
                        <m:t>)</m:t>
                      </m:r>
                    </m:oMath>
                  </m:oMathPara>
                </a14:m>
                <a:endParaRPr lang="en-US" altLang="zh-CN" dirty="0" smtClean="0"/>
              </a:p>
              <a:p>
                <a:pPr marL="0" lvl="0" indent="0">
                  <a:buNone/>
                </a:pPr>
                <a:r>
                  <a:rPr lang="zh-CN" altLang="en-US" dirty="0" smtClean="0"/>
                  <a:t>则</a:t>
                </a:r>
                <a:r>
                  <a:rPr lang="en-US" altLang="zh-CN" dirty="0" smtClean="0"/>
                  <a:t>:</a:t>
                </a:r>
              </a:p>
              <a:p>
                <a:pPr marL="0" lvl="0" indent="0">
                  <a:lnSpc>
                    <a:spcPct val="150000"/>
                  </a:lnSpc>
                  <a:spcBef>
                    <a:spcPts val="600"/>
                  </a:spcBef>
                  <a:spcAft>
                    <a:spcPts val="600"/>
                  </a:spcAft>
                  <a:buNone/>
                </a:pPr>
                <a14:m>
                  <m:oMathPara xmlns:m="http://schemas.openxmlformats.org/officeDocument/2006/math">
                    <m:oMathParaPr>
                      <m:jc m:val="left"/>
                    </m:oMathParaPr>
                    <m:oMath xmlns:m="http://schemas.openxmlformats.org/officeDocument/2006/math">
                      <m:f>
                        <m:fPr>
                          <m:ctrlPr>
                            <a:rPr lang="en-US" altLang="zh-CN" i="1">
                              <a:solidFill>
                                <a:prstClr val="black"/>
                              </a:solidFill>
                              <a:latin typeface="Cambria Math"/>
                            </a:rPr>
                          </m:ctrlPr>
                        </m:fPr>
                        <m:num>
                          <m:r>
                            <a:rPr lang="en-US" altLang="zh-CN" i="1">
                              <a:solidFill>
                                <a:prstClr val="black"/>
                              </a:solidFill>
                              <a:latin typeface="Cambria Math"/>
                            </a:rPr>
                            <m:t>𝑘</m:t>
                          </m:r>
                          <m:sSup>
                            <m:sSupPr>
                              <m:ctrlPr>
                                <a:rPr lang="en-US" altLang="zh-CN" i="1">
                                  <a:solidFill>
                                    <a:prstClr val="black"/>
                                  </a:solidFill>
                                  <a:latin typeface="Cambria Math"/>
                                </a:rPr>
                              </m:ctrlPr>
                            </m:sSupPr>
                            <m:e>
                              <m:r>
                                <a:rPr lang="en-US" altLang="zh-CN" i="1">
                                  <a:solidFill>
                                    <a:prstClr val="black"/>
                                  </a:solidFill>
                                  <a:latin typeface="Cambria Math"/>
                                </a:rPr>
                                <m:t>𝑄</m:t>
                              </m:r>
                            </m:e>
                            <m:sup>
                              <m:r>
                                <a:rPr lang="en-US" altLang="zh-CN" i="1">
                                  <a:solidFill>
                                    <a:prstClr val="black"/>
                                  </a:solidFill>
                                  <a:latin typeface="Cambria Math"/>
                                </a:rPr>
                                <m:t>2</m:t>
                              </m:r>
                            </m:sup>
                          </m:sSup>
                        </m:num>
                        <m:den>
                          <m:r>
                            <a:rPr lang="en-US" altLang="zh-CN" i="1">
                              <a:solidFill>
                                <a:prstClr val="black"/>
                              </a:solidFill>
                              <a:latin typeface="Cambria Math"/>
                            </a:rPr>
                            <m:t>2</m:t>
                          </m:r>
                        </m:den>
                      </m:f>
                      <m:d>
                        <m:dPr>
                          <m:ctrlPr>
                            <a:rPr lang="en-US" altLang="zh-CN" i="1">
                              <a:solidFill>
                                <a:prstClr val="black"/>
                              </a:solidFill>
                              <a:latin typeface="Cambria Math"/>
                            </a:rPr>
                          </m:ctrlPr>
                        </m:dPr>
                        <m:e>
                          <m:f>
                            <m:fPr>
                              <m:ctrlPr>
                                <a:rPr lang="en-US" altLang="zh-CN" i="1">
                                  <a:solidFill>
                                    <a:prstClr val="black"/>
                                  </a:solidFill>
                                  <a:latin typeface="Cambria Math"/>
                                </a:rPr>
                              </m:ctrlPr>
                            </m:fPr>
                            <m:num>
                              <m:r>
                                <a:rPr lang="en-US" altLang="zh-CN" i="1">
                                  <a:solidFill>
                                    <a:prstClr val="black"/>
                                  </a:solidFill>
                                  <a:latin typeface="Cambria Math"/>
                                </a:rPr>
                                <m:t>1</m:t>
                              </m:r>
                            </m:num>
                            <m:den>
                              <m:r>
                                <a:rPr lang="en-US" altLang="zh-CN" i="1">
                                  <a:solidFill>
                                    <a:prstClr val="black"/>
                                  </a:solidFill>
                                  <a:latin typeface="Cambria Math"/>
                                </a:rPr>
                                <m:t>𝑅</m:t>
                              </m:r>
                            </m:den>
                          </m:f>
                          <m:r>
                            <a:rPr lang="en-US" altLang="zh-CN" i="1">
                              <a:solidFill>
                                <a:prstClr val="black"/>
                              </a:solidFill>
                              <a:latin typeface="Cambria Math"/>
                            </a:rPr>
                            <m:t>−</m:t>
                          </m:r>
                          <m:f>
                            <m:fPr>
                              <m:ctrlPr>
                                <a:rPr lang="en-US" altLang="zh-CN" i="1">
                                  <a:solidFill>
                                    <a:prstClr val="black"/>
                                  </a:solidFill>
                                  <a:latin typeface="Cambria Math"/>
                                </a:rPr>
                              </m:ctrlPr>
                            </m:fPr>
                            <m:num>
                              <m:r>
                                <a:rPr lang="en-US" altLang="zh-CN" i="1">
                                  <a:solidFill>
                                    <a:prstClr val="black"/>
                                  </a:solidFill>
                                  <a:latin typeface="Cambria Math"/>
                                </a:rPr>
                                <m:t>1</m:t>
                              </m:r>
                            </m:num>
                            <m:den>
                              <m:sSub>
                                <m:sSubPr>
                                  <m:ctrlPr>
                                    <a:rPr lang="en-US" altLang="zh-CN" i="1">
                                      <a:solidFill>
                                        <a:prstClr val="black"/>
                                      </a:solidFill>
                                      <a:latin typeface="Cambria Math"/>
                                    </a:rPr>
                                  </m:ctrlPr>
                                </m:sSubPr>
                                <m:e>
                                  <m:r>
                                    <a:rPr lang="en-US" altLang="zh-CN" i="1">
                                      <a:solidFill>
                                        <a:prstClr val="black"/>
                                      </a:solidFill>
                                      <a:latin typeface="Cambria Math"/>
                                    </a:rPr>
                                    <m:t>𝑅</m:t>
                                  </m:r>
                                </m:e>
                                <m:sub>
                                  <m:r>
                                    <a:rPr lang="en-US" altLang="zh-CN" i="1">
                                      <a:solidFill>
                                        <a:prstClr val="black"/>
                                      </a:solidFill>
                                      <a:latin typeface="Cambria Math"/>
                                    </a:rPr>
                                    <m:t>𝑥</m:t>
                                  </m:r>
                                </m:sub>
                              </m:sSub>
                            </m:den>
                          </m:f>
                        </m:e>
                      </m:d>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en-US" altLang="zh-CN" b="0" i="1" smtClean="0">
                              <a:solidFill>
                                <a:prstClr val="black"/>
                              </a:solidFill>
                              <a:latin typeface="Cambria Math"/>
                            </a:rPr>
                            <m:t>1</m:t>
                          </m:r>
                        </m:num>
                        <m:den>
                          <m:r>
                            <a:rPr lang="en-US" altLang="zh-CN" b="0" i="1" smtClean="0">
                              <a:solidFill>
                                <a:prstClr val="black"/>
                              </a:solidFill>
                              <a:latin typeface="Cambria Math"/>
                            </a:rPr>
                            <m:t>2</m:t>
                          </m:r>
                        </m:den>
                      </m:f>
                      <m:r>
                        <a:rPr lang="zh-CN" altLang="en-US" b="0" i="1" smtClean="0">
                          <a:solidFill>
                            <a:prstClr val="black"/>
                          </a:solidFill>
                          <a:latin typeface="Cambria Math"/>
                        </a:rPr>
                        <m:t>（</m:t>
                      </m:r>
                      <m:f>
                        <m:fPr>
                          <m:ctrlPr>
                            <a:rPr lang="en-US" altLang="zh-CN" b="0" i="1" smtClean="0">
                              <a:solidFill>
                                <a:prstClr val="black"/>
                              </a:solidFill>
                              <a:latin typeface="Cambria Math"/>
                            </a:rPr>
                          </m:ctrlPr>
                        </m:fPr>
                        <m:num>
                          <m:r>
                            <a:rPr lang="en-US" altLang="zh-CN" b="0" i="1" smtClean="0">
                              <a:solidFill>
                                <a:prstClr val="black"/>
                              </a:solidFill>
                              <a:latin typeface="Cambria Math"/>
                            </a:rPr>
                            <m:t>𝑘</m:t>
                          </m:r>
                          <m:sSup>
                            <m:sSupPr>
                              <m:ctrlPr>
                                <a:rPr lang="en-US" altLang="zh-CN" b="0" i="1" smtClean="0">
                                  <a:solidFill>
                                    <a:prstClr val="black"/>
                                  </a:solidFill>
                                  <a:latin typeface="Cambria Math"/>
                                </a:rPr>
                              </m:ctrlPr>
                            </m:sSupPr>
                            <m:e>
                              <m:r>
                                <a:rPr lang="en-US" altLang="zh-CN" b="0" i="1" smtClean="0">
                                  <a:solidFill>
                                    <a:prstClr val="black"/>
                                  </a:solidFill>
                                  <a:latin typeface="Cambria Math"/>
                                </a:rPr>
                                <m:t>𝑄</m:t>
                              </m:r>
                            </m:e>
                            <m:sup>
                              <m:r>
                                <a:rPr lang="en-US" altLang="zh-CN" b="0" i="1" smtClean="0">
                                  <a:solidFill>
                                    <a:prstClr val="black"/>
                                  </a:solidFill>
                                  <a:latin typeface="Cambria Math"/>
                                </a:rPr>
                                <m:t>2</m:t>
                              </m:r>
                            </m:sup>
                          </m:sSup>
                        </m:num>
                        <m:den>
                          <m:r>
                            <a:rPr lang="en-US" altLang="zh-CN" b="0" i="1" smtClean="0">
                              <a:solidFill>
                                <a:prstClr val="black"/>
                              </a:solidFill>
                              <a:latin typeface="Cambria Math"/>
                            </a:rPr>
                            <m:t>2</m:t>
                          </m:r>
                          <m:r>
                            <a:rPr lang="en-US" altLang="zh-CN" b="0" i="1" smtClean="0">
                              <a:solidFill>
                                <a:prstClr val="black"/>
                              </a:solidFill>
                              <a:latin typeface="Cambria Math"/>
                            </a:rPr>
                            <m:t>𝑅</m:t>
                          </m:r>
                        </m:den>
                      </m:f>
                      <m:r>
                        <a:rPr lang="zh-CN" altLang="en-US" b="0" i="1" smtClean="0">
                          <a:solidFill>
                            <a:prstClr val="black"/>
                          </a:solidFill>
                          <a:latin typeface="Cambria Math"/>
                        </a:rPr>
                        <m:t>）</m:t>
                      </m:r>
                    </m:oMath>
                  </m:oMathPara>
                </a14:m>
                <a:endParaRPr lang="en-US" altLang="zh-CN" dirty="0" smtClean="0">
                  <a:solidFill>
                    <a:prstClr val="black"/>
                  </a:solidFill>
                </a:endParaRPr>
              </a:p>
              <a:p>
                <a:pPr marL="0" lvl="0" indent="0">
                  <a:buNone/>
                </a:pPr>
                <a:r>
                  <a:rPr lang="zh-CN" altLang="en-US" dirty="0" smtClean="0">
                    <a:solidFill>
                      <a:prstClr val="black"/>
                    </a:solidFill>
                  </a:rPr>
                  <a:t>所以</a:t>
                </a:r>
                <a14:m>
                  <m:oMath xmlns:m="http://schemas.openxmlformats.org/officeDocument/2006/math">
                    <m:sSub>
                      <m:sSubPr>
                        <m:ctrlPr>
                          <a:rPr lang="en-US" altLang="zh-CN" i="1" smtClean="0">
                            <a:solidFill>
                              <a:prstClr val="black"/>
                            </a:solidFill>
                            <a:latin typeface="Cambria Math"/>
                          </a:rPr>
                        </m:ctrlPr>
                      </m:sSubPr>
                      <m:e>
                        <m:r>
                          <a:rPr lang="en-US" altLang="zh-CN" b="0" i="1" smtClean="0">
                            <a:solidFill>
                              <a:prstClr val="black"/>
                            </a:solidFill>
                            <a:latin typeface="Cambria Math"/>
                          </a:rPr>
                          <m:t>𝑅</m:t>
                        </m:r>
                      </m:e>
                      <m:sub>
                        <m:r>
                          <a:rPr lang="en-US" altLang="zh-CN" b="0" i="1" smtClean="0">
                            <a:solidFill>
                              <a:prstClr val="black"/>
                            </a:solidFill>
                            <a:latin typeface="Cambria Math"/>
                          </a:rPr>
                          <m:t>𝑥</m:t>
                        </m:r>
                      </m:sub>
                    </m:sSub>
                    <m:r>
                      <a:rPr lang="en-US" altLang="zh-CN" b="0" i="1" smtClean="0">
                        <a:solidFill>
                          <a:prstClr val="black"/>
                        </a:solidFill>
                        <a:latin typeface="Cambria Math"/>
                      </a:rPr>
                      <m:t>=2</m:t>
                    </m:r>
                    <m:r>
                      <a:rPr lang="en-US" altLang="zh-CN" b="0" i="1" smtClean="0">
                        <a:solidFill>
                          <a:prstClr val="black"/>
                        </a:solidFill>
                        <a:latin typeface="Cambria Math"/>
                      </a:rPr>
                      <m:t>𝑅</m:t>
                    </m:r>
                  </m:oMath>
                </a14:m>
                <a:endParaRPr lang="en-US" altLang="zh-CN" dirty="0">
                  <a:solidFill>
                    <a:prstClr val="black"/>
                  </a:solidFill>
                </a:endParaRPr>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46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Autofit/>
              </a:bodyPr>
              <a:lstStyle/>
              <a:p>
                <a:pPr marL="0" indent="0">
                  <a:buNone/>
                </a:pPr>
                <a:r>
                  <a:rPr lang="zh-CN" altLang="en-US" dirty="0" smtClean="0"/>
                  <a:t>例</a:t>
                </a:r>
                <a:r>
                  <a:rPr lang="en-US" altLang="zh-CN" dirty="0" smtClean="0"/>
                  <a:t>2</a:t>
                </a:r>
                <a:r>
                  <a:rPr lang="zh-CN" altLang="en-US" dirty="0" smtClean="0"/>
                  <a:t>、平行板空气电容器的板面积为</a:t>
                </a:r>
                <a:r>
                  <a:rPr lang="en-US" altLang="zh-CN" dirty="0" smtClean="0"/>
                  <a:t>S</a:t>
                </a:r>
                <a:r>
                  <a:rPr lang="zh-CN" altLang="en-US" dirty="0" smtClean="0"/>
                  <a:t>，经充电后，两板分别带电</a:t>
                </a:r>
                <a14:m>
                  <m:oMath xmlns:m="http://schemas.openxmlformats.org/officeDocument/2006/math">
                    <m:r>
                      <a:rPr lang="en-US" altLang="zh-CN" b="0" i="1" smtClean="0">
                        <a:latin typeface="Cambria Math"/>
                      </a:rPr>
                      <m:t>+</m:t>
                    </m:r>
                    <m:r>
                      <a:rPr lang="en-US" altLang="zh-CN" b="0" i="1" smtClean="0">
                        <a:latin typeface="Cambria Math"/>
                      </a:rPr>
                      <m:t>𝑄</m:t>
                    </m:r>
                    <m:r>
                      <a:rPr lang="zh-CN" altLang="en-US" b="0" i="1" smtClean="0">
                        <a:latin typeface="Cambria Math"/>
                      </a:rPr>
                      <m:t>和</m:t>
                    </m:r>
                    <m:r>
                      <a:rPr lang="en-US" altLang="zh-CN" b="0" i="1" smtClean="0">
                        <a:latin typeface="Cambria Math"/>
                      </a:rPr>
                      <m:t>−</m:t>
                    </m:r>
                    <m:r>
                      <a:rPr lang="en-US" altLang="zh-CN" b="0" i="1" smtClean="0">
                        <a:latin typeface="Cambria Math"/>
                      </a:rPr>
                      <m:t>𝑄</m:t>
                    </m:r>
                    <m:r>
                      <a:rPr lang="zh-CN" altLang="en-US" b="0" i="1" smtClean="0">
                        <a:latin typeface="Cambria Math"/>
                      </a:rPr>
                      <m:t>，</m:t>
                    </m:r>
                  </m:oMath>
                </a14:m>
                <a:r>
                  <a:rPr lang="zh-CN" altLang="en-US" dirty="0" smtClean="0"/>
                  <a:t>求断开电源，外力匀速将二板距离由</a:t>
                </a:r>
                <a:r>
                  <a:rPr lang="en-US" altLang="zh-CN" dirty="0" smtClean="0"/>
                  <a:t>d</a:t>
                </a:r>
                <a:r>
                  <a:rPr lang="zh-CN" altLang="en-US" dirty="0" smtClean="0"/>
                  <a:t>拉到</a:t>
                </a:r>
                <a:r>
                  <a:rPr lang="en-US" altLang="zh-CN" dirty="0" smtClean="0"/>
                  <a:t>2d</a:t>
                </a:r>
                <a:r>
                  <a:rPr lang="zh-CN" altLang="en-US" dirty="0" smtClean="0"/>
                  <a:t>的过程中，外力所做的功。</a:t>
                </a:r>
                <a:endParaRPr lang="en-US" altLang="zh-CN" dirty="0" smtClean="0"/>
              </a:p>
              <a:p>
                <a:pPr marL="0" indent="0">
                  <a:buNone/>
                </a:pPr>
                <a:r>
                  <a:rPr lang="zh-CN" altLang="en-US" dirty="0" smtClean="0"/>
                  <a:t>解：拉动前</a:t>
                </a:r>
                <a14:m>
                  <m:oMath xmlns:m="http://schemas.openxmlformats.org/officeDocument/2006/math">
                    <m:r>
                      <a:rPr lang="en-US" altLang="zh-CN" b="0" i="1" smtClean="0">
                        <a:latin typeface="Cambria Math"/>
                      </a:rPr>
                      <m:t>𝐶</m:t>
                    </m:r>
                    <m:r>
                      <a:rPr lang="en-US" altLang="zh-CN" b="0" i="1" smtClean="0">
                        <a:latin typeface="Cambria Math"/>
                      </a:rPr>
                      <m:t>=</m:t>
                    </m:r>
                    <m:f>
                      <m:fPr>
                        <m:ctrlPr>
                          <a:rPr lang="en-US" altLang="zh-CN" b="0" i="1" smtClean="0">
                            <a:latin typeface="Cambria Math"/>
                          </a:rPr>
                        </m:ctrlPr>
                      </m:fPr>
                      <m:num>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r>
                          <a:rPr lang="en-US" altLang="zh-CN" b="0" i="1" smtClean="0">
                            <a:latin typeface="Cambria Math"/>
                          </a:rPr>
                          <m:t>𝑆</m:t>
                        </m:r>
                      </m:num>
                      <m:den>
                        <m:r>
                          <a:rPr lang="en-US" altLang="zh-CN" b="0" i="1" smtClean="0">
                            <a:latin typeface="Cambria Math"/>
                          </a:rPr>
                          <m:t>𝑑</m:t>
                        </m:r>
                      </m:den>
                    </m:f>
                  </m:oMath>
                </a14:m>
                <a:r>
                  <a:rPr lang="en-US" altLang="zh-CN" dirty="0" smtClean="0"/>
                  <a:t>,</a:t>
                </a:r>
                <a:r>
                  <a:rPr lang="zh-CN" altLang="en-US" dirty="0" smtClean="0"/>
                  <a:t>拉动后</a:t>
                </a:r>
                <a14:m>
                  <m:oMath xmlns:m="http://schemas.openxmlformats.org/officeDocument/2006/math">
                    <m:sSup>
                      <m:sSupPr>
                        <m:ctrlPr>
                          <a:rPr lang="en-US" altLang="zh-CN" i="1" smtClean="0">
                            <a:latin typeface="Cambria Math"/>
                          </a:rPr>
                        </m:ctrlPr>
                      </m:sSupPr>
                      <m:e>
                        <m:r>
                          <a:rPr lang="en-US" altLang="zh-CN" b="0" i="1" smtClean="0">
                            <a:latin typeface="Cambria Math"/>
                          </a:rPr>
                          <m:t>𝐶</m:t>
                        </m:r>
                      </m:e>
                      <m:sup>
                        <m:r>
                          <a:rPr lang="en-US" altLang="zh-CN" b="0" i="1" smtClean="0">
                            <a:latin typeface="Cambria Math"/>
                          </a:rPr>
                          <m:t>′</m:t>
                        </m:r>
                      </m:sup>
                    </m:sSup>
                    <m:r>
                      <a:rPr lang="en-US" altLang="zh-CN" b="0" i="1" smtClean="0">
                        <a:latin typeface="Cambria Math"/>
                      </a:rPr>
                      <m:t>=</m:t>
                    </m:r>
                    <m:f>
                      <m:fPr>
                        <m:ctrlPr>
                          <a:rPr lang="en-US" altLang="zh-CN" b="0" i="1" smtClean="0">
                            <a:latin typeface="Cambria Math"/>
                          </a:rPr>
                        </m:ctrlPr>
                      </m:fPr>
                      <m:num>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r>
                          <a:rPr lang="en-US" altLang="zh-CN" b="0" i="1" smtClean="0">
                            <a:latin typeface="Cambria Math"/>
                          </a:rPr>
                          <m:t>𝑆</m:t>
                        </m:r>
                      </m:num>
                      <m:den>
                        <m:r>
                          <a:rPr lang="en-US" altLang="zh-CN" b="0" i="1" smtClean="0">
                            <a:latin typeface="Cambria Math"/>
                          </a:rPr>
                          <m:t>2</m:t>
                        </m:r>
                        <m:r>
                          <a:rPr lang="en-US" altLang="zh-CN" b="0" i="1" smtClean="0">
                            <a:latin typeface="Cambria Math"/>
                          </a:rPr>
                          <m:t>𝑑</m:t>
                        </m:r>
                      </m:den>
                    </m:f>
                  </m:oMath>
                </a14:m>
                <a:endParaRPr lang="en-US" altLang="zh-CN" dirty="0" smtClean="0"/>
              </a:p>
              <a:p>
                <a:pPr marL="0" indent="0">
                  <a:buNone/>
                </a:pPr>
                <a:r>
                  <a:rPr lang="zh-CN" altLang="en-US" dirty="0" smtClean="0"/>
                  <a:t>拉动前后</a:t>
                </a:r>
                <a:r>
                  <a:rPr lang="en-US" altLang="zh-CN" dirty="0" smtClean="0"/>
                  <a:t>Q</a:t>
                </a:r>
                <a:r>
                  <a:rPr lang="zh-CN" altLang="en-US" dirty="0" smtClean="0"/>
                  <a:t>不变，</a:t>
                </a:r>
                <a14:m>
                  <m:oMath xmlns:m="http://schemas.openxmlformats.org/officeDocument/2006/math">
                    <m:r>
                      <a:rPr lang="en-US" altLang="zh-CN" b="0" i="1" smtClean="0">
                        <a:latin typeface="Cambria Math"/>
                      </a:rPr>
                      <m:t>𝑊</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a:rPr>
                              <m:t>𝑄</m:t>
                            </m:r>
                          </m:e>
                          <m:sup>
                            <m:r>
                              <a:rPr lang="en-US" altLang="zh-CN" b="0" i="1" smtClean="0">
                                <a:latin typeface="Cambria Math"/>
                              </a:rPr>
                              <m:t>2</m:t>
                            </m:r>
                          </m:sup>
                        </m:sSup>
                      </m:num>
                      <m:den>
                        <m:r>
                          <a:rPr lang="en-US" altLang="zh-CN" b="0" i="1" smtClean="0">
                            <a:latin typeface="Cambria Math"/>
                          </a:rPr>
                          <m:t>𝐶</m:t>
                        </m:r>
                      </m:den>
                    </m:f>
                  </m:oMath>
                </a14:m>
                <a:endParaRPr lang="en-US" altLang="zh-CN" dirty="0" smtClean="0"/>
              </a:p>
              <a:p>
                <a:pPr marL="0" indent="0">
                  <a:buNone/>
                </a:pPr>
                <a:r>
                  <a:rPr lang="zh-CN" altLang="en-US" dirty="0" smtClean="0"/>
                  <a:t>外力做的功为</a:t>
                </a:r>
                <a14:m>
                  <m:oMath xmlns:m="http://schemas.openxmlformats.org/officeDocument/2006/math">
                    <m:r>
                      <m:rPr>
                        <m:sty m:val="p"/>
                      </m:rPr>
                      <a:rPr lang="en-US" altLang="zh-CN">
                        <a:latin typeface="Cambria Math"/>
                      </a:rPr>
                      <m:t>A</m:t>
                    </m:r>
                    <m:r>
                      <a:rPr lang="en-US" altLang="zh-CN" b="0" i="0" smtClean="0">
                        <a:latin typeface="Cambria Math"/>
                      </a:rPr>
                      <m:t>=</m:t>
                    </m:r>
                    <m:r>
                      <a:rPr lang="zh-CN" altLang="en-US" i="1" smtClean="0">
                        <a:latin typeface="Cambria Math"/>
                      </a:rPr>
                      <m:t>△</m:t>
                    </m:r>
                    <m:r>
                      <a:rPr lang="en-US" altLang="zh-CN" b="0" i="1" smtClean="0">
                        <a:latin typeface="Cambria Math"/>
                      </a:rPr>
                      <m:t>𝑊</m:t>
                    </m:r>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𝑊</m:t>
                        </m:r>
                      </m:e>
                      <m:sup>
                        <m:r>
                          <a:rPr lang="en-US" altLang="zh-CN" b="0" i="1" smtClean="0">
                            <a:latin typeface="Cambria Math"/>
                          </a:rPr>
                          <m:t>′</m:t>
                        </m:r>
                      </m:sup>
                    </m:sSup>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𝑊</m:t>
                        </m:r>
                      </m:e>
                      <m:sub>
                        <m:r>
                          <a:rPr lang="en-US" altLang="zh-CN" b="0" i="1" smtClean="0">
                            <a:latin typeface="Cambria Math"/>
                          </a:rPr>
                          <m:t>0</m:t>
                        </m:r>
                      </m:sub>
                    </m:sSub>
                  </m:oMath>
                </a14:m>
                <a:endParaRPr lang="en-US" altLang="zh-CN" b="0" i="1" dirty="0" smtClean="0">
                  <a:latin typeface="Cambria Math"/>
                </a:endParaRPr>
              </a:p>
              <a:p>
                <a:pPr marL="0" indent="0">
                  <a:lnSpc>
                    <a:spcPct val="150000"/>
                  </a:lnSpc>
                  <a:buNone/>
                </a:pPr>
                <a14:m>
                  <m:oMathPara xmlns:m="http://schemas.openxmlformats.org/officeDocument/2006/math">
                    <m:oMathParaPr>
                      <m:jc m:val="left"/>
                    </m:oMathParaPr>
                    <m:oMath xmlns:m="http://schemas.openxmlformats.org/officeDocument/2006/math">
                      <m:r>
                        <a:rPr lang="en-US" altLang="zh-CN" b="0" i="1" smtClean="0">
                          <a:latin typeface="Cambria Math"/>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a:rPr>
                                <m:t>𝑄</m:t>
                              </m:r>
                            </m:e>
                            <m:sup>
                              <m:r>
                                <a:rPr lang="en-US" altLang="zh-CN" b="0" i="1" smtClean="0">
                                  <a:latin typeface="Cambria Math"/>
                                </a:rPr>
                                <m:t>2</m:t>
                              </m:r>
                            </m:sup>
                          </m:sSup>
                        </m:num>
                        <m:den>
                          <m:r>
                            <a:rPr lang="en-US" altLang="zh-CN" b="0" i="1" smtClean="0">
                              <a:latin typeface="Cambria Math"/>
                            </a:rPr>
                            <m:t>2</m:t>
                          </m:r>
                        </m:den>
                      </m:f>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a:rPr>
                                <m:t>1</m:t>
                              </m:r>
                            </m:num>
                            <m:den>
                              <m:sSup>
                                <m:sSupPr>
                                  <m:ctrlPr>
                                    <a:rPr lang="en-US" altLang="zh-CN" b="0" i="1" smtClean="0">
                                      <a:latin typeface="Cambria Math"/>
                                    </a:rPr>
                                  </m:ctrlPr>
                                </m:sSupPr>
                                <m:e>
                                  <m:r>
                                    <a:rPr lang="en-US" altLang="zh-CN" b="0" i="1" smtClean="0">
                                      <a:latin typeface="Cambria Math"/>
                                    </a:rPr>
                                    <m:t>𝐶</m:t>
                                  </m:r>
                                </m:e>
                                <m:sup>
                                  <m:r>
                                    <a:rPr lang="en-US" altLang="zh-CN" b="0" i="1" smtClean="0">
                                      <a:latin typeface="Cambria Math"/>
                                    </a:rPr>
                                    <m:t>′</m:t>
                                  </m:r>
                                </m:sup>
                              </m:sSup>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𝐶</m:t>
                              </m:r>
                            </m:den>
                          </m:f>
                        </m:e>
                      </m:d>
                      <m:r>
                        <a:rPr lang="en-US" altLang="zh-CN" b="0" i="1" smtClean="0">
                          <a:latin typeface="Cambria Math"/>
                        </a:rPr>
                        <m:t>=</m:t>
                      </m:r>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a:rPr>
                                <m:t>𝑄</m:t>
                              </m:r>
                            </m:e>
                            <m:sup>
                              <m:r>
                                <a:rPr lang="en-US" altLang="zh-CN" b="0" i="1" smtClean="0">
                                  <a:latin typeface="Cambria Math"/>
                                </a:rPr>
                                <m:t>2</m:t>
                              </m:r>
                            </m:sup>
                          </m:sSup>
                          <m:r>
                            <a:rPr lang="en-US" altLang="zh-CN" b="0" i="1" smtClean="0">
                              <a:latin typeface="Cambria Math"/>
                            </a:rPr>
                            <m:t>𝑑</m:t>
                          </m:r>
                        </m:num>
                        <m:den>
                          <m:r>
                            <a:rPr lang="en-US" altLang="zh-CN" b="0" i="1" smtClean="0">
                              <a:latin typeface="Cambria Math"/>
                            </a:rPr>
                            <m:t>2</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r>
                            <a:rPr lang="en-US" altLang="zh-CN" b="0" i="1" smtClean="0">
                              <a:latin typeface="Cambria Math"/>
                            </a:rPr>
                            <m:t>𝑠</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r="-6756" b="-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780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Autofit/>
          </a:bodyPr>
          <a:lstStyle/>
          <a:p>
            <a:pPr marL="0" indent="0">
              <a:buNone/>
            </a:pPr>
            <a:r>
              <a:rPr lang="zh-CN" altLang="en-US" dirty="0" smtClean="0"/>
              <a:t>另一种方法：</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dirty="0"/>
              <a:t>也</a:t>
            </a:r>
            <a:r>
              <a:rPr lang="zh-CN" altLang="en-US" dirty="0" smtClean="0"/>
              <a:t>可按照恒力做工计算。</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124502347"/>
              </p:ext>
            </p:extLst>
          </p:nvPr>
        </p:nvGraphicFramePr>
        <p:xfrm>
          <a:off x="379413" y="1340768"/>
          <a:ext cx="6238875" cy="1187450"/>
        </p:xfrm>
        <a:graphic>
          <a:graphicData uri="http://schemas.openxmlformats.org/presentationml/2006/ole">
            <mc:AlternateContent xmlns:mc="http://schemas.openxmlformats.org/markup-compatibility/2006">
              <mc:Choice xmlns:v="urn:schemas-microsoft-com:vml" Requires="v">
                <p:oleObj spid="_x0000_s45153" name="Equation" r:id="rId4" imgW="2400120" imgH="457200" progId="Equation.DSMT4">
                  <p:embed/>
                </p:oleObj>
              </mc:Choice>
              <mc:Fallback>
                <p:oleObj name="Equation" r:id="rId4" imgW="2400120" imgH="457200" progId="Equation.DSMT4">
                  <p:embed/>
                  <p:pic>
                    <p:nvPicPr>
                      <p:cNvPr id="0" name=""/>
                      <p:cNvPicPr/>
                      <p:nvPr/>
                    </p:nvPicPr>
                    <p:blipFill>
                      <a:blip r:embed="rId5"/>
                      <a:stretch>
                        <a:fillRect/>
                      </a:stretch>
                    </p:blipFill>
                    <p:spPr>
                      <a:xfrm>
                        <a:off x="379413" y="1340768"/>
                        <a:ext cx="6238875" cy="118745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67786207"/>
              </p:ext>
            </p:extLst>
          </p:nvPr>
        </p:nvGraphicFramePr>
        <p:xfrm>
          <a:off x="359532" y="2492896"/>
          <a:ext cx="4027487" cy="1122363"/>
        </p:xfrm>
        <a:graphic>
          <a:graphicData uri="http://schemas.openxmlformats.org/presentationml/2006/ole">
            <mc:AlternateContent xmlns:mc="http://schemas.openxmlformats.org/markup-compatibility/2006">
              <mc:Choice xmlns:v="urn:schemas-microsoft-com:vml" Requires="v">
                <p:oleObj spid="_x0000_s45154" name="Equation" r:id="rId6" imgW="1549080" imgH="431640" progId="Equation.DSMT4">
                  <p:embed/>
                </p:oleObj>
              </mc:Choice>
              <mc:Fallback>
                <p:oleObj name="Equation" r:id="rId6" imgW="1549080" imgH="431640" progId="Equation.DSMT4">
                  <p:embed/>
                  <p:pic>
                    <p:nvPicPr>
                      <p:cNvPr id="0" name="对象 1"/>
                      <p:cNvPicPr>
                        <a:picLocks noChangeAspect="1" noChangeArrowheads="1"/>
                      </p:cNvPicPr>
                      <p:nvPr/>
                    </p:nvPicPr>
                    <p:blipFill>
                      <a:blip r:embed="rId7"/>
                      <a:srcRect/>
                      <a:stretch>
                        <a:fillRect/>
                      </a:stretch>
                    </p:blipFill>
                    <p:spPr bwMode="auto">
                      <a:xfrm>
                        <a:off x="359532" y="2492896"/>
                        <a:ext cx="4027487"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71582104"/>
              </p:ext>
            </p:extLst>
          </p:nvPr>
        </p:nvGraphicFramePr>
        <p:xfrm>
          <a:off x="359532" y="3573016"/>
          <a:ext cx="5018087" cy="1189038"/>
        </p:xfrm>
        <a:graphic>
          <a:graphicData uri="http://schemas.openxmlformats.org/presentationml/2006/ole">
            <mc:AlternateContent xmlns:mc="http://schemas.openxmlformats.org/markup-compatibility/2006">
              <mc:Choice xmlns:v="urn:schemas-microsoft-com:vml" Requires="v">
                <p:oleObj spid="_x0000_s45155" name="Equation" r:id="rId8" imgW="1930320" imgH="457200" progId="Equation.DSMT4">
                  <p:embed/>
                </p:oleObj>
              </mc:Choice>
              <mc:Fallback>
                <p:oleObj name="Equation" r:id="rId8" imgW="1930320" imgH="457200" progId="Equation.DSMT4">
                  <p:embed/>
                  <p:pic>
                    <p:nvPicPr>
                      <p:cNvPr id="0" name="对象 3"/>
                      <p:cNvPicPr>
                        <a:picLocks noChangeAspect="1" noChangeArrowheads="1"/>
                      </p:cNvPicPr>
                      <p:nvPr/>
                    </p:nvPicPr>
                    <p:blipFill>
                      <a:blip r:embed="rId9"/>
                      <a:srcRect/>
                      <a:stretch>
                        <a:fillRect/>
                      </a:stretch>
                    </p:blipFill>
                    <p:spPr bwMode="auto">
                      <a:xfrm>
                        <a:off x="359532" y="3573016"/>
                        <a:ext cx="5018087"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48435734"/>
              </p:ext>
            </p:extLst>
          </p:nvPr>
        </p:nvGraphicFramePr>
        <p:xfrm>
          <a:off x="287524" y="4725144"/>
          <a:ext cx="4159250" cy="1187450"/>
        </p:xfrm>
        <a:graphic>
          <a:graphicData uri="http://schemas.openxmlformats.org/presentationml/2006/ole">
            <mc:AlternateContent xmlns:mc="http://schemas.openxmlformats.org/markup-compatibility/2006">
              <mc:Choice xmlns:v="urn:schemas-microsoft-com:vml" Requires="v">
                <p:oleObj spid="_x0000_s45156" name="Equation" r:id="rId10" imgW="1600200" imgH="457200" progId="Equation.DSMT4">
                  <p:embed/>
                </p:oleObj>
              </mc:Choice>
              <mc:Fallback>
                <p:oleObj name="Equation" r:id="rId10" imgW="1600200" imgH="457200" progId="Equation.DSMT4">
                  <p:embed/>
                  <p:pic>
                    <p:nvPicPr>
                      <p:cNvPr id="0" name="对象 4"/>
                      <p:cNvPicPr>
                        <a:picLocks noChangeAspect="1" noChangeArrowheads="1"/>
                      </p:cNvPicPr>
                      <p:nvPr/>
                    </p:nvPicPr>
                    <p:blipFill>
                      <a:blip r:embed="rId11"/>
                      <a:srcRect/>
                      <a:stretch>
                        <a:fillRect/>
                      </a:stretch>
                    </p:blipFill>
                    <p:spPr bwMode="auto">
                      <a:xfrm>
                        <a:off x="287524" y="4725144"/>
                        <a:ext cx="41592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807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down)">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60648"/>
            <a:ext cx="8856984" cy="1008112"/>
          </a:xfrm>
        </p:spPr>
        <p:txBody>
          <a:bodyPr>
            <a:normAutofit/>
          </a:bodyPr>
          <a:lstStyle/>
          <a:p>
            <a:pPr lvl="0">
              <a:spcBef>
                <a:spcPct val="50000"/>
              </a:spcBef>
              <a:defRPr/>
            </a:pPr>
            <a:r>
              <a:rPr lang="en-US" altLang="zh-CN" b="1" kern="0" dirty="0" smtClean="0">
                <a:solidFill>
                  <a:prstClr val="black">
                    <a:lumMod val="95000"/>
                    <a:lumOff val="5000"/>
                  </a:prstClr>
                </a:solidFill>
                <a:latin typeface="+mj-ea"/>
                <a:cs typeface="+mn-cs"/>
              </a:rPr>
              <a:t>§2.4</a:t>
            </a:r>
            <a:r>
              <a:rPr lang="zh-CN" altLang="en-US" b="1" kern="0" dirty="0" smtClean="0">
                <a:solidFill>
                  <a:prstClr val="black">
                    <a:lumMod val="95000"/>
                    <a:lumOff val="5000"/>
                  </a:prstClr>
                </a:solidFill>
                <a:latin typeface="+mj-ea"/>
                <a:cs typeface="+mn-cs"/>
              </a:rPr>
              <a:t>铁电体与压电体</a:t>
            </a:r>
            <a:endParaRPr lang="zh-CN" altLang="en-US" dirty="0">
              <a:latin typeface="+mj-ea"/>
            </a:endParaRPr>
          </a:p>
        </p:txBody>
      </p:sp>
      <p:sp>
        <p:nvSpPr>
          <p:cNvPr id="3" name="内容占位符 2"/>
          <p:cNvSpPr>
            <a:spLocks noGrp="1"/>
          </p:cNvSpPr>
          <p:nvPr>
            <p:ph idx="1"/>
          </p:nvPr>
        </p:nvSpPr>
        <p:spPr>
          <a:xfrm>
            <a:off x="-4778" y="1306218"/>
            <a:ext cx="9148777" cy="5328592"/>
          </a:xfrm>
        </p:spPr>
        <p:txBody>
          <a:bodyPr/>
          <a:lstStyle/>
          <a:p>
            <a:pPr marL="0" indent="0">
              <a:buNone/>
            </a:pPr>
            <a:r>
              <a:rPr lang="en-US" altLang="zh-CN" dirty="0"/>
              <a:t>	</a:t>
            </a:r>
            <a:endParaRPr lang="en-US" altLang="zh-CN" dirty="0" smtClean="0"/>
          </a:p>
        </p:txBody>
      </p:sp>
      <p:sp>
        <p:nvSpPr>
          <p:cNvPr id="5" name="Text Box 2"/>
          <p:cNvSpPr txBox="1">
            <a:spLocks noChangeArrowheads="1"/>
          </p:cNvSpPr>
          <p:nvPr/>
        </p:nvSpPr>
        <p:spPr bwMode="auto">
          <a:xfrm>
            <a:off x="-23688" y="1340767"/>
            <a:ext cx="914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b="1" dirty="0">
                <a:solidFill>
                  <a:srgbClr val="0000FF"/>
                </a:solidFill>
                <a:latin typeface="宋体" charset="-122"/>
              </a:rPr>
              <a:t>一</a:t>
            </a:r>
            <a:r>
              <a:rPr lang="zh-CN" altLang="en-US" sz="3200" b="1" dirty="0" smtClean="0">
                <a:solidFill>
                  <a:srgbClr val="0000FF"/>
                </a:solidFill>
                <a:latin typeface="宋体" charset="-122"/>
              </a:rPr>
              <a:t>、铁电效应</a:t>
            </a:r>
            <a:endParaRPr lang="en-US" altLang="zh-CN" sz="3200" b="1" dirty="0" smtClean="0">
              <a:solidFill>
                <a:srgbClr val="0000FF"/>
              </a:solidFill>
              <a:latin typeface="宋体" charset="-122"/>
            </a:endParaRPr>
          </a:p>
        </p:txBody>
      </p:sp>
      <p:sp>
        <p:nvSpPr>
          <p:cNvPr id="6" name="Text Box 4"/>
          <p:cNvSpPr txBox="1">
            <a:spLocks noChangeArrowheads="1"/>
          </p:cNvSpPr>
          <p:nvPr/>
        </p:nvSpPr>
        <p:spPr bwMode="auto">
          <a:xfrm>
            <a:off x="465946" y="3442352"/>
            <a:ext cx="633134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buClrTx/>
              <a:buSzTx/>
              <a:buFontTx/>
              <a:buNone/>
              <a:tabLst/>
              <a:defRPr/>
            </a:pPr>
            <a:r>
              <a:rPr lang="en-US" altLang="zh-CN" sz="3200" kern="0" dirty="0">
                <a:solidFill>
                  <a:sysClr val="windowText" lastClr="000000"/>
                </a:solidFill>
              </a:rPr>
              <a:t>1</a:t>
            </a:r>
            <a:r>
              <a:rPr lang="zh-CN" altLang="en-US" sz="3200" kern="0" dirty="0" smtClean="0">
                <a:solidFill>
                  <a:sysClr val="windowText" lastClr="000000"/>
                </a:solidFill>
              </a:rPr>
              <a:t>）</a:t>
            </a:r>
            <a:r>
              <a:rPr kumimoji="0" lang="zh-CN" altLang="en-US" sz="3200" i="0" u="none" strike="noStrike" kern="0" cap="none" spc="0" normalizeH="0" baseline="0" noProof="0" dirty="0" smtClean="0">
                <a:ln>
                  <a:noFill/>
                </a:ln>
                <a:solidFill>
                  <a:sysClr val="windowText" lastClr="000000"/>
                </a:solidFill>
                <a:effectLst/>
                <a:uLnTx/>
                <a:uFillTx/>
              </a:rPr>
              <a:t>自发极化，有“电畴”存在；</a:t>
            </a:r>
            <a:endParaRPr kumimoji="0" lang="en-US" altLang="zh-CN" sz="3200" i="0" u="none" strike="noStrike" kern="0" cap="none" spc="0" normalizeH="0" baseline="0" noProof="0" dirty="0" smtClean="0">
              <a:ln>
                <a:noFill/>
              </a:ln>
              <a:solidFill>
                <a:sysClr val="windowText" lastClr="000000"/>
              </a:solidFill>
              <a:effectLst/>
              <a:uLnTx/>
              <a:uFillTx/>
            </a:endParaRPr>
          </a:p>
          <a:p>
            <a:pPr marL="620713" lvl="0" indent="-620713">
              <a:defRPr/>
            </a:pPr>
            <a:r>
              <a:rPr kumimoji="0" lang="en-US" altLang="zh-CN" sz="3200" i="0" u="none" strike="noStrike" kern="0" cap="none" spc="0" normalizeH="0" baseline="0" noProof="0" dirty="0" smtClean="0">
                <a:ln>
                  <a:noFill/>
                </a:ln>
                <a:solidFill>
                  <a:sysClr val="windowText" lastClr="000000"/>
                </a:solidFill>
                <a:effectLst/>
                <a:uLnTx/>
                <a:uFillTx/>
              </a:rPr>
              <a:t>2</a:t>
            </a:r>
            <a:r>
              <a:rPr lang="zh-CN" altLang="en-US" sz="3200" kern="0" dirty="0">
                <a:solidFill>
                  <a:sysClr val="windowText" lastClr="000000"/>
                </a:solidFill>
              </a:rPr>
              <a:t>）介电常数</a:t>
            </a:r>
            <a:r>
              <a:rPr lang="zh-CN" altLang="en-US" sz="3200" kern="0" dirty="0" smtClean="0">
                <a:solidFill>
                  <a:sysClr val="windowText" lastClr="000000"/>
                </a:solidFill>
              </a:rPr>
              <a:t>很大，     </a:t>
            </a:r>
            <a:r>
              <a:rPr lang="en-US" altLang="zh-CN" sz="3200" kern="0" dirty="0" smtClean="0">
                <a:solidFill>
                  <a:sysClr val="windowText" lastClr="000000"/>
                </a:solidFill>
              </a:rPr>
              <a:t>=                  </a:t>
            </a:r>
            <a:r>
              <a:rPr lang="zh-CN" altLang="en-US" sz="3200" kern="0" dirty="0" smtClean="0">
                <a:solidFill>
                  <a:sysClr val="windowText" lastClr="000000"/>
                </a:solidFill>
              </a:rPr>
              <a:t>，与电场有关，且非单值函数关系，各向异性；</a:t>
            </a:r>
            <a:endParaRPr lang="en-US" altLang="zh-CN" sz="3200" kern="0" dirty="0" smtClean="0">
              <a:solidFill>
                <a:sysClr val="windowText" lastClr="000000"/>
              </a:solidFill>
            </a:endParaRPr>
          </a:p>
          <a:p>
            <a:pPr>
              <a:defRPr/>
            </a:pPr>
            <a:r>
              <a:rPr lang="en-US" altLang="zh-CN" sz="3200" kern="0" dirty="0" smtClean="0">
                <a:solidFill>
                  <a:sysClr val="windowText" lastClr="000000"/>
                </a:solidFill>
              </a:rPr>
              <a:t>3</a:t>
            </a:r>
            <a:r>
              <a:rPr lang="zh-CN" altLang="en-US" sz="3200" kern="0" dirty="0" smtClean="0">
                <a:solidFill>
                  <a:sysClr val="windowText" lastClr="000000"/>
                </a:solidFill>
              </a:rPr>
              <a:t>）</a:t>
            </a:r>
            <a:r>
              <a:rPr lang="zh-CN" altLang="en-US" sz="3200" kern="0" dirty="0">
                <a:solidFill>
                  <a:sysClr val="windowText" lastClr="000000"/>
                </a:solidFill>
              </a:rPr>
              <a:t>电滞</a:t>
            </a:r>
            <a:r>
              <a:rPr lang="zh-CN" altLang="en-US" sz="3200" kern="0" dirty="0" smtClean="0">
                <a:solidFill>
                  <a:sysClr val="windowText" lastClr="000000"/>
                </a:solidFill>
              </a:rPr>
              <a:t>现象；</a:t>
            </a:r>
            <a:endParaRPr lang="zh-CN" altLang="en-US" sz="3200" kern="0" dirty="0">
              <a:solidFill>
                <a:sysClr val="windowText" lastClr="000000"/>
              </a:solidFill>
            </a:endParaRPr>
          </a:p>
          <a:p>
            <a:pPr lvl="0">
              <a:defRPr/>
            </a:pPr>
            <a:r>
              <a:rPr lang="en-US" altLang="zh-CN" sz="3200" kern="0" dirty="0" smtClean="0">
                <a:solidFill>
                  <a:sysClr val="windowText" lastClr="000000"/>
                </a:solidFill>
              </a:rPr>
              <a:t>4</a:t>
            </a:r>
            <a:r>
              <a:rPr lang="zh-CN" altLang="en-US" sz="3200" kern="0" dirty="0" smtClean="0">
                <a:solidFill>
                  <a:sysClr val="windowText" lastClr="000000"/>
                </a:solidFill>
              </a:rPr>
              <a:t>）存在居里温度。</a:t>
            </a:r>
            <a:endParaRPr lang="zh-CN" altLang="en-US" sz="3200" kern="0" dirty="0">
              <a:solidFill>
                <a:sysClr val="windowText" lastClr="000000"/>
              </a:solidFill>
            </a:endParaRPr>
          </a:p>
        </p:txBody>
      </p:sp>
      <p:sp>
        <p:nvSpPr>
          <p:cNvPr id="10" name="Text Box 3"/>
          <p:cNvSpPr txBox="1">
            <a:spLocks noChangeArrowheads="1"/>
          </p:cNvSpPr>
          <p:nvPr/>
        </p:nvSpPr>
        <p:spPr bwMode="auto">
          <a:xfrm>
            <a:off x="425854" y="1941028"/>
            <a:ext cx="824491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kumimoji="0" lang="zh-CN" altLang="en-US" sz="3200" i="0" u="none" strike="noStrike" kern="0" cap="none" spc="0" normalizeH="0" baseline="0" noProof="0" dirty="0" smtClean="0">
                <a:ln>
                  <a:noFill/>
                </a:ln>
                <a:solidFill>
                  <a:sysClr val="windowText" lastClr="000000"/>
                </a:solidFill>
                <a:effectLst/>
                <a:uLnTx/>
                <a:uFillTx/>
              </a:rPr>
              <a:t>一类特殊电介质，极化性质特别，</a:t>
            </a:r>
            <a:r>
              <a:rPr lang="zh-CN" altLang="en-US" sz="3200" kern="0" dirty="0">
                <a:solidFill>
                  <a:sysClr val="windowText" lastClr="000000"/>
                </a:solidFill>
              </a:rPr>
              <a:t>具有类似于铁</a:t>
            </a:r>
            <a:r>
              <a:rPr lang="zh-CN" altLang="en-US" sz="3200" kern="0" dirty="0" smtClean="0">
                <a:solidFill>
                  <a:sysClr val="windowText" lastClr="000000"/>
                </a:solidFill>
              </a:rPr>
              <a:t>磁体在磁场中</a:t>
            </a:r>
            <a:r>
              <a:rPr kumimoji="0" lang="zh-CN" altLang="en-US" sz="3200" i="0" u="none" strike="noStrike" kern="0" cap="none" spc="0" normalizeH="0" baseline="0" noProof="0" dirty="0" smtClean="0">
                <a:ln>
                  <a:noFill/>
                </a:ln>
                <a:solidFill>
                  <a:sysClr val="windowText" lastClr="000000"/>
                </a:solidFill>
                <a:effectLst/>
                <a:uLnTx/>
                <a:uFillTx/>
              </a:rPr>
              <a:t>的性质，故称为铁电体。如钛酸钡、酒石酸钾钠、磷酸二氢钾等。</a:t>
            </a:r>
          </a:p>
        </p:txBody>
      </p:sp>
      <p:grpSp>
        <p:nvGrpSpPr>
          <p:cNvPr id="15" name="Group 29"/>
          <p:cNvGrpSpPr>
            <a:grpSpLocks/>
          </p:cNvGrpSpPr>
          <p:nvPr/>
        </p:nvGrpSpPr>
        <p:grpSpPr bwMode="auto">
          <a:xfrm>
            <a:off x="6775291" y="3817443"/>
            <a:ext cx="2189197" cy="2527881"/>
            <a:chOff x="3800" y="621"/>
            <a:chExt cx="1030" cy="1135"/>
          </a:xfrm>
        </p:grpSpPr>
        <p:grpSp>
          <p:nvGrpSpPr>
            <p:cNvPr id="16" name="Group 21"/>
            <p:cNvGrpSpPr>
              <a:grpSpLocks/>
            </p:cNvGrpSpPr>
            <p:nvPr/>
          </p:nvGrpSpPr>
          <p:grpSpPr bwMode="auto">
            <a:xfrm>
              <a:off x="3810" y="621"/>
              <a:ext cx="1020" cy="1135"/>
              <a:chOff x="4050" y="765"/>
              <a:chExt cx="1020" cy="1135"/>
            </a:xfrm>
          </p:grpSpPr>
          <p:sp>
            <p:nvSpPr>
              <p:cNvPr id="23" name="Line 7"/>
              <p:cNvSpPr>
                <a:spLocks noChangeShapeType="1"/>
              </p:cNvSpPr>
              <p:nvPr/>
            </p:nvSpPr>
            <p:spPr bwMode="auto">
              <a:xfrm>
                <a:off x="4050" y="1488"/>
                <a:ext cx="1007"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sysClr val="windowText" lastClr="000000"/>
                  </a:solidFill>
                  <a:effectLst/>
                  <a:uLnTx/>
                  <a:uFillTx/>
                </a:endParaRPr>
              </a:p>
            </p:txBody>
          </p:sp>
          <p:sp>
            <p:nvSpPr>
              <p:cNvPr id="24" name="Line 9"/>
              <p:cNvSpPr>
                <a:spLocks noChangeShapeType="1"/>
              </p:cNvSpPr>
              <p:nvPr/>
            </p:nvSpPr>
            <p:spPr bwMode="auto">
              <a:xfrm>
                <a:off x="4512" y="864"/>
                <a:ext cx="0" cy="1036"/>
              </a:xfrm>
              <a:prstGeom prst="line">
                <a:avLst/>
              </a:prstGeom>
              <a:noFill/>
              <a:ln w="1905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sysClr val="windowText" lastClr="000000"/>
                  </a:solidFill>
                  <a:effectLst/>
                  <a:uLnTx/>
                  <a:uFillTx/>
                </a:endParaRPr>
              </a:p>
            </p:txBody>
          </p:sp>
          <p:graphicFrame>
            <p:nvGraphicFramePr>
              <p:cNvPr id="25" name="Object 16"/>
              <p:cNvGraphicFramePr>
                <a:graphicFrameLocks noChangeAspect="1"/>
              </p:cNvGraphicFramePr>
              <p:nvPr>
                <p:extLst>
                  <p:ext uri="{D42A27DB-BD31-4B8C-83A1-F6EECF244321}">
                    <p14:modId xmlns:p14="http://schemas.microsoft.com/office/powerpoint/2010/main" val="2015230689"/>
                  </p:ext>
                </p:extLst>
              </p:nvPr>
            </p:nvGraphicFramePr>
            <p:xfrm>
              <a:off x="4515" y="765"/>
              <a:ext cx="203" cy="271"/>
            </p:xfrm>
            <a:graphic>
              <a:graphicData uri="http://schemas.openxmlformats.org/presentationml/2006/ole">
                <mc:AlternateContent xmlns:mc="http://schemas.openxmlformats.org/markup-compatibility/2006">
                  <mc:Choice xmlns:v="urn:schemas-microsoft-com:vml" Requires="v">
                    <p:oleObj spid="_x0000_s21857"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 y="765"/>
                            <a:ext cx="203" cy="271"/>
                          </a:xfrm>
                          <a:prstGeom prst="rect">
                            <a:avLst/>
                          </a:prstGeom>
                          <a:noFill/>
                          <a:ln>
                            <a:noFill/>
                          </a:ln>
                          <a:effectLst/>
                          <a:extLst/>
                        </p:spPr>
                      </p:pic>
                    </p:oleObj>
                  </mc:Fallback>
                </mc:AlternateContent>
              </a:graphicData>
            </a:graphic>
          </p:graphicFrame>
          <p:graphicFrame>
            <p:nvGraphicFramePr>
              <p:cNvPr id="26" name="Object 17"/>
              <p:cNvGraphicFramePr>
                <a:graphicFrameLocks noChangeAspect="1"/>
              </p:cNvGraphicFramePr>
              <p:nvPr>
                <p:extLst>
                  <p:ext uri="{D42A27DB-BD31-4B8C-83A1-F6EECF244321}">
                    <p14:modId xmlns:p14="http://schemas.microsoft.com/office/powerpoint/2010/main" val="2547791258"/>
                  </p:ext>
                </p:extLst>
              </p:nvPr>
            </p:nvGraphicFramePr>
            <p:xfrm>
              <a:off x="4854" y="1480"/>
              <a:ext cx="216" cy="287"/>
            </p:xfrm>
            <a:graphic>
              <a:graphicData uri="http://schemas.openxmlformats.org/presentationml/2006/ole">
                <mc:AlternateContent xmlns:mc="http://schemas.openxmlformats.org/markup-compatibility/2006">
                  <mc:Choice xmlns:v="urn:schemas-microsoft-com:vml" Requires="v">
                    <p:oleObj spid="_x0000_s21858" name="公式" r:id="rId5" imgW="152280" imgH="203040" progId="Equation.3">
                      <p:embed/>
                    </p:oleObj>
                  </mc:Choice>
                  <mc:Fallback>
                    <p:oleObj name="公式" r:id="rId5" imgW="1522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4" y="1480"/>
                            <a:ext cx="216" cy="287"/>
                          </a:xfrm>
                          <a:prstGeom prst="rect">
                            <a:avLst/>
                          </a:prstGeom>
                          <a:noFill/>
                          <a:ln>
                            <a:noFill/>
                          </a:ln>
                          <a:effectLst/>
                          <a:extLst/>
                        </p:spPr>
                      </p:pic>
                    </p:oleObj>
                  </mc:Fallback>
                </mc:AlternateContent>
              </a:graphicData>
            </a:graphic>
          </p:graphicFrame>
        </p:grpSp>
        <p:grpSp>
          <p:nvGrpSpPr>
            <p:cNvPr id="17" name="Group 28"/>
            <p:cNvGrpSpPr>
              <a:grpSpLocks/>
            </p:cNvGrpSpPr>
            <p:nvPr/>
          </p:nvGrpSpPr>
          <p:grpSpPr bwMode="auto">
            <a:xfrm>
              <a:off x="3800" y="1008"/>
              <a:ext cx="920" cy="624"/>
              <a:chOff x="3800" y="1008"/>
              <a:chExt cx="920" cy="624"/>
            </a:xfrm>
          </p:grpSpPr>
          <p:grpSp>
            <p:nvGrpSpPr>
              <p:cNvPr id="18" name="Group 26"/>
              <p:cNvGrpSpPr>
                <a:grpSpLocks/>
              </p:cNvGrpSpPr>
              <p:nvPr/>
            </p:nvGrpSpPr>
            <p:grpSpPr bwMode="auto">
              <a:xfrm>
                <a:off x="3800" y="1008"/>
                <a:ext cx="904" cy="624"/>
                <a:chOff x="3800" y="1008"/>
                <a:chExt cx="1048" cy="587"/>
              </a:xfrm>
            </p:grpSpPr>
            <p:sp>
              <p:nvSpPr>
                <p:cNvPr id="20" name="Freeform 23"/>
                <p:cNvSpPr>
                  <a:spLocks/>
                </p:cNvSpPr>
                <p:nvPr/>
              </p:nvSpPr>
              <p:spPr bwMode="auto">
                <a:xfrm>
                  <a:off x="4137" y="1008"/>
                  <a:ext cx="711" cy="354"/>
                </a:xfrm>
                <a:custGeom>
                  <a:avLst/>
                  <a:gdLst>
                    <a:gd name="T0" fmla="*/ 538 w 538"/>
                    <a:gd name="T1" fmla="*/ 25 h 387"/>
                    <a:gd name="T2" fmla="*/ 313 w 538"/>
                    <a:gd name="T3" fmla="*/ 37 h 387"/>
                    <a:gd name="T4" fmla="*/ 238 w 538"/>
                    <a:gd name="T5" fmla="*/ 87 h 387"/>
                    <a:gd name="T6" fmla="*/ 200 w 538"/>
                    <a:gd name="T7" fmla="*/ 112 h 387"/>
                    <a:gd name="T8" fmla="*/ 50 w 538"/>
                    <a:gd name="T9" fmla="*/ 337 h 387"/>
                    <a:gd name="T10" fmla="*/ 13 w 538"/>
                    <a:gd name="T11" fmla="*/ 362 h 387"/>
                    <a:gd name="T12" fmla="*/ 0 w 538"/>
                    <a:gd name="T13" fmla="*/ 387 h 387"/>
                  </a:gdLst>
                  <a:ahLst/>
                  <a:cxnLst>
                    <a:cxn ang="0">
                      <a:pos x="T0" y="T1"/>
                    </a:cxn>
                    <a:cxn ang="0">
                      <a:pos x="T2" y="T3"/>
                    </a:cxn>
                    <a:cxn ang="0">
                      <a:pos x="T4" y="T5"/>
                    </a:cxn>
                    <a:cxn ang="0">
                      <a:pos x="T6" y="T7"/>
                    </a:cxn>
                    <a:cxn ang="0">
                      <a:pos x="T8" y="T9"/>
                    </a:cxn>
                    <a:cxn ang="0">
                      <a:pos x="T10" y="T11"/>
                    </a:cxn>
                    <a:cxn ang="0">
                      <a:pos x="T12" y="T13"/>
                    </a:cxn>
                  </a:cxnLst>
                  <a:rect l="0" t="0" r="r" b="b"/>
                  <a:pathLst>
                    <a:path w="538" h="387">
                      <a:moveTo>
                        <a:pt x="538" y="25"/>
                      </a:moveTo>
                      <a:cubicBezTo>
                        <a:pt x="464" y="0"/>
                        <a:pt x="387" y="13"/>
                        <a:pt x="313" y="37"/>
                      </a:cubicBezTo>
                      <a:cubicBezTo>
                        <a:pt x="288" y="54"/>
                        <a:pt x="263" y="70"/>
                        <a:pt x="238" y="87"/>
                      </a:cubicBezTo>
                      <a:cubicBezTo>
                        <a:pt x="225" y="95"/>
                        <a:pt x="200" y="112"/>
                        <a:pt x="200" y="112"/>
                      </a:cubicBezTo>
                      <a:cubicBezTo>
                        <a:pt x="150" y="187"/>
                        <a:pt x="100" y="262"/>
                        <a:pt x="50" y="337"/>
                      </a:cubicBezTo>
                      <a:cubicBezTo>
                        <a:pt x="42" y="349"/>
                        <a:pt x="24" y="351"/>
                        <a:pt x="13" y="362"/>
                      </a:cubicBezTo>
                      <a:cubicBezTo>
                        <a:pt x="6" y="369"/>
                        <a:pt x="4" y="379"/>
                        <a:pt x="0" y="387"/>
                      </a:cubicBezTo>
                    </a:path>
                  </a:pathLst>
                </a:custGeom>
                <a:noFill/>
                <a:ln w="38100" cmpd="sng">
                  <a:solidFill>
                    <a:srgbClr val="000000"/>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sysClr val="windowText" lastClr="000000"/>
                    </a:solidFill>
                    <a:effectLst/>
                    <a:uLnTx/>
                    <a:uFillTx/>
                  </a:endParaRPr>
                </a:p>
              </p:txBody>
            </p:sp>
            <p:sp>
              <p:nvSpPr>
                <p:cNvPr id="21" name="Freeform 24"/>
                <p:cNvSpPr>
                  <a:spLocks/>
                </p:cNvSpPr>
                <p:nvPr/>
              </p:nvSpPr>
              <p:spPr bwMode="auto">
                <a:xfrm>
                  <a:off x="3800" y="1350"/>
                  <a:ext cx="375" cy="237"/>
                </a:xfrm>
                <a:custGeom>
                  <a:avLst/>
                  <a:gdLst>
                    <a:gd name="T0" fmla="*/ 375 w 375"/>
                    <a:gd name="T1" fmla="*/ 0 h 237"/>
                    <a:gd name="T2" fmla="*/ 337 w 375"/>
                    <a:gd name="T3" fmla="*/ 12 h 237"/>
                    <a:gd name="T4" fmla="*/ 312 w 375"/>
                    <a:gd name="T5" fmla="*/ 50 h 237"/>
                    <a:gd name="T6" fmla="*/ 212 w 375"/>
                    <a:gd name="T7" fmla="*/ 150 h 237"/>
                    <a:gd name="T8" fmla="*/ 187 w 375"/>
                    <a:gd name="T9" fmla="*/ 187 h 237"/>
                    <a:gd name="T10" fmla="*/ 0 w 375"/>
                    <a:gd name="T11" fmla="*/ 237 h 237"/>
                  </a:gdLst>
                  <a:ahLst/>
                  <a:cxnLst>
                    <a:cxn ang="0">
                      <a:pos x="T0" y="T1"/>
                    </a:cxn>
                    <a:cxn ang="0">
                      <a:pos x="T2" y="T3"/>
                    </a:cxn>
                    <a:cxn ang="0">
                      <a:pos x="T4" y="T5"/>
                    </a:cxn>
                    <a:cxn ang="0">
                      <a:pos x="T6" y="T7"/>
                    </a:cxn>
                    <a:cxn ang="0">
                      <a:pos x="T8" y="T9"/>
                    </a:cxn>
                    <a:cxn ang="0">
                      <a:pos x="T10" y="T11"/>
                    </a:cxn>
                  </a:cxnLst>
                  <a:rect l="0" t="0" r="r" b="b"/>
                  <a:pathLst>
                    <a:path w="375" h="237">
                      <a:moveTo>
                        <a:pt x="375" y="0"/>
                      </a:moveTo>
                      <a:cubicBezTo>
                        <a:pt x="362" y="4"/>
                        <a:pt x="347" y="4"/>
                        <a:pt x="337" y="12"/>
                      </a:cubicBezTo>
                      <a:cubicBezTo>
                        <a:pt x="325" y="21"/>
                        <a:pt x="322" y="38"/>
                        <a:pt x="312" y="50"/>
                      </a:cubicBezTo>
                      <a:cubicBezTo>
                        <a:pt x="281" y="87"/>
                        <a:pt x="252" y="123"/>
                        <a:pt x="212" y="150"/>
                      </a:cubicBezTo>
                      <a:cubicBezTo>
                        <a:pt x="204" y="162"/>
                        <a:pt x="199" y="178"/>
                        <a:pt x="187" y="187"/>
                      </a:cubicBezTo>
                      <a:cubicBezTo>
                        <a:pt x="162" y="207"/>
                        <a:pt x="41" y="237"/>
                        <a:pt x="0" y="237"/>
                      </a:cubicBezTo>
                    </a:path>
                  </a:pathLst>
                </a:custGeom>
                <a:noFill/>
                <a:ln w="381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sysClr val="windowText" lastClr="000000"/>
                    </a:solidFill>
                    <a:effectLst/>
                    <a:uLnTx/>
                    <a:uFillTx/>
                  </a:endParaRPr>
                </a:p>
              </p:txBody>
            </p:sp>
            <p:sp>
              <p:nvSpPr>
                <p:cNvPr id="22" name="Freeform 25"/>
                <p:cNvSpPr>
                  <a:spLocks/>
                </p:cNvSpPr>
                <p:nvPr/>
              </p:nvSpPr>
              <p:spPr bwMode="auto">
                <a:xfrm>
                  <a:off x="3812" y="1035"/>
                  <a:ext cx="1013" cy="560"/>
                </a:xfrm>
                <a:custGeom>
                  <a:avLst/>
                  <a:gdLst>
                    <a:gd name="T0" fmla="*/ 0 w 1013"/>
                    <a:gd name="T1" fmla="*/ 540 h 560"/>
                    <a:gd name="T2" fmla="*/ 325 w 1013"/>
                    <a:gd name="T3" fmla="*/ 540 h 560"/>
                    <a:gd name="T4" fmla="*/ 463 w 1013"/>
                    <a:gd name="T5" fmla="*/ 502 h 560"/>
                    <a:gd name="T6" fmla="*/ 588 w 1013"/>
                    <a:gd name="T7" fmla="*/ 427 h 560"/>
                    <a:gd name="T8" fmla="*/ 638 w 1013"/>
                    <a:gd name="T9" fmla="*/ 352 h 560"/>
                    <a:gd name="T10" fmla="*/ 738 w 1013"/>
                    <a:gd name="T11" fmla="*/ 202 h 560"/>
                    <a:gd name="T12" fmla="*/ 813 w 1013"/>
                    <a:gd name="T13" fmla="*/ 152 h 560"/>
                    <a:gd name="T14" fmla="*/ 963 w 1013"/>
                    <a:gd name="T15" fmla="*/ 27 h 560"/>
                    <a:gd name="T16" fmla="*/ 1013 w 1013"/>
                    <a:gd name="T17" fmla="*/ 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560">
                      <a:moveTo>
                        <a:pt x="0" y="540"/>
                      </a:moveTo>
                      <a:cubicBezTo>
                        <a:pt x="155" y="556"/>
                        <a:pt x="128" y="560"/>
                        <a:pt x="325" y="540"/>
                      </a:cubicBezTo>
                      <a:cubicBezTo>
                        <a:pt x="372" y="535"/>
                        <a:pt x="463" y="502"/>
                        <a:pt x="463" y="502"/>
                      </a:cubicBezTo>
                      <a:cubicBezTo>
                        <a:pt x="504" y="474"/>
                        <a:pt x="553" y="466"/>
                        <a:pt x="588" y="427"/>
                      </a:cubicBezTo>
                      <a:cubicBezTo>
                        <a:pt x="608" y="404"/>
                        <a:pt x="638" y="352"/>
                        <a:pt x="638" y="352"/>
                      </a:cubicBezTo>
                      <a:cubicBezTo>
                        <a:pt x="656" y="296"/>
                        <a:pt x="705" y="251"/>
                        <a:pt x="738" y="202"/>
                      </a:cubicBezTo>
                      <a:cubicBezTo>
                        <a:pt x="755" y="177"/>
                        <a:pt x="813" y="152"/>
                        <a:pt x="813" y="152"/>
                      </a:cubicBezTo>
                      <a:cubicBezTo>
                        <a:pt x="852" y="94"/>
                        <a:pt x="905" y="66"/>
                        <a:pt x="963" y="27"/>
                      </a:cubicBezTo>
                      <a:cubicBezTo>
                        <a:pt x="1004" y="0"/>
                        <a:pt x="985" y="2"/>
                        <a:pt x="1013" y="2"/>
                      </a:cubicBezTo>
                    </a:path>
                  </a:pathLst>
                </a:custGeom>
                <a:noFill/>
                <a:ln w="38100" cmpd="sng">
                  <a:solidFill>
                    <a:srgbClr val="000000"/>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sysClr val="windowText" lastClr="000000"/>
                    </a:solidFill>
                    <a:effectLst/>
                    <a:uLnTx/>
                    <a:uFillTx/>
                  </a:endParaRPr>
                </a:p>
              </p:txBody>
            </p:sp>
          </p:grpSp>
          <p:sp>
            <p:nvSpPr>
              <p:cNvPr id="19" name="Freeform 27"/>
              <p:cNvSpPr>
                <a:spLocks/>
              </p:cNvSpPr>
              <p:nvPr/>
            </p:nvSpPr>
            <p:spPr bwMode="auto">
              <a:xfrm>
                <a:off x="4272" y="1030"/>
                <a:ext cx="448" cy="314"/>
              </a:xfrm>
              <a:custGeom>
                <a:avLst/>
                <a:gdLst>
                  <a:gd name="T0" fmla="*/ 0 w 400"/>
                  <a:gd name="T1" fmla="*/ 275 h 275"/>
                  <a:gd name="T2" fmla="*/ 75 w 400"/>
                  <a:gd name="T3" fmla="*/ 175 h 275"/>
                  <a:gd name="T4" fmla="*/ 400 w 400"/>
                  <a:gd name="T5" fmla="*/ 0 h 275"/>
                </a:gdLst>
                <a:ahLst/>
                <a:cxnLst>
                  <a:cxn ang="0">
                    <a:pos x="T0" y="T1"/>
                  </a:cxn>
                  <a:cxn ang="0">
                    <a:pos x="T2" y="T3"/>
                  </a:cxn>
                  <a:cxn ang="0">
                    <a:pos x="T4" y="T5"/>
                  </a:cxn>
                </a:cxnLst>
                <a:rect l="0" t="0" r="r" b="b"/>
                <a:pathLst>
                  <a:path w="400" h="275">
                    <a:moveTo>
                      <a:pt x="0" y="275"/>
                    </a:moveTo>
                    <a:cubicBezTo>
                      <a:pt x="20" y="214"/>
                      <a:pt x="30" y="215"/>
                      <a:pt x="75" y="175"/>
                    </a:cubicBezTo>
                    <a:cubicBezTo>
                      <a:pt x="178" y="83"/>
                      <a:pt x="249" y="0"/>
                      <a:pt x="400" y="0"/>
                    </a:cubicBezTo>
                  </a:path>
                </a:pathLst>
              </a:custGeom>
              <a:noFill/>
              <a:ln w="38100" cmpd="sng">
                <a:solidFill>
                  <a:srgbClr val="000000"/>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smtClean="0">
                  <a:ln>
                    <a:noFill/>
                  </a:ln>
                  <a:solidFill>
                    <a:sysClr val="windowText" lastClr="000000"/>
                  </a:solidFill>
                  <a:effectLst/>
                  <a:uLnTx/>
                  <a:uFillTx/>
                </a:endParaRPr>
              </a:p>
            </p:txBody>
          </p:sp>
        </p:grpSp>
      </p:grpSp>
      <p:graphicFrame>
        <p:nvGraphicFramePr>
          <p:cNvPr id="4" name="对象 3"/>
          <p:cNvGraphicFramePr>
            <a:graphicFrameLocks noChangeAspect="1"/>
          </p:cNvGraphicFramePr>
          <p:nvPr>
            <p:extLst>
              <p:ext uri="{D42A27DB-BD31-4B8C-83A1-F6EECF244321}">
                <p14:modId xmlns:p14="http://schemas.microsoft.com/office/powerpoint/2010/main" val="3090284566"/>
              </p:ext>
            </p:extLst>
          </p:nvPr>
        </p:nvGraphicFramePr>
        <p:xfrm>
          <a:off x="4746538" y="3979912"/>
          <a:ext cx="1517650" cy="457200"/>
        </p:xfrm>
        <a:graphic>
          <a:graphicData uri="http://schemas.openxmlformats.org/presentationml/2006/ole">
            <mc:AlternateContent xmlns:mc="http://schemas.openxmlformats.org/markup-compatibility/2006">
              <mc:Choice xmlns:v="urn:schemas-microsoft-com:vml" Requires="v">
                <p:oleObj spid="_x0000_s21859" name="Equation" r:id="rId7" imgW="1054100" imgH="330200" progId="Equation.DSMT4">
                  <p:embed/>
                </p:oleObj>
              </mc:Choice>
              <mc:Fallback>
                <p:oleObj name="Equation" r:id="rId7" imgW="1054100" imgH="3302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6538" y="3979912"/>
                        <a:ext cx="15176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94927727"/>
              </p:ext>
            </p:extLst>
          </p:nvPr>
        </p:nvGraphicFramePr>
        <p:xfrm>
          <a:off x="3954401" y="3902187"/>
          <a:ext cx="509587" cy="642937"/>
        </p:xfrm>
        <a:graphic>
          <a:graphicData uri="http://schemas.openxmlformats.org/presentationml/2006/ole">
            <mc:AlternateContent xmlns:mc="http://schemas.openxmlformats.org/markup-compatibility/2006">
              <mc:Choice xmlns:v="urn:schemas-microsoft-com:vml" Requires="v">
                <p:oleObj spid="_x0000_s21860" name="公式" r:id="rId9" imgW="164885" imgH="215619" progId="Equation.3">
                  <p:embed/>
                </p:oleObj>
              </mc:Choice>
              <mc:Fallback>
                <p:oleObj name="公式" r:id="rId9" imgW="164885" imgH="215619"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4401" y="3902187"/>
                        <a:ext cx="509587"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03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down)">
                                      <p:cBhvr>
                                        <p:cTn id="22" dur="500"/>
                                        <p:tgtEl>
                                          <p:spTgt spid="6">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wipe(down)">
                                      <p:cBhvr>
                                        <p:cTn id="33" dur="500"/>
                                        <p:tgtEl>
                                          <p:spTgt spid="6">
                                            <p:txEl>
                                              <p:pRg st="2" end="2"/>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wipe(down)">
                                      <p:cBhvr>
                                        <p:cTn id="4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autoUpdateAnimBg="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a:bodyPr>
          <a:lstStyle/>
          <a:p>
            <a:pPr marL="0" indent="0">
              <a:lnSpc>
                <a:spcPct val="110000"/>
              </a:lnSpc>
              <a:spcBef>
                <a:spcPts val="600"/>
              </a:spcBef>
              <a:spcAft>
                <a:spcPts val="600"/>
              </a:spcAft>
              <a:buNone/>
            </a:pPr>
            <a:r>
              <a:rPr lang="zh-CN" altLang="en-US" b="1" dirty="0" smtClean="0">
                <a:solidFill>
                  <a:srgbClr val="C00000"/>
                </a:solidFill>
              </a:rPr>
              <a:t>铁电体的应用：</a:t>
            </a:r>
            <a:endParaRPr lang="en-US" altLang="zh-CN" b="1" dirty="0" smtClean="0">
              <a:solidFill>
                <a:srgbClr val="C00000"/>
              </a:solidFill>
            </a:endParaRPr>
          </a:p>
          <a:p>
            <a:pPr lvl="0" fontAlgn="base">
              <a:lnSpc>
                <a:spcPct val="110000"/>
              </a:lnSpc>
              <a:spcBef>
                <a:spcPts val="600"/>
              </a:spcBef>
              <a:spcAft>
                <a:spcPts val="600"/>
              </a:spcAft>
            </a:pPr>
            <a:r>
              <a:rPr kumimoji="1" lang="zh-CN" altLang="en-US" dirty="0" smtClean="0">
                <a:latin typeface="Times New Roman" pitchFamily="18" charset="0"/>
                <a:ea typeface="宋体" charset="-122"/>
              </a:rPr>
              <a:t>因介电常数大，可制作大容量电容；</a:t>
            </a:r>
            <a:endParaRPr kumimoji="1" lang="en-US" altLang="zh-CN" dirty="0" smtClean="0">
              <a:latin typeface="Times New Roman" pitchFamily="18" charset="0"/>
              <a:ea typeface="宋体" charset="-122"/>
            </a:endParaRPr>
          </a:p>
          <a:p>
            <a:pPr lvl="0" fontAlgn="base">
              <a:lnSpc>
                <a:spcPct val="110000"/>
              </a:lnSpc>
              <a:spcBef>
                <a:spcPts val="600"/>
              </a:spcBef>
              <a:spcAft>
                <a:spcPts val="600"/>
              </a:spcAft>
            </a:pPr>
            <a:r>
              <a:rPr kumimoji="1" lang="zh-CN" altLang="en-US" dirty="0" smtClean="0">
                <a:latin typeface="Times New Roman" pitchFamily="18" charset="0"/>
                <a:ea typeface="宋体" charset="-122"/>
              </a:rPr>
              <a:t>在交流电路中，流过铁电体为介质的电容的电流，含有丰富的谐波，故可制作倍频器；</a:t>
            </a:r>
            <a:endParaRPr kumimoji="1" lang="en-US" altLang="zh-CN" dirty="0" smtClean="0">
              <a:latin typeface="Times New Roman" pitchFamily="18" charset="0"/>
              <a:ea typeface="宋体" charset="-122"/>
            </a:endParaRPr>
          </a:p>
          <a:p>
            <a:pPr lvl="0" fontAlgn="base">
              <a:lnSpc>
                <a:spcPct val="110000"/>
              </a:lnSpc>
              <a:spcBef>
                <a:spcPts val="600"/>
              </a:spcBef>
              <a:spcAft>
                <a:spcPts val="600"/>
              </a:spcAft>
            </a:pPr>
            <a:r>
              <a:rPr kumimoji="1" lang="zh-CN" altLang="en-US" dirty="0" smtClean="0">
                <a:latin typeface="Times New Roman" pitchFamily="18" charset="0"/>
                <a:ea typeface="宋体" charset="-122"/>
              </a:rPr>
              <a:t>铁电体同时也是压电体，可制作压电元件。</a:t>
            </a:r>
            <a:endParaRPr kumimoji="1" lang="zh-CN" altLang="en-US" dirty="0">
              <a:latin typeface="Times New Roman" pitchFamily="18" charset="0"/>
              <a:ea typeface="宋体" charset="-122"/>
            </a:endParaRPr>
          </a:p>
          <a:p>
            <a:pPr marL="0" lvl="0" indent="0" fontAlgn="base">
              <a:lnSpc>
                <a:spcPct val="110000"/>
              </a:lnSpc>
              <a:spcBef>
                <a:spcPts val="600"/>
              </a:spcBef>
              <a:spcAft>
                <a:spcPts val="600"/>
              </a:spcAft>
              <a:buNone/>
            </a:pPr>
            <a:endParaRPr kumimoji="1" lang="zh-CN" altLang="en-US" dirty="0">
              <a:solidFill>
                <a:srgbClr val="000000"/>
              </a:solidFill>
              <a:latin typeface="Times New Roman" pitchFamily="18" charset="0"/>
              <a:ea typeface="宋体" charset="-122"/>
            </a:endParaRPr>
          </a:p>
          <a:p>
            <a:pPr marL="0" lvl="0" indent="0" fontAlgn="base">
              <a:lnSpc>
                <a:spcPct val="110000"/>
              </a:lnSpc>
              <a:spcBef>
                <a:spcPts val="600"/>
              </a:spcBef>
              <a:spcAft>
                <a:spcPts val="600"/>
              </a:spcAft>
              <a:buNone/>
            </a:pPr>
            <a:endParaRPr kumimoji="1" lang="zh-CN" altLang="en-US" sz="2800" dirty="0">
              <a:solidFill>
                <a:srgbClr val="000000"/>
              </a:solidFill>
              <a:latin typeface="Times New Roman" pitchFamily="18" charset="0"/>
              <a:ea typeface="宋体" charset="-122"/>
            </a:endParaRPr>
          </a:p>
          <a:p>
            <a:pPr marL="0" indent="0">
              <a:lnSpc>
                <a:spcPct val="110000"/>
              </a:lnSpc>
              <a:spcBef>
                <a:spcPts val="600"/>
              </a:spcBef>
              <a:spcAft>
                <a:spcPts val="600"/>
              </a:spcAft>
              <a:buNone/>
            </a:pPr>
            <a:endParaRPr lang="zh-CN" altLang="en-US" dirty="0"/>
          </a:p>
        </p:txBody>
      </p:sp>
    </p:spTree>
    <p:extLst>
      <p:ext uri="{BB962C8B-B14F-4D97-AF65-F5344CB8AC3E}">
        <p14:creationId xmlns:p14="http://schemas.microsoft.com/office/powerpoint/2010/main" val="171190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lnSpcReduction="10000"/>
          </a:bodyPr>
          <a:lstStyle/>
          <a:p>
            <a:pPr marL="0" indent="0">
              <a:lnSpc>
                <a:spcPct val="110000"/>
              </a:lnSpc>
              <a:spcBef>
                <a:spcPts val="0"/>
              </a:spcBef>
              <a:buNone/>
            </a:pPr>
            <a:r>
              <a:rPr lang="zh-CN" altLang="en-US" b="1" dirty="0">
                <a:solidFill>
                  <a:srgbClr val="0000FF"/>
                </a:solidFill>
              </a:rPr>
              <a:t>二</a:t>
            </a:r>
            <a:r>
              <a:rPr lang="zh-CN" altLang="en-US" b="1" dirty="0" smtClean="0">
                <a:solidFill>
                  <a:srgbClr val="0000FF"/>
                </a:solidFill>
              </a:rPr>
              <a:t>、压电效应</a:t>
            </a:r>
            <a:endParaRPr lang="en-US" altLang="zh-CN" b="1" dirty="0" smtClean="0">
              <a:solidFill>
                <a:srgbClr val="0000FF"/>
              </a:solidFill>
            </a:endParaRPr>
          </a:p>
          <a:p>
            <a:pPr marL="0" lvl="0" indent="809625" fontAlgn="base">
              <a:lnSpc>
                <a:spcPct val="110000"/>
              </a:lnSpc>
              <a:spcBef>
                <a:spcPts val="0"/>
              </a:spcBef>
              <a:buNone/>
            </a:pPr>
            <a:r>
              <a:rPr kumimoji="1" lang="zh-CN" altLang="en-US" dirty="0" smtClean="0">
                <a:solidFill>
                  <a:srgbClr val="000000"/>
                </a:solidFill>
                <a:latin typeface="Times New Roman" pitchFamily="18" charset="0"/>
                <a:ea typeface="宋体" charset="-122"/>
              </a:rPr>
              <a:t>某些</a:t>
            </a:r>
            <a:r>
              <a:rPr kumimoji="1" lang="zh-CN" altLang="en-US" dirty="0">
                <a:solidFill>
                  <a:srgbClr val="000000"/>
                </a:solidFill>
                <a:latin typeface="Times New Roman" pitchFamily="18" charset="0"/>
                <a:ea typeface="宋体" charset="-122"/>
              </a:rPr>
              <a:t>离子型晶体的电介质</a:t>
            </a:r>
            <a:r>
              <a:rPr kumimoji="1" lang="zh-CN" altLang="en-US" dirty="0" smtClean="0">
                <a:solidFill>
                  <a:srgbClr val="000000"/>
                </a:solidFill>
                <a:latin typeface="Times New Roman" pitchFamily="18" charset="0"/>
                <a:ea typeface="宋体" charset="-122"/>
              </a:rPr>
              <a:t>，在晶体的一些特定方向上，若发生机械形变，能</a:t>
            </a:r>
            <a:r>
              <a:rPr kumimoji="1" lang="zh-CN" altLang="en-US" dirty="0">
                <a:solidFill>
                  <a:srgbClr val="000000"/>
                </a:solidFill>
                <a:latin typeface="Times New Roman" pitchFamily="18" charset="0"/>
                <a:ea typeface="宋体" charset="-122"/>
              </a:rPr>
              <a:t>产生电极化现象</a:t>
            </a:r>
            <a:r>
              <a:rPr kumimoji="1" lang="zh-CN" altLang="en-US" dirty="0" smtClean="0">
                <a:solidFill>
                  <a:srgbClr val="000000"/>
                </a:solidFill>
                <a:latin typeface="Times New Roman" pitchFamily="18" charset="0"/>
                <a:ea typeface="宋体" charset="-122"/>
              </a:rPr>
              <a:t>，即在加力的两个相对面上出现异性电荷，称为压电</a:t>
            </a:r>
            <a:r>
              <a:rPr kumimoji="1" lang="zh-CN" altLang="en-US" dirty="0">
                <a:solidFill>
                  <a:srgbClr val="000000"/>
                </a:solidFill>
                <a:latin typeface="Times New Roman" pitchFamily="18" charset="0"/>
                <a:ea typeface="宋体" charset="-122"/>
              </a:rPr>
              <a:t>效应</a:t>
            </a:r>
            <a:r>
              <a:rPr kumimoji="1" lang="zh-CN" altLang="en-US" dirty="0" smtClean="0">
                <a:solidFill>
                  <a:srgbClr val="000000"/>
                </a:solidFill>
                <a:latin typeface="Times New Roman" pitchFamily="18" charset="0"/>
                <a:ea typeface="宋体" charset="-122"/>
              </a:rPr>
              <a:t>。这种晶体叫做压电体。铁电体都是压电体，但压电体不一定是铁电体。</a:t>
            </a:r>
            <a:endParaRPr kumimoji="1" lang="en-US" altLang="zh-CN" dirty="0" smtClean="0">
              <a:solidFill>
                <a:srgbClr val="000000"/>
              </a:solidFill>
              <a:latin typeface="Times New Roman" pitchFamily="18" charset="0"/>
              <a:ea typeface="宋体" charset="-122"/>
            </a:endParaRPr>
          </a:p>
          <a:p>
            <a:pPr marL="0" lvl="0" indent="0" fontAlgn="base">
              <a:lnSpc>
                <a:spcPct val="110000"/>
              </a:lnSpc>
              <a:spcBef>
                <a:spcPts val="0"/>
              </a:spcBef>
              <a:buNone/>
            </a:pPr>
            <a:r>
              <a:rPr kumimoji="1" lang="zh-CN" altLang="en-US" b="1" dirty="0" smtClean="0">
                <a:solidFill>
                  <a:srgbClr val="C00000"/>
                </a:solidFill>
                <a:latin typeface="Times New Roman" pitchFamily="18" charset="0"/>
                <a:ea typeface="宋体" charset="-122"/>
              </a:rPr>
              <a:t>应用：</a:t>
            </a:r>
            <a:endParaRPr kumimoji="1" lang="en-US" altLang="zh-CN" b="1" dirty="0" smtClean="0">
              <a:solidFill>
                <a:srgbClr val="C00000"/>
              </a:solidFill>
              <a:latin typeface="Times New Roman" pitchFamily="18" charset="0"/>
              <a:ea typeface="宋体" charset="-122"/>
            </a:endParaRPr>
          </a:p>
          <a:p>
            <a:pPr marL="0" lvl="0" indent="0" fontAlgn="base">
              <a:lnSpc>
                <a:spcPct val="110000"/>
              </a:lnSpc>
              <a:spcBef>
                <a:spcPts val="0"/>
              </a:spcBef>
              <a:buNone/>
            </a:pPr>
            <a:r>
              <a:rPr kumimoji="1" lang="zh-CN" altLang="en-US" b="1" dirty="0" smtClean="0">
                <a:solidFill>
                  <a:srgbClr val="7030A0"/>
                </a:solidFill>
                <a:latin typeface="Times New Roman" pitchFamily="18" charset="0"/>
                <a:ea typeface="宋体" charset="-122"/>
              </a:rPr>
              <a:t>压电晶体话筒：</a:t>
            </a:r>
            <a:r>
              <a:rPr kumimoji="1" lang="zh-CN" altLang="en-US" dirty="0" smtClean="0">
                <a:solidFill>
                  <a:srgbClr val="000000"/>
                </a:solidFill>
                <a:latin typeface="Times New Roman" pitchFamily="18" charset="0"/>
                <a:ea typeface="宋体" charset="-122"/>
              </a:rPr>
              <a:t>声波作用，产生电信号；</a:t>
            </a:r>
            <a:endParaRPr kumimoji="1" lang="en-US" altLang="zh-CN" dirty="0" smtClean="0">
              <a:solidFill>
                <a:srgbClr val="000000"/>
              </a:solidFill>
              <a:latin typeface="Times New Roman" pitchFamily="18" charset="0"/>
              <a:ea typeface="宋体" charset="-122"/>
            </a:endParaRPr>
          </a:p>
          <a:p>
            <a:pPr marL="0" lvl="0" indent="0" fontAlgn="base">
              <a:lnSpc>
                <a:spcPct val="110000"/>
              </a:lnSpc>
              <a:spcBef>
                <a:spcPts val="0"/>
              </a:spcBef>
              <a:buNone/>
            </a:pPr>
            <a:r>
              <a:rPr kumimoji="1" lang="zh-CN" altLang="en-US" b="1" dirty="0" smtClean="0">
                <a:solidFill>
                  <a:srgbClr val="7030A0"/>
                </a:solidFill>
                <a:latin typeface="Times New Roman" pitchFamily="18" charset="0"/>
                <a:ea typeface="宋体" charset="-122"/>
              </a:rPr>
              <a:t>电唱头：</a:t>
            </a:r>
            <a:r>
              <a:rPr kumimoji="1" lang="zh-CN" altLang="en-US" dirty="0" smtClean="0">
                <a:solidFill>
                  <a:srgbClr val="000000"/>
                </a:solidFill>
                <a:latin typeface="Times New Roman" pitchFamily="18" charset="0"/>
                <a:ea typeface="宋体" charset="-122"/>
              </a:rPr>
              <a:t>唱片中</a:t>
            </a:r>
            <a:r>
              <a:rPr kumimoji="1" lang="zh-CN" altLang="en-US" dirty="0">
                <a:solidFill>
                  <a:srgbClr val="000000"/>
                </a:solidFill>
                <a:latin typeface="Times New Roman" pitchFamily="18" charset="0"/>
                <a:ea typeface="宋体" charset="-122"/>
              </a:rPr>
              <a:t>的音</a:t>
            </a:r>
            <a:r>
              <a:rPr kumimoji="1" lang="zh-CN" altLang="en-US" dirty="0" smtClean="0">
                <a:solidFill>
                  <a:srgbClr val="000000"/>
                </a:solidFill>
                <a:latin typeface="Times New Roman" pitchFamily="18" charset="0"/>
                <a:ea typeface="宋体" charset="-122"/>
              </a:rPr>
              <a:t>纹起伏，借助压电晶体转化为电信号。</a:t>
            </a:r>
            <a:endParaRPr kumimoji="1" lang="zh-CN" altLang="en-US" sz="2800" dirty="0">
              <a:solidFill>
                <a:srgbClr val="000000"/>
              </a:solidFill>
              <a:latin typeface="Times New Roman" pitchFamily="18" charset="0"/>
              <a:ea typeface="宋体" charset="-122"/>
            </a:endParaRPr>
          </a:p>
        </p:txBody>
      </p:sp>
    </p:spTree>
    <p:extLst>
      <p:ext uri="{BB962C8B-B14F-4D97-AF65-F5344CB8AC3E}">
        <p14:creationId xmlns:p14="http://schemas.microsoft.com/office/powerpoint/2010/main" val="423568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a:bodyPr>
          <a:lstStyle/>
          <a:p>
            <a:pPr marL="0" indent="0" fontAlgn="base">
              <a:spcBef>
                <a:spcPct val="50000"/>
              </a:spcBef>
              <a:spcAft>
                <a:spcPct val="0"/>
              </a:spcAft>
              <a:buNone/>
            </a:pPr>
            <a:r>
              <a:rPr lang="zh-CN" altLang="en-US" b="1" dirty="0">
                <a:solidFill>
                  <a:srgbClr val="0000FF"/>
                </a:solidFill>
              </a:rPr>
              <a:t>二</a:t>
            </a:r>
            <a:r>
              <a:rPr lang="zh-CN" altLang="en-US" b="1" dirty="0" smtClean="0">
                <a:solidFill>
                  <a:srgbClr val="0000FF"/>
                </a:solidFill>
              </a:rPr>
              <a:t>、电致伸缩效应</a:t>
            </a:r>
            <a:endParaRPr lang="en-US" altLang="zh-CN" b="1" dirty="0" smtClean="0">
              <a:solidFill>
                <a:srgbClr val="0000FF"/>
              </a:solidFill>
            </a:endParaRPr>
          </a:p>
          <a:p>
            <a:pPr marL="0" indent="809625" fontAlgn="base">
              <a:spcBef>
                <a:spcPct val="50000"/>
              </a:spcBef>
              <a:spcAft>
                <a:spcPct val="0"/>
              </a:spcAft>
              <a:buNone/>
            </a:pPr>
            <a:r>
              <a:rPr kumimoji="1" lang="zh-CN" altLang="en-US" dirty="0" smtClean="0">
                <a:solidFill>
                  <a:srgbClr val="000000"/>
                </a:solidFill>
                <a:latin typeface="Times New Roman" pitchFamily="18" charset="0"/>
                <a:ea typeface="宋体" charset="-122"/>
              </a:rPr>
              <a:t>在一些晶体某个方向施加电场，晶体会发生形变，这种现象</a:t>
            </a:r>
            <a:r>
              <a:rPr kumimoji="1" lang="zh-CN" altLang="en-US" dirty="0">
                <a:solidFill>
                  <a:srgbClr val="000000"/>
                </a:solidFill>
                <a:latin typeface="Times New Roman" pitchFamily="18" charset="0"/>
                <a:ea typeface="宋体" charset="-122"/>
              </a:rPr>
              <a:t>叫做电致伸缩效应</a:t>
            </a:r>
            <a:r>
              <a:rPr kumimoji="1" lang="zh-CN" altLang="en-US" dirty="0" smtClean="0">
                <a:solidFill>
                  <a:srgbClr val="000000"/>
                </a:solidFill>
                <a:latin typeface="Times New Roman" pitchFamily="18" charset="0"/>
                <a:ea typeface="宋体" charset="-122"/>
              </a:rPr>
              <a:t>。它是压电效应的逆效应。</a:t>
            </a:r>
            <a:endParaRPr kumimoji="1" lang="en-US" altLang="zh-CN" dirty="0" smtClean="0">
              <a:solidFill>
                <a:srgbClr val="000000"/>
              </a:solidFill>
              <a:latin typeface="Times New Roman" pitchFamily="18" charset="0"/>
              <a:ea typeface="宋体" charset="-122"/>
            </a:endParaRPr>
          </a:p>
          <a:p>
            <a:pPr marL="0" lvl="0" indent="0" fontAlgn="base">
              <a:spcBef>
                <a:spcPct val="50000"/>
              </a:spcBef>
              <a:spcAft>
                <a:spcPct val="0"/>
              </a:spcAft>
              <a:buNone/>
            </a:pPr>
            <a:r>
              <a:rPr kumimoji="1" lang="zh-CN" altLang="en-US" b="1" dirty="0" smtClean="0">
                <a:solidFill>
                  <a:srgbClr val="C00000"/>
                </a:solidFill>
                <a:latin typeface="Times New Roman" pitchFamily="18" charset="0"/>
                <a:ea typeface="宋体" charset="-122"/>
              </a:rPr>
              <a:t>应用：</a:t>
            </a:r>
            <a:endParaRPr lang="en-US" altLang="zh-CN" dirty="0">
              <a:solidFill>
                <a:srgbClr val="C00000"/>
              </a:solidFill>
            </a:endParaRPr>
          </a:p>
          <a:p>
            <a:pPr marL="0" lvl="0" indent="0" fontAlgn="base">
              <a:spcBef>
                <a:spcPct val="50000"/>
              </a:spcBef>
              <a:spcAft>
                <a:spcPct val="0"/>
              </a:spcAft>
              <a:buNone/>
            </a:pPr>
            <a:r>
              <a:rPr kumimoji="1" lang="zh-CN" altLang="en-US" dirty="0" smtClean="0">
                <a:latin typeface="Times New Roman" pitchFamily="18" charset="0"/>
                <a:ea typeface="宋体" charset="-122"/>
              </a:rPr>
              <a:t>扬声器：电信号转变为机械振动；</a:t>
            </a:r>
            <a:endParaRPr kumimoji="1" lang="en-US" altLang="zh-CN" dirty="0" smtClean="0">
              <a:latin typeface="Times New Roman" pitchFamily="18" charset="0"/>
              <a:ea typeface="宋体" charset="-122"/>
            </a:endParaRPr>
          </a:p>
          <a:p>
            <a:pPr marL="0" lvl="0" indent="0" fontAlgn="base">
              <a:spcBef>
                <a:spcPct val="50000"/>
              </a:spcBef>
              <a:spcAft>
                <a:spcPct val="0"/>
              </a:spcAft>
              <a:buNone/>
            </a:pPr>
            <a:r>
              <a:rPr kumimoji="1" lang="zh-CN" altLang="en-US" dirty="0" smtClean="0">
                <a:latin typeface="Times New Roman" pitchFamily="18" charset="0"/>
                <a:ea typeface="宋体" charset="-122"/>
              </a:rPr>
              <a:t>压电效应与电致伸缩结合，可制作晶体振荡器，其频率非常稳定。如石英晶体振荡器。</a:t>
            </a:r>
            <a:endParaRPr kumimoji="1" lang="zh-CN" altLang="en-US" dirty="0">
              <a:latin typeface="Times New Roman" pitchFamily="18" charset="0"/>
              <a:ea typeface="宋体" charset="-122"/>
            </a:endParaRPr>
          </a:p>
        </p:txBody>
      </p:sp>
    </p:spTree>
    <p:extLst>
      <p:ext uri="{BB962C8B-B14F-4D97-AF65-F5344CB8AC3E}">
        <p14:creationId xmlns:p14="http://schemas.microsoft.com/office/powerpoint/2010/main" val="75234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rmAutofit/>
              </a:bodyPr>
              <a:lstStyle/>
              <a:p>
                <a:pPr marL="0" indent="0">
                  <a:buNone/>
                </a:pPr>
                <a:r>
                  <a:rPr lang="zh-CN" altLang="en-US" b="1" dirty="0" smtClean="0">
                    <a:solidFill>
                      <a:srgbClr val="0000FF"/>
                    </a:solidFill>
                  </a:rPr>
                  <a:t>一、静电场中的导体</a:t>
                </a:r>
                <a:endParaRPr lang="en-US" altLang="zh-CN" b="1" dirty="0" smtClean="0">
                  <a:solidFill>
                    <a:srgbClr val="0000FF"/>
                  </a:solidFill>
                </a:endParaRPr>
              </a:p>
              <a:p>
                <a:pPr marL="0" indent="0">
                  <a:buNone/>
                </a:pPr>
                <a:r>
                  <a:rPr lang="en-US" altLang="zh-CN" b="1" dirty="0" smtClean="0">
                    <a:solidFill>
                      <a:srgbClr val="C00000"/>
                    </a:solidFill>
                  </a:rPr>
                  <a:t>1</a:t>
                </a:r>
                <a:r>
                  <a:rPr lang="zh-CN" altLang="en-US" b="1" dirty="0" smtClean="0">
                    <a:solidFill>
                      <a:srgbClr val="C00000"/>
                    </a:solidFill>
                  </a:rPr>
                  <a:t>、静电平衡条件：</a:t>
                </a:r>
                <a:endParaRPr lang="en-US" altLang="zh-CN" b="1" dirty="0" smtClean="0">
                  <a:solidFill>
                    <a:srgbClr val="C00000"/>
                  </a:solidFill>
                </a:endParaRPr>
              </a:p>
              <a:p>
                <a:pPr marL="0" indent="0">
                  <a:buNone/>
                </a:pPr>
                <a:r>
                  <a:rPr lang="en-US" altLang="zh-CN" b="0" dirty="0" smtClean="0"/>
                  <a:t>       </a:t>
                </a:r>
                <a14:m>
                  <m:oMath xmlns:m="http://schemas.openxmlformats.org/officeDocument/2006/math">
                    <m:sSub>
                      <m:sSubPr>
                        <m:ctrlPr>
                          <a:rPr lang="en-US" altLang="zh-CN" b="0" i="1" smtClean="0">
                            <a:latin typeface="Cambria Math"/>
                          </a:rPr>
                        </m:ctrlPr>
                      </m:sSubPr>
                      <m:e>
                        <m:acc>
                          <m:accPr>
                            <m:chr m:val="⃗"/>
                            <m:ctrlPr>
                              <a:rPr lang="en-US" altLang="zh-CN" b="0" i="1" smtClean="0">
                                <a:latin typeface="Cambria Math"/>
                              </a:rPr>
                            </m:ctrlPr>
                          </m:accPr>
                          <m:e>
                            <m:r>
                              <a:rPr lang="en-US" altLang="zh-CN" b="0" i="1" smtClean="0">
                                <a:latin typeface="Cambria Math"/>
                              </a:rPr>
                              <m:t>𝐸</m:t>
                            </m:r>
                          </m:e>
                        </m:acc>
                      </m:e>
                      <m:sub>
                        <m:r>
                          <a:rPr lang="zh-CN" altLang="en-US" b="0" i="1" smtClean="0">
                            <a:latin typeface="Cambria Math"/>
                          </a:rPr>
                          <m:t>内</m:t>
                        </m:r>
                      </m:sub>
                    </m:sSub>
                    <m:r>
                      <a:rPr lang="en-US" altLang="zh-CN" b="0" i="1" smtClean="0">
                        <a:latin typeface="Cambria Math"/>
                      </a:rPr>
                      <m:t>=0</m:t>
                    </m:r>
                  </m:oMath>
                </a14:m>
                <a:r>
                  <a:rPr lang="zh-CN" altLang="en-US" dirty="0" smtClean="0"/>
                  <a:t>（内部电荷无定向运动）</a:t>
                </a:r>
                <a:endParaRPr lang="en-US" altLang="zh-CN" dirty="0"/>
              </a:p>
              <a:p>
                <a:pPr marL="0" indent="0">
                  <a:buNone/>
                </a:pPr>
                <a:r>
                  <a:rPr lang="en-US" altLang="zh-CN" b="1" dirty="0" smtClean="0">
                    <a:solidFill>
                      <a:srgbClr val="C00000"/>
                    </a:solidFill>
                  </a:rPr>
                  <a:t>2</a:t>
                </a:r>
                <a:r>
                  <a:rPr lang="zh-CN" altLang="en-US" b="1" dirty="0" smtClean="0">
                    <a:solidFill>
                      <a:srgbClr val="C00000"/>
                    </a:solidFill>
                  </a:rPr>
                  <a:t>、导体</a:t>
                </a:r>
                <a:r>
                  <a:rPr lang="zh-CN" altLang="en-US" b="1" dirty="0">
                    <a:solidFill>
                      <a:srgbClr val="C00000"/>
                    </a:solidFill>
                  </a:rPr>
                  <a:t>性质</a:t>
                </a:r>
                <a:r>
                  <a:rPr lang="zh-CN" altLang="en-US" b="1" dirty="0" smtClean="0">
                    <a:solidFill>
                      <a:srgbClr val="C00000"/>
                    </a:solidFill>
                  </a:rPr>
                  <a:t>（静电平衡）</a:t>
                </a:r>
                <a:endParaRPr lang="en-US" altLang="zh-CN" b="1" dirty="0" smtClean="0">
                  <a:solidFill>
                    <a:srgbClr val="C00000"/>
                  </a:solidFill>
                </a:endParaRPr>
              </a:p>
              <a:p>
                <a:pPr marL="0" indent="0">
                  <a:buNone/>
                </a:pPr>
                <a:r>
                  <a:rPr lang="zh-CN" altLang="en-US" dirty="0" smtClean="0"/>
                  <a:t>（</a:t>
                </a:r>
                <a:r>
                  <a:rPr lang="en-US" altLang="zh-CN" dirty="0" smtClean="0"/>
                  <a:t>1</a:t>
                </a:r>
                <a:r>
                  <a:rPr lang="zh-CN" altLang="en-US" dirty="0" smtClean="0"/>
                  <a:t>）电场：</a:t>
                </a:r>
                <a14:m>
                  <m:oMath xmlns:m="http://schemas.openxmlformats.org/officeDocument/2006/math">
                    <m:sSub>
                      <m:sSubPr>
                        <m:ctrlPr>
                          <a:rPr lang="en-US" altLang="zh-CN" i="1">
                            <a:latin typeface="Cambria Math"/>
                          </a:rPr>
                        </m:ctrlPr>
                      </m:sSubPr>
                      <m:e>
                        <m:acc>
                          <m:accPr>
                            <m:chr m:val="⃗"/>
                            <m:ctrlPr>
                              <a:rPr lang="en-US" altLang="zh-CN" i="1">
                                <a:latin typeface="Cambria Math"/>
                              </a:rPr>
                            </m:ctrlPr>
                          </m:accPr>
                          <m:e>
                            <m:r>
                              <a:rPr lang="en-US" altLang="zh-CN" i="1">
                                <a:latin typeface="Cambria Math"/>
                              </a:rPr>
                              <m:t>𝐸</m:t>
                            </m:r>
                          </m:e>
                        </m:acc>
                      </m:e>
                      <m:sub>
                        <m:r>
                          <a:rPr lang="zh-CN" altLang="en-US" i="1">
                            <a:latin typeface="Cambria Math"/>
                          </a:rPr>
                          <m:t>内</m:t>
                        </m:r>
                      </m:sub>
                    </m:sSub>
                    <m:r>
                      <a:rPr lang="en-US" altLang="zh-CN" i="1">
                        <a:solidFill>
                          <a:prstClr val="black"/>
                        </a:solidFill>
                        <a:latin typeface="Cambria Math"/>
                      </a:rPr>
                      <m:t>=0</m:t>
                    </m:r>
                  </m:oMath>
                </a14:m>
                <a:r>
                  <a:rPr lang="zh-CN" altLang="en-US" dirty="0" smtClean="0"/>
                  <a:t>，</a:t>
                </a:r>
                <a:r>
                  <a:rPr lang="en-US" altLang="zh-CN" dirty="0">
                    <a:solidFill>
                      <a:prstClr val="black"/>
                    </a:solidFill>
                  </a:rPr>
                  <a:t> </a:t>
                </a:r>
                <a14:m>
                  <m:oMath xmlns:m="http://schemas.openxmlformats.org/officeDocument/2006/math">
                    <m:sSub>
                      <m:sSubPr>
                        <m:ctrlPr>
                          <a:rPr lang="en-US" altLang="zh-CN" i="1">
                            <a:latin typeface="Cambria Math"/>
                          </a:rPr>
                        </m:ctrlPr>
                      </m:sSubPr>
                      <m:e>
                        <m:r>
                          <a:rPr lang="en-US" altLang="zh-CN" b="0" i="1" smtClean="0">
                            <a:latin typeface="Cambria Math"/>
                          </a:rPr>
                          <m:t>𝐸</m:t>
                        </m:r>
                      </m:e>
                      <m:sub>
                        <m:r>
                          <a:rPr lang="zh-CN" altLang="en-US" b="0" i="1" smtClean="0">
                            <a:latin typeface="Cambria Math"/>
                          </a:rPr>
                          <m:t>外</m:t>
                        </m:r>
                      </m:sub>
                    </m:sSub>
                    <m:r>
                      <a:rPr lang="en-US" altLang="zh-CN" i="1">
                        <a:solidFill>
                          <a:prstClr val="black"/>
                        </a:solidFill>
                        <a:latin typeface="Cambria Math"/>
                      </a:rPr>
                      <m:t>=</m:t>
                    </m:r>
                    <m:f>
                      <m:fPr>
                        <m:ctrlPr>
                          <a:rPr lang="en-US" altLang="zh-CN" i="1" smtClean="0">
                            <a:solidFill>
                              <a:prstClr val="black"/>
                            </a:solidFill>
                            <a:latin typeface="Cambria Math"/>
                          </a:rPr>
                        </m:ctrlPr>
                      </m:fPr>
                      <m:num>
                        <m:r>
                          <a:rPr lang="zh-CN" altLang="en-US" i="1" smtClean="0">
                            <a:solidFill>
                              <a:prstClr val="black"/>
                            </a:solidFill>
                            <a:latin typeface="Cambria Math"/>
                          </a:rPr>
                          <m:t>𝜎</m:t>
                        </m:r>
                      </m:num>
                      <m:den>
                        <m:sSub>
                          <m:sSubPr>
                            <m:ctrlPr>
                              <a:rPr lang="en-US" altLang="zh-CN" i="1" smtClean="0">
                                <a:solidFill>
                                  <a:prstClr val="black"/>
                                </a:solidFill>
                                <a:latin typeface="Cambria Math"/>
                              </a:rPr>
                            </m:ctrlPr>
                          </m:sSubPr>
                          <m:e>
                            <m:r>
                              <a:rPr lang="zh-CN" altLang="en-US" i="1" smtClean="0">
                                <a:solidFill>
                                  <a:prstClr val="black"/>
                                </a:solidFill>
                                <a:latin typeface="Cambria Math"/>
                              </a:rPr>
                              <m:t>𝜀</m:t>
                            </m:r>
                          </m:e>
                          <m:sub>
                            <m:r>
                              <a:rPr lang="en-US" altLang="zh-CN" b="0" i="1" smtClean="0">
                                <a:solidFill>
                                  <a:prstClr val="black"/>
                                </a:solidFill>
                                <a:latin typeface="Cambria Math"/>
                              </a:rPr>
                              <m:t>0</m:t>
                            </m:r>
                          </m:sub>
                        </m:sSub>
                      </m:den>
                    </m:f>
                  </m:oMath>
                </a14:m>
                <a:r>
                  <a:rPr lang="zh-CN" altLang="en-US" dirty="0" smtClean="0"/>
                  <a:t>，方向与表面正交</a:t>
                </a:r>
                <a:endParaRPr lang="en-US" altLang="zh-CN" dirty="0" smtClean="0"/>
              </a:p>
              <a:p>
                <a:pPr marL="0" indent="0">
                  <a:buNone/>
                </a:pPr>
                <a:r>
                  <a:rPr lang="zh-CN" altLang="en-US" dirty="0" smtClean="0"/>
                  <a:t>（</a:t>
                </a:r>
                <a:r>
                  <a:rPr lang="en-US" altLang="zh-CN" dirty="0" smtClean="0"/>
                  <a:t>2</a:t>
                </a:r>
                <a:r>
                  <a:rPr lang="zh-CN" altLang="en-US" dirty="0" smtClean="0"/>
                  <a:t>）电位：导体为等位体，其表面为等位面。</a:t>
                </a:r>
                <a:endParaRPr lang="en-US" altLang="zh-CN" dirty="0" smtClean="0"/>
              </a:p>
              <a:p>
                <a:pPr marL="2238375" indent="-2238375">
                  <a:buNone/>
                </a:pPr>
                <a:r>
                  <a:rPr lang="zh-CN" altLang="en-US" dirty="0" smtClean="0"/>
                  <a:t>（</a:t>
                </a:r>
                <a:r>
                  <a:rPr lang="en-US" altLang="zh-CN" dirty="0" smtClean="0"/>
                  <a:t>3</a:t>
                </a:r>
                <a:r>
                  <a:rPr lang="zh-CN" altLang="en-US" dirty="0" smtClean="0"/>
                  <a:t>）电荷：只</a:t>
                </a:r>
                <a:r>
                  <a:rPr lang="zh-CN" altLang="en-US" dirty="0"/>
                  <a:t>分布在表面上</a:t>
                </a:r>
                <a:r>
                  <a:rPr lang="zh-CN" altLang="en-US" dirty="0" smtClean="0"/>
                  <a:t>。曲率</a:t>
                </a:r>
                <a:r>
                  <a:rPr lang="zh-CN" altLang="en-US" dirty="0"/>
                  <a:t>越大，电荷面密度越大</a:t>
                </a:r>
                <a:r>
                  <a:rPr lang="zh-CN" altLang="en-US" dirty="0" smtClean="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2004" r="-1533"/>
                </a:stretch>
              </a:blipFill>
            </p:spPr>
            <p:txBody>
              <a:bodyPr/>
              <a:lstStyle/>
              <a:p>
                <a:r>
                  <a:rPr lang="zh-CN" altLang="en-US">
                    <a:noFill/>
                  </a:rPr>
                  <a:t> </a:t>
                </a:r>
              </a:p>
            </p:txBody>
          </p:sp>
        </mc:Fallback>
      </mc:AlternateContent>
      <p:sp>
        <p:nvSpPr>
          <p:cNvPr id="43" name="标题 1"/>
          <p:cNvSpPr>
            <a:spLocks noGrp="1"/>
          </p:cNvSpPr>
          <p:nvPr>
            <p:ph type="title"/>
          </p:nvPr>
        </p:nvSpPr>
        <p:spPr>
          <a:xfrm>
            <a:off x="179512" y="332656"/>
            <a:ext cx="8640960" cy="936104"/>
          </a:xfrm>
        </p:spPr>
        <p:txBody>
          <a:bodyPr>
            <a:normAutofit/>
          </a:bodyPr>
          <a:lstStyle/>
          <a:p>
            <a:r>
              <a:rPr lang="zh-CN" altLang="en-US" dirty="0" smtClean="0"/>
              <a:t>本章小结</a:t>
            </a:r>
            <a:endParaRPr lang="zh-CN" altLang="en-US" dirty="0"/>
          </a:p>
        </p:txBody>
      </p:sp>
    </p:spTree>
    <p:extLst>
      <p:ext uri="{BB962C8B-B14F-4D97-AF65-F5344CB8AC3E}">
        <p14:creationId xmlns:p14="http://schemas.microsoft.com/office/powerpoint/2010/main" val="246820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Autofit/>
          </a:bodyPr>
          <a:lstStyle/>
          <a:p>
            <a:pPr marL="0" indent="0">
              <a:spcBef>
                <a:spcPts val="0"/>
              </a:spcBef>
              <a:buNone/>
            </a:pPr>
            <a:r>
              <a:rPr lang="en-US" altLang="zh-CN" sz="2800" b="1" dirty="0" smtClean="0">
                <a:solidFill>
                  <a:srgbClr val="C00000"/>
                </a:solidFill>
              </a:rPr>
              <a:t>3</a:t>
            </a:r>
            <a:r>
              <a:rPr lang="zh-CN" altLang="en-US" sz="2800" b="1" dirty="0" smtClean="0">
                <a:solidFill>
                  <a:srgbClr val="C00000"/>
                </a:solidFill>
              </a:rPr>
              <a:t>、导体空腔的性质：</a:t>
            </a:r>
            <a:endParaRPr lang="en-US" altLang="zh-CN" sz="2800" b="1" dirty="0" smtClean="0">
              <a:solidFill>
                <a:srgbClr val="C00000"/>
              </a:solidFill>
            </a:endParaRPr>
          </a:p>
          <a:p>
            <a:pPr marL="0" indent="269875">
              <a:spcBef>
                <a:spcPts val="0"/>
              </a:spcBef>
              <a:buNone/>
            </a:pPr>
            <a:r>
              <a:rPr lang="en-US" altLang="zh-CN" sz="2800" b="1" dirty="0" smtClean="0">
                <a:solidFill>
                  <a:srgbClr val="7030A0"/>
                </a:solidFill>
              </a:rPr>
              <a:t>A</a:t>
            </a:r>
            <a:r>
              <a:rPr lang="zh-CN" altLang="en-US" sz="2800" b="1" dirty="0" smtClean="0">
                <a:solidFill>
                  <a:srgbClr val="7030A0"/>
                </a:solidFill>
              </a:rPr>
              <a:t>、腔</a:t>
            </a:r>
            <a:r>
              <a:rPr lang="zh-CN" altLang="en-US" sz="2800" b="1" dirty="0">
                <a:solidFill>
                  <a:srgbClr val="7030A0"/>
                </a:solidFill>
              </a:rPr>
              <a:t>内无电荷：</a:t>
            </a:r>
            <a:endParaRPr lang="en-US" altLang="zh-CN" sz="2800" b="1" dirty="0">
              <a:solidFill>
                <a:srgbClr val="7030A0"/>
              </a:solidFill>
            </a:endParaRPr>
          </a:p>
          <a:p>
            <a:pPr marL="0" indent="620713">
              <a:spcBef>
                <a:spcPts val="0"/>
              </a:spcBef>
              <a:buNone/>
            </a:pPr>
            <a:r>
              <a:rPr lang="zh-CN" altLang="en-US" sz="2800" dirty="0"/>
              <a:t>（</a:t>
            </a:r>
            <a:r>
              <a:rPr lang="en-US" altLang="zh-CN" sz="2800" dirty="0"/>
              <a:t>1</a:t>
            </a:r>
            <a:r>
              <a:rPr lang="zh-CN" altLang="en-US" sz="2800" dirty="0"/>
              <a:t>）空腔的内表面不存在电荷；</a:t>
            </a:r>
            <a:endParaRPr lang="en-US" altLang="zh-CN" sz="2800" dirty="0"/>
          </a:p>
          <a:p>
            <a:pPr marL="0" indent="620713">
              <a:spcBef>
                <a:spcPts val="0"/>
              </a:spcBef>
              <a:buNone/>
            </a:pPr>
            <a:r>
              <a:rPr lang="zh-CN" altLang="en-US" sz="2800" dirty="0"/>
              <a:t>（</a:t>
            </a:r>
            <a:r>
              <a:rPr lang="en-US" altLang="zh-CN" sz="2800" dirty="0"/>
              <a:t>2</a:t>
            </a:r>
            <a:r>
              <a:rPr lang="zh-CN" altLang="en-US" sz="2800" dirty="0"/>
              <a:t>）腔内无电场；</a:t>
            </a:r>
            <a:endParaRPr lang="en-US" altLang="zh-CN" sz="2800" dirty="0"/>
          </a:p>
          <a:p>
            <a:pPr marL="0" indent="620713">
              <a:spcBef>
                <a:spcPts val="0"/>
              </a:spcBef>
              <a:buNone/>
            </a:pPr>
            <a:r>
              <a:rPr lang="zh-CN" altLang="en-US" sz="2800" dirty="0"/>
              <a:t>（</a:t>
            </a:r>
            <a:r>
              <a:rPr lang="en-US" altLang="zh-CN" sz="2800" dirty="0"/>
              <a:t>3</a:t>
            </a:r>
            <a:r>
              <a:rPr lang="zh-CN" altLang="en-US" sz="2800" dirty="0"/>
              <a:t>）腔内电位为常数</a:t>
            </a:r>
            <a:r>
              <a:rPr lang="zh-CN" altLang="en-US" sz="2800" dirty="0" smtClean="0"/>
              <a:t>。</a:t>
            </a:r>
            <a:endParaRPr lang="en-US" altLang="zh-CN" sz="2800" dirty="0"/>
          </a:p>
          <a:p>
            <a:pPr marL="0" indent="269875">
              <a:spcBef>
                <a:spcPts val="0"/>
              </a:spcBef>
              <a:buNone/>
            </a:pPr>
            <a:r>
              <a:rPr lang="en-US" altLang="zh-CN" sz="2800" b="1" dirty="0" smtClean="0">
                <a:solidFill>
                  <a:srgbClr val="7030A0"/>
                </a:solidFill>
              </a:rPr>
              <a:t>B</a:t>
            </a:r>
            <a:r>
              <a:rPr lang="zh-CN" altLang="en-US" sz="2800" b="1" dirty="0" smtClean="0">
                <a:solidFill>
                  <a:srgbClr val="7030A0"/>
                </a:solidFill>
              </a:rPr>
              <a:t>、腔内有电荷：</a:t>
            </a:r>
            <a:endParaRPr lang="en-US" altLang="zh-CN" sz="2800" b="1" dirty="0" smtClean="0">
              <a:solidFill>
                <a:srgbClr val="7030A0"/>
              </a:solidFill>
            </a:endParaRPr>
          </a:p>
          <a:p>
            <a:pPr marL="1430338" lvl="0" indent="-809625">
              <a:spcBef>
                <a:spcPts val="0"/>
              </a:spcBef>
              <a:buNone/>
            </a:pPr>
            <a:r>
              <a:rPr lang="zh-CN" altLang="en-US" sz="2800" dirty="0">
                <a:solidFill>
                  <a:prstClr val="black"/>
                </a:solidFill>
              </a:rPr>
              <a:t>（</a:t>
            </a:r>
            <a:r>
              <a:rPr lang="en-US" altLang="zh-CN" sz="2800" dirty="0">
                <a:solidFill>
                  <a:prstClr val="black"/>
                </a:solidFill>
              </a:rPr>
              <a:t>1</a:t>
            </a:r>
            <a:r>
              <a:rPr lang="zh-CN" altLang="en-US" sz="2800" dirty="0">
                <a:solidFill>
                  <a:prstClr val="black"/>
                </a:solidFill>
              </a:rPr>
              <a:t>）导体空腔的内表面上的电荷与腔内的电荷等值异号；</a:t>
            </a:r>
            <a:endParaRPr lang="en-US" altLang="zh-CN" sz="2800" dirty="0">
              <a:solidFill>
                <a:prstClr val="black"/>
              </a:solidFill>
            </a:endParaRPr>
          </a:p>
          <a:p>
            <a:pPr marL="1430338" lvl="0" indent="-809625">
              <a:spcBef>
                <a:spcPts val="0"/>
              </a:spcBef>
              <a:buNone/>
            </a:pPr>
            <a:r>
              <a:rPr lang="zh-CN" altLang="en-US" sz="2800" dirty="0">
                <a:solidFill>
                  <a:prstClr val="black"/>
                </a:solidFill>
              </a:rPr>
              <a:t>（</a:t>
            </a:r>
            <a:r>
              <a:rPr lang="en-US" altLang="zh-CN" sz="2800" dirty="0">
                <a:solidFill>
                  <a:prstClr val="black"/>
                </a:solidFill>
              </a:rPr>
              <a:t>2</a:t>
            </a:r>
            <a:r>
              <a:rPr lang="zh-CN" altLang="en-US" sz="2800" dirty="0">
                <a:solidFill>
                  <a:prstClr val="black"/>
                </a:solidFill>
              </a:rPr>
              <a:t>）腔内的电场与电位分布都由腔内电荷决定；</a:t>
            </a:r>
            <a:endParaRPr lang="en-US" altLang="zh-CN" sz="2800" dirty="0">
              <a:solidFill>
                <a:prstClr val="black"/>
              </a:solidFill>
            </a:endParaRPr>
          </a:p>
          <a:p>
            <a:pPr marL="1430338" lvl="0" indent="-809625">
              <a:spcBef>
                <a:spcPts val="0"/>
              </a:spcBef>
              <a:buNone/>
            </a:pPr>
            <a:r>
              <a:rPr lang="zh-CN" altLang="en-US" sz="2800" dirty="0">
                <a:solidFill>
                  <a:prstClr val="black"/>
                </a:solidFill>
              </a:rPr>
              <a:t>（</a:t>
            </a:r>
            <a:r>
              <a:rPr lang="en-US" altLang="zh-CN" sz="2800" dirty="0">
                <a:solidFill>
                  <a:prstClr val="black"/>
                </a:solidFill>
              </a:rPr>
              <a:t>3</a:t>
            </a:r>
            <a:r>
              <a:rPr lang="zh-CN" altLang="en-US" sz="2800" dirty="0">
                <a:solidFill>
                  <a:prstClr val="black"/>
                </a:solidFill>
              </a:rPr>
              <a:t>）腔内表面电荷分布与腔外情况无关，整个空间的电场和电位分布都受腔内电荷影响；</a:t>
            </a:r>
            <a:endParaRPr lang="en-US" altLang="zh-CN" sz="2800" b="1" dirty="0">
              <a:solidFill>
                <a:srgbClr val="C00000"/>
              </a:solidFill>
            </a:endParaRPr>
          </a:p>
          <a:p>
            <a:pPr marL="1430338" lvl="0" indent="-809625">
              <a:spcBef>
                <a:spcPts val="0"/>
              </a:spcBef>
              <a:buNone/>
            </a:pPr>
            <a:r>
              <a:rPr lang="zh-CN" altLang="en-US" sz="2800" dirty="0">
                <a:solidFill>
                  <a:prstClr val="black"/>
                </a:solidFill>
              </a:rPr>
              <a:t>（</a:t>
            </a:r>
            <a:r>
              <a:rPr lang="en-US" altLang="zh-CN" sz="2800" dirty="0">
                <a:solidFill>
                  <a:prstClr val="black"/>
                </a:solidFill>
              </a:rPr>
              <a:t>4</a:t>
            </a:r>
            <a:r>
              <a:rPr lang="zh-CN" altLang="en-US" sz="2800" dirty="0">
                <a:solidFill>
                  <a:prstClr val="black"/>
                </a:solidFill>
              </a:rPr>
              <a:t>）将</a:t>
            </a:r>
            <a:r>
              <a:rPr kumimoji="1" lang="zh-CN" altLang="en-US" sz="2800" dirty="0">
                <a:solidFill>
                  <a:prstClr val="black"/>
                </a:solidFill>
                <a:latin typeface="宋体"/>
              </a:rPr>
              <a:t>空腔外壁接地，腔外电场及电位分布不受腔内电荷影响</a:t>
            </a:r>
            <a:r>
              <a:rPr kumimoji="1" lang="zh-CN" altLang="en-US" sz="2800" dirty="0" smtClean="0">
                <a:solidFill>
                  <a:prstClr val="black"/>
                </a:solidFill>
                <a:latin typeface="宋体"/>
              </a:rPr>
              <a:t>。</a:t>
            </a:r>
            <a:endParaRPr kumimoji="1" lang="zh-CN" altLang="en-US" sz="2800" dirty="0">
              <a:solidFill>
                <a:prstClr val="black"/>
              </a:solidFill>
              <a:latin typeface="宋体"/>
            </a:endParaRPr>
          </a:p>
        </p:txBody>
      </p:sp>
    </p:spTree>
    <p:extLst>
      <p:ext uri="{BB962C8B-B14F-4D97-AF65-F5344CB8AC3E}">
        <p14:creationId xmlns:p14="http://schemas.microsoft.com/office/powerpoint/2010/main" val="129270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down)">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Autofit/>
              </a:bodyPr>
              <a:lstStyle/>
              <a:p>
                <a:pPr marL="0" lvl="0" indent="0">
                  <a:spcBef>
                    <a:spcPts val="0"/>
                  </a:spcBef>
                  <a:buNone/>
                </a:pPr>
                <a:r>
                  <a:rPr lang="zh-CN" altLang="en-US" b="1" kern="0" dirty="0" smtClean="0">
                    <a:solidFill>
                      <a:srgbClr val="7030A0"/>
                    </a:solidFill>
                  </a:rPr>
                  <a:t>（</a:t>
                </a:r>
                <a:r>
                  <a:rPr lang="en-US" altLang="zh-CN" b="1" kern="0" dirty="0" smtClean="0">
                    <a:solidFill>
                      <a:srgbClr val="7030A0"/>
                    </a:solidFill>
                  </a:rPr>
                  <a:t>2</a:t>
                </a:r>
                <a:r>
                  <a:rPr lang="zh-CN" altLang="en-US" b="1" kern="0" dirty="0" smtClean="0">
                    <a:solidFill>
                      <a:srgbClr val="7030A0"/>
                    </a:solidFill>
                  </a:rPr>
                  <a:t>）电位</a:t>
                </a:r>
                <a:r>
                  <a:rPr lang="zh-CN" altLang="en-US" b="1" kern="0" dirty="0" smtClean="0">
                    <a:solidFill>
                      <a:srgbClr val="7030A0"/>
                    </a:solidFill>
                    <a:latin typeface="+mn-ea"/>
                  </a:rPr>
                  <a:t>分布</a:t>
                </a:r>
                <a:r>
                  <a:rPr lang="zh-CN" altLang="en-US" b="1" kern="0" dirty="0">
                    <a:solidFill>
                      <a:srgbClr val="7030A0"/>
                    </a:solidFill>
                    <a:latin typeface="+mn-ea"/>
                    <a:sym typeface="Wingdings" pitchFamily="2" charset="2"/>
                  </a:rPr>
                  <a:t>：</a:t>
                </a:r>
                <a:endParaRPr lang="en-US" altLang="zh-CN" b="1" kern="0" dirty="0">
                  <a:solidFill>
                    <a:srgbClr val="7030A0"/>
                  </a:solidFill>
                  <a:latin typeface="+mn-ea"/>
                  <a:sym typeface="Wingdings" pitchFamily="2" charset="2"/>
                </a:endParaRPr>
              </a:p>
              <a:p>
                <a:pPr marL="0" lvl="0" indent="0">
                  <a:spcBef>
                    <a:spcPts val="0"/>
                  </a:spcBef>
                  <a:buNone/>
                </a:pPr>
                <a:r>
                  <a:rPr lang="en-US" altLang="zh-CN" b="1" kern="0" dirty="0">
                    <a:solidFill>
                      <a:srgbClr val="C00000"/>
                    </a:solidFill>
                    <a:latin typeface="+mn-ea"/>
                  </a:rPr>
                  <a:t> </a:t>
                </a:r>
                <a:r>
                  <a:rPr lang="en-US" altLang="zh-CN" b="1" kern="0" dirty="0" smtClean="0">
                    <a:solidFill>
                      <a:srgbClr val="C00000"/>
                    </a:solidFill>
                    <a:latin typeface="+mn-ea"/>
                  </a:rPr>
                  <a:t>   </a:t>
                </a:r>
                <a:r>
                  <a:rPr lang="zh-CN" altLang="en-US" b="1" kern="0" dirty="0" smtClean="0">
                    <a:solidFill>
                      <a:srgbClr val="C00000"/>
                    </a:solidFill>
                    <a:latin typeface="+mn-ea"/>
                  </a:rPr>
                  <a:t>导体为等位体，导体表面为等位面。</a:t>
                </a:r>
                <a:endParaRPr lang="en-US" altLang="zh-CN" b="1" kern="0" dirty="0">
                  <a:solidFill>
                    <a:srgbClr val="C00000"/>
                  </a:solidFill>
                  <a:latin typeface="+mn-ea"/>
                </a:endParaRPr>
              </a:p>
              <a:p>
                <a:pPr marL="0" lvl="0" indent="0">
                  <a:spcBef>
                    <a:spcPts val="0"/>
                  </a:spcBef>
                  <a:buNone/>
                </a:pPr>
                <a:r>
                  <a:rPr lang="en-US" altLang="zh-CN" b="1" kern="0" dirty="0">
                    <a:solidFill>
                      <a:srgbClr val="C00000"/>
                    </a:solidFill>
                    <a:latin typeface="+mn-ea"/>
                  </a:rPr>
                  <a:t>    </a:t>
                </a:r>
                <a:r>
                  <a:rPr lang="zh-CN" altLang="en-US" b="1" kern="0" dirty="0" smtClean="0">
                    <a:solidFill>
                      <a:srgbClr val="C00000"/>
                    </a:solidFill>
                    <a:latin typeface="+mn-ea"/>
                  </a:rPr>
                  <a:t>即，导体上任意两点的电位都相等。</a:t>
                </a:r>
                <a:endParaRPr lang="en-US" altLang="zh-CN" b="1" kern="0" dirty="0" smtClean="0">
                  <a:solidFill>
                    <a:srgbClr val="C00000"/>
                  </a:solidFill>
                  <a:latin typeface="+mn-ea"/>
                </a:endParaRPr>
              </a:p>
              <a:p>
                <a:pPr marL="0" lvl="0" indent="0">
                  <a:spcBef>
                    <a:spcPts val="0"/>
                  </a:spcBef>
                  <a:buNone/>
                </a:pPr>
                <a:r>
                  <a:rPr lang="en-US" altLang="zh-CN" b="1" kern="0" dirty="0" smtClean="0">
                    <a:solidFill>
                      <a:srgbClr val="C00000"/>
                    </a:solidFill>
                    <a:latin typeface="+mn-ea"/>
                  </a:rPr>
                  <a:t>    </a:t>
                </a:r>
                <a:r>
                  <a:rPr lang="zh-CN" altLang="en-US" kern="0" dirty="0" smtClean="0">
                    <a:latin typeface="+mn-ea"/>
                  </a:rPr>
                  <a:t>可用电位差定义证明。</a:t>
                </a:r>
                <a:endParaRPr lang="en-US" altLang="zh-CN" kern="0" dirty="0" smtClean="0">
                  <a:latin typeface="+mn-ea"/>
                </a:endParaRPr>
              </a:p>
              <a:p>
                <a:pPr marL="0" lvl="0" indent="0">
                  <a:spcBef>
                    <a:spcPts val="0"/>
                  </a:spcBef>
                  <a:buNone/>
                </a:pPr>
                <a:endParaRPr lang="en-US" altLang="zh-CN" kern="0" dirty="0">
                  <a:latin typeface="+mn-ea"/>
                </a:endParaRPr>
              </a:p>
              <a:p>
                <a:pPr marL="0" lvl="0" indent="0">
                  <a:spcBef>
                    <a:spcPts val="0"/>
                  </a:spcBef>
                  <a:buNone/>
                </a:pPr>
                <a:r>
                  <a:rPr lang="zh-CN" altLang="en-US" b="1" kern="0" dirty="0" smtClean="0">
                    <a:solidFill>
                      <a:srgbClr val="7030A0"/>
                    </a:solidFill>
                    <a:latin typeface="+mn-ea"/>
                  </a:rPr>
                  <a:t>（</a:t>
                </a:r>
                <a:r>
                  <a:rPr lang="en-US" altLang="zh-CN" b="1" kern="0" dirty="0" smtClean="0">
                    <a:solidFill>
                      <a:srgbClr val="7030A0"/>
                    </a:solidFill>
                    <a:latin typeface="+mn-ea"/>
                  </a:rPr>
                  <a:t>3</a:t>
                </a:r>
                <a:r>
                  <a:rPr lang="zh-CN" altLang="en-US" b="1" kern="0" dirty="0" smtClean="0">
                    <a:solidFill>
                      <a:srgbClr val="7030A0"/>
                    </a:solidFill>
                    <a:latin typeface="+mn-ea"/>
                  </a:rPr>
                  <a:t>）</a:t>
                </a:r>
                <a:r>
                  <a:rPr lang="en-US" altLang="zh-CN" b="1" kern="0" dirty="0" smtClean="0">
                    <a:solidFill>
                      <a:srgbClr val="7030A0"/>
                    </a:solidFill>
                  </a:rPr>
                  <a:t> </a:t>
                </a:r>
                <a:r>
                  <a:rPr lang="zh-CN" altLang="en-US" b="1" kern="0" dirty="0" smtClean="0">
                    <a:solidFill>
                      <a:srgbClr val="7030A0"/>
                    </a:solidFill>
                  </a:rPr>
                  <a:t>电场</a:t>
                </a:r>
                <a:r>
                  <a:rPr lang="zh-CN" altLang="en-US" b="1" kern="0" dirty="0" smtClean="0">
                    <a:solidFill>
                      <a:srgbClr val="7030A0"/>
                    </a:solidFill>
                    <a:latin typeface="+mn-ea"/>
                  </a:rPr>
                  <a:t>分布：</a:t>
                </a:r>
                <a:endParaRPr lang="en-US" altLang="zh-CN" b="1" kern="0" dirty="0" smtClean="0">
                  <a:solidFill>
                    <a:srgbClr val="7030A0"/>
                  </a:solidFill>
                  <a:latin typeface="+mn-ea"/>
                </a:endParaRPr>
              </a:p>
              <a:p>
                <a:pPr marL="903288" lvl="0" indent="-903288">
                  <a:spcBef>
                    <a:spcPts val="0"/>
                  </a:spcBef>
                  <a:buNone/>
                </a:pPr>
                <a:r>
                  <a:rPr lang="en-US" altLang="zh-CN" b="1" kern="0" dirty="0" smtClean="0">
                    <a:solidFill>
                      <a:srgbClr val="C00000"/>
                    </a:solidFill>
                    <a:latin typeface="+mn-ea"/>
                    <a:sym typeface="Wingdings" pitchFamily="2" charset="2"/>
                  </a:rPr>
                  <a:t>    </a:t>
                </a:r>
                <a:r>
                  <a:rPr lang="zh-CN" altLang="en-US" b="1" kern="0" dirty="0" smtClean="0">
                    <a:solidFill>
                      <a:srgbClr val="C00000"/>
                    </a:solidFill>
                    <a:latin typeface="+mn-ea"/>
                    <a:sym typeface="Wingdings" pitchFamily="2" charset="2"/>
                  </a:rPr>
                  <a:t>导体内部</a:t>
                </a:r>
                <a:r>
                  <a:rPr lang="zh-CN" altLang="en-US" b="1" kern="0" dirty="0" smtClean="0">
                    <a:solidFill>
                      <a:srgbClr val="C00000"/>
                    </a:solidFill>
                    <a:latin typeface="+mn-ea"/>
                  </a:rPr>
                  <a:t>电场</a:t>
                </a:r>
                <a:r>
                  <a:rPr lang="zh-CN" altLang="en-US" b="1" kern="0" dirty="0">
                    <a:solidFill>
                      <a:srgbClr val="C00000"/>
                    </a:solidFill>
                    <a:latin typeface="+mn-ea"/>
                  </a:rPr>
                  <a:t>矢量处处为零，导体表面外侧附近电场方向垂直表面，数值为</a:t>
                </a:r>
                <a:r>
                  <a:rPr lang="zh-CN" altLang="en-US" b="1" kern="0" dirty="0" smtClean="0">
                    <a:solidFill>
                      <a:srgbClr val="C00000"/>
                    </a:solidFill>
                    <a:latin typeface="+mn-ea"/>
                  </a:rPr>
                  <a:t>：</a:t>
                </a:r>
                <a:endParaRPr lang="zh-CN" altLang="en-US" b="1" kern="0" dirty="0">
                  <a:solidFill>
                    <a:srgbClr val="C00000"/>
                  </a:solidFill>
                  <a:latin typeface="+mn-ea"/>
                </a:endParaRPr>
              </a:p>
              <a:p>
                <a:pPr marL="0" lvl="0" indent="0">
                  <a:spcBef>
                    <a:spcPts val="0"/>
                  </a:spcBef>
                  <a:buNone/>
                </a:pPr>
                <a:r>
                  <a:rPr lang="en-US" altLang="zh-CN" b="1" kern="0" dirty="0" smtClean="0">
                    <a:solidFill>
                      <a:srgbClr val="C00000"/>
                    </a:solidFill>
                  </a:rPr>
                  <a:t>          </a:t>
                </a:r>
                <a14:m>
                  <m:oMath xmlns:m="http://schemas.openxmlformats.org/officeDocument/2006/math">
                    <m:r>
                      <a:rPr lang="en-US" altLang="zh-CN" b="1" i="1" kern="0">
                        <a:solidFill>
                          <a:srgbClr val="C00000"/>
                        </a:solidFill>
                        <a:latin typeface="Cambria Math"/>
                      </a:rPr>
                      <m:t>𝑬</m:t>
                    </m:r>
                    <m:r>
                      <a:rPr lang="en-US" altLang="zh-CN" b="1" i="1" kern="0">
                        <a:solidFill>
                          <a:srgbClr val="C00000"/>
                        </a:solidFill>
                        <a:latin typeface="Cambria Math"/>
                      </a:rPr>
                      <m:t>=</m:t>
                    </m:r>
                    <m:f>
                      <m:fPr>
                        <m:ctrlPr>
                          <a:rPr lang="en-US" altLang="zh-CN" b="1" i="1" kern="0">
                            <a:solidFill>
                              <a:srgbClr val="C00000"/>
                            </a:solidFill>
                            <a:latin typeface="Cambria Math"/>
                          </a:rPr>
                        </m:ctrlPr>
                      </m:fPr>
                      <m:num>
                        <m:r>
                          <a:rPr lang="zh-CN" altLang="en-US" b="1" i="1" kern="0">
                            <a:solidFill>
                              <a:srgbClr val="C00000"/>
                            </a:solidFill>
                            <a:latin typeface="Cambria Math"/>
                          </a:rPr>
                          <m:t>𝝈</m:t>
                        </m:r>
                      </m:num>
                      <m:den>
                        <m:sSub>
                          <m:sSubPr>
                            <m:ctrlPr>
                              <a:rPr lang="en-US" altLang="zh-CN" b="1" i="1" kern="0">
                                <a:solidFill>
                                  <a:srgbClr val="C00000"/>
                                </a:solidFill>
                                <a:latin typeface="Cambria Math"/>
                              </a:rPr>
                            </m:ctrlPr>
                          </m:sSubPr>
                          <m:e>
                            <m:r>
                              <a:rPr lang="zh-CN" altLang="en-US" b="1" i="1" kern="0">
                                <a:solidFill>
                                  <a:srgbClr val="C00000"/>
                                </a:solidFill>
                                <a:latin typeface="Cambria Math"/>
                              </a:rPr>
                              <m:t>𝜺</m:t>
                            </m:r>
                          </m:e>
                          <m:sub>
                            <m:r>
                              <a:rPr lang="en-US" altLang="zh-CN" b="1" i="1" kern="0">
                                <a:solidFill>
                                  <a:srgbClr val="C00000"/>
                                </a:solidFill>
                                <a:latin typeface="Cambria Math"/>
                              </a:rPr>
                              <m:t>𝟎</m:t>
                            </m:r>
                          </m:sub>
                        </m:sSub>
                      </m:den>
                    </m:f>
                  </m:oMath>
                </a14:m>
                <a:r>
                  <a:rPr lang="zh-CN" altLang="en-US" b="1" kern="0" dirty="0" smtClean="0">
                    <a:solidFill>
                      <a:srgbClr val="C00000"/>
                    </a:solidFill>
                    <a:latin typeface="+mn-ea"/>
                  </a:rPr>
                  <a:t>，</a:t>
                </a:r>
                <a14:m>
                  <m:oMath xmlns:m="http://schemas.openxmlformats.org/officeDocument/2006/math">
                    <m:r>
                      <a:rPr lang="zh-CN" altLang="en-US" b="1" i="1" kern="0" dirty="0" smtClean="0">
                        <a:solidFill>
                          <a:srgbClr val="C00000"/>
                        </a:solidFill>
                        <a:latin typeface="Cambria Math"/>
                      </a:rPr>
                      <m:t>𝝈</m:t>
                    </m:r>
                  </m:oMath>
                </a14:m>
                <a:r>
                  <a:rPr lang="zh-CN" altLang="en-US" b="1" kern="0" dirty="0">
                    <a:solidFill>
                      <a:srgbClr val="C00000"/>
                    </a:solidFill>
                    <a:latin typeface="+mn-ea"/>
                  </a:rPr>
                  <a:t>为导体表面电荷面密度</a:t>
                </a:r>
                <a:r>
                  <a:rPr lang="zh-CN" altLang="en-US" b="1" kern="0" dirty="0" smtClean="0">
                    <a:solidFill>
                      <a:srgbClr val="C00000"/>
                    </a:solidFill>
                    <a:latin typeface="+mn-ea"/>
                  </a:rPr>
                  <a:t>。</a:t>
                </a:r>
                <a:endParaRPr lang="en-US" altLang="zh-CN" b="1" kern="0" dirty="0" smtClean="0">
                  <a:solidFill>
                    <a:srgbClr val="C00000"/>
                  </a:solidFill>
                  <a:latin typeface="+mn-ea"/>
                </a:endParaRPr>
              </a:p>
              <a:p>
                <a:pPr marL="0" lvl="0" indent="0">
                  <a:spcBef>
                    <a:spcPts val="0"/>
                  </a:spcBef>
                  <a:buNone/>
                </a:pPr>
                <a:r>
                  <a:rPr lang="en-US" altLang="zh-CN" b="1" kern="0" dirty="0">
                    <a:solidFill>
                      <a:srgbClr val="C00000"/>
                    </a:solidFill>
                    <a:latin typeface="+mn-ea"/>
                  </a:rPr>
                  <a:t> </a:t>
                </a:r>
                <a:r>
                  <a:rPr lang="en-US" altLang="zh-CN" b="1" kern="0" dirty="0" smtClean="0">
                    <a:solidFill>
                      <a:srgbClr val="C00000"/>
                    </a:solidFill>
                    <a:latin typeface="+mn-ea"/>
                  </a:rPr>
                  <a:t>   </a:t>
                </a:r>
                <a:r>
                  <a:rPr lang="zh-CN" altLang="en-US" kern="0" dirty="0" smtClean="0">
                    <a:latin typeface="+mn-ea"/>
                  </a:rPr>
                  <a:t>可用高斯定理予以证明。</a:t>
                </a:r>
                <a:endParaRPr lang="en-US" altLang="zh-CN" kern="0" dirty="0" smtClean="0">
                  <a:latin typeface="+mn-ea"/>
                </a:endParaRPr>
              </a:p>
              <a:p>
                <a:pPr lvl="0">
                  <a:spcBef>
                    <a:spcPts val="0"/>
                  </a:spcBef>
                  <a:buFont typeface="Wingdings" pitchFamily="2" charset="2"/>
                  <a:buChar char="Ø"/>
                </a:pPr>
                <a:r>
                  <a:rPr lang="zh-CN" altLang="en-US" b="1" kern="0" dirty="0" smtClean="0">
                    <a:solidFill>
                      <a:srgbClr val="C00000"/>
                    </a:solidFill>
                    <a:latin typeface="+mn-ea"/>
                  </a:rPr>
                  <a:t>以上内容与导体本身带电与否无关！</a:t>
                </a:r>
                <a:endParaRPr lang="en-US" altLang="zh-CN" b="1" kern="0" dirty="0">
                  <a:solidFill>
                    <a:srgbClr val="C00000"/>
                  </a:solidFill>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b="-7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25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down)">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内容占位符 2"/>
          <p:cNvGraphicFramePr>
            <a:graphicFrameLocks noGrp="1" noChangeAspect="1"/>
          </p:cNvGraphicFramePr>
          <p:nvPr>
            <p:ph idx="1"/>
            <p:extLst>
              <p:ext uri="{D42A27DB-BD31-4B8C-83A1-F6EECF244321}">
                <p14:modId xmlns:p14="http://schemas.microsoft.com/office/powerpoint/2010/main" val="416730607"/>
              </p:ext>
            </p:extLst>
          </p:nvPr>
        </p:nvGraphicFramePr>
        <p:xfrm>
          <a:off x="287524" y="2960948"/>
          <a:ext cx="8150225" cy="1087438"/>
        </p:xfrm>
        <a:graphic>
          <a:graphicData uri="http://schemas.openxmlformats.org/presentationml/2006/ole">
            <mc:AlternateContent xmlns:mc="http://schemas.openxmlformats.org/markup-compatibility/2006">
              <mc:Choice xmlns:v="urn:schemas-microsoft-com:vml" Requires="v">
                <p:oleObj spid="_x0000_s22666" name="Equation" r:id="rId4" imgW="3238200" imgH="431640" progId="Equation.DSMT4">
                  <p:embed/>
                </p:oleObj>
              </mc:Choice>
              <mc:Fallback>
                <p:oleObj name="Equation" r:id="rId4" imgW="3238200" imgH="431640" progId="Equation.DSMT4">
                  <p:embed/>
                  <p:pic>
                    <p:nvPicPr>
                      <p:cNvPr id="0" name=""/>
                      <p:cNvPicPr/>
                      <p:nvPr/>
                    </p:nvPicPr>
                    <p:blipFill>
                      <a:blip r:embed="rId5"/>
                      <a:stretch>
                        <a:fillRect/>
                      </a:stretch>
                    </p:blipFill>
                    <p:spPr>
                      <a:xfrm>
                        <a:off x="287524" y="2960948"/>
                        <a:ext cx="8150225" cy="1087438"/>
                      </a:xfrm>
                      <a:prstGeom prst="rect">
                        <a:avLst/>
                      </a:prstGeom>
                    </p:spPr>
                  </p:pic>
                </p:oleObj>
              </mc:Fallback>
            </mc:AlternateContent>
          </a:graphicData>
        </a:graphic>
      </p:graphicFrame>
      <p:sp>
        <p:nvSpPr>
          <p:cNvPr id="2" name="矩形 1"/>
          <p:cNvSpPr/>
          <p:nvPr/>
        </p:nvSpPr>
        <p:spPr>
          <a:xfrm>
            <a:off x="359532" y="872716"/>
            <a:ext cx="8064896" cy="2062103"/>
          </a:xfrm>
          <a:prstGeom prst="rect">
            <a:avLst/>
          </a:prstGeom>
        </p:spPr>
        <p:txBody>
          <a:bodyPr wrap="square">
            <a:spAutoFit/>
          </a:bodyPr>
          <a:lstStyle/>
          <a:p>
            <a:r>
              <a:rPr lang="zh-CN" altLang="en-US" sz="3200" b="1" dirty="0">
                <a:solidFill>
                  <a:srgbClr val="0000FF"/>
                </a:solidFill>
              </a:rPr>
              <a:t>二、静电场中的电介质</a:t>
            </a:r>
            <a:endParaRPr lang="en-US" altLang="zh-CN" sz="3200" b="1" dirty="0">
              <a:solidFill>
                <a:srgbClr val="0000FF"/>
              </a:solidFill>
            </a:endParaRPr>
          </a:p>
          <a:p>
            <a:r>
              <a:rPr lang="en-US" altLang="zh-CN" sz="3200" b="1" dirty="0" smtClean="0">
                <a:solidFill>
                  <a:srgbClr val="C00000"/>
                </a:solidFill>
              </a:rPr>
              <a:t>      1</a:t>
            </a:r>
            <a:r>
              <a:rPr lang="zh-CN" altLang="en-US" sz="3200" b="1" dirty="0">
                <a:solidFill>
                  <a:srgbClr val="C00000"/>
                </a:solidFill>
              </a:rPr>
              <a:t>、极化</a:t>
            </a:r>
            <a:endParaRPr lang="en-US" altLang="zh-CN" sz="3200" b="1" dirty="0">
              <a:solidFill>
                <a:srgbClr val="C00000"/>
              </a:solidFill>
            </a:endParaRPr>
          </a:p>
          <a:p>
            <a:r>
              <a:rPr lang="zh-CN" altLang="en-US" sz="3200" dirty="0" smtClean="0"/>
              <a:t>             位移极化</a:t>
            </a:r>
            <a:r>
              <a:rPr lang="zh-CN" altLang="en-US" sz="3200" dirty="0"/>
              <a:t>（无极分子，有极分子）</a:t>
            </a:r>
            <a:endParaRPr lang="en-US" altLang="zh-CN" sz="3200" dirty="0"/>
          </a:p>
          <a:p>
            <a:r>
              <a:rPr lang="zh-CN" altLang="en-US" sz="3200" dirty="0" smtClean="0"/>
              <a:t>             取向极化</a:t>
            </a:r>
            <a:r>
              <a:rPr lang="zh-CN" altLang="en-US" sz="3200" dirty="0"/>
              <a:t>（有极分子）</a:t>
            </a:r>
          </a:p>
        </p:txBody>
      </p:sp>
      <p:graphicFrame>
        <p:nvGraphicFramePr>
          <p:cNvPr id="5" name="对象 4"/>
          <p:cNvGraphicFramePr>
            <a:graphicFrameLocks noGrp="1" noChangeAspect="1"/>
          </p:cNvGraphicFramePr>
          <p:nvPr>
            <p:extLst>
              <p:ext uri="{D42A27DB-BD31-4B8C-83A1-F6EECF244321}">
                <p14:modId xmlns:p14="http://schemas.microsoft.com/office/powerpoint/2010/main" val="288322328"/>
              </p:ext>
            </p:extLst>
          </p:nvPr>
        </p:nvGraphicFramePr>
        <p:xfrm>
          <a:off x="287524" y="4113076"/>
          <a:ext cx="7056438" cy="579437"/>
        </p:xfrm>
        <a:graphic>
          <a:graphicData uri="http://schemas.openxmlformats.org/presentationml/2006/ole">
            <mc:AlternateContent xmlns:mc="http://schemas.openxmlformats.org/markup-compatibility/2006">
              <mc:Choice xmlns:v="urn:schemas-microsoft-com:vml" Requires="v">
                <p:oleObj spid="_x0000_s22667" name="Equation" r:id="rId6" imgW="2781000" imgH="228600" progId="Equation.DSMT4">
                  <p:embed/>
                </p:oleObj>
              </mc:Choice>
              <mc:Fallback>
                <p:oleObj name="Equation" r:id="rId6" imgW="2781000" imgH="228600" progId="Equation.DSMT4">
                  <p:embed/>
                  <p:pic>
                    <p:nvPicPr>
                      <p:cNvPr id="0" name="对象 3"/>
                      <p:cNvPicPr>
                        <a:picLocks noGrp="1" noChangeAspect="1" noChangeArrowheads="1"/>
                      </p:cNvPicPr>
                      <p:nvPr/>
                    </p:nvPicPr>
                    <p:blipFill>
                      <a:blip r:embed="rId7"/>
                      <a:srcRect/>
                      <a:stretch>
                        <a:fillRect/>
                      </a:stretch>
                    </p:blipFill>
                    <p:spPr bwMode="auto">
                      <a:xfrm>
                        <a:off x="287524" y="4113076"/>
                        <a:ext cx="7056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Grp="1" noChangeAspect="1"/>
          </p:cNvGraphicFramePr>
          <p:nvPr>
            <p:extLst>
              <p:ext uri="{D42A27DB-BD31-4B8C-83A1-F6EECF244321}">
                <p14:modId xmlns:p14="http://schemas.microsoft.com/office/powerpoint/2010/main" val="492098747"/>
              </p:ext>
            </p:extLst>
          </p:nvPr>
        </p:nvGraphicFramePr>
        <p:xfrm>
          <a:off x="287524" y="4755988"/>
          <a:ext cx="8118475" cy="1157288"/>
        </p:xfrm>
        <a:graphic>
          <a:graphicData uri="http://schemas.openxmlformats.org/presentationml/2006/ole">
            <mc:AlternateContent xmlns:mc="http://schemas.openxmlformats.org/markup-compatibility/2006">
              <mc:Choice xmlns:v="urn:schemas-microsoft-com:vml" Requires="v">
                <p:oleObj spid="_x0000_s22668" name="Equation" r:id="rId8" imgW="3200400" imgH="457200" progId="Equation.DSMT4">
                  <p:embed/>
                </p:oleObj>
              </mc:Choice>
              <mc:Fallback>
                <p:oleObj name="Equation" r:id="rId8" imgW="3200400" imgH="457200" progId="Equation.DSMT4">
                  <p:embed/>
                  <p:pic>
                    <p:nvPicPr>
                      <p:cNvPr id="0" name="对象 4"/>
                      <p:cNvPicPr>
                        <a:picLocks noGrp="1" noChangeAspect="1" noChangeArrowheads="1"/>
                      </p:cNvPicPr>
                      <p:nvPr/>
                    </p:nvPicPr>
                    <p:blipFill>
                      <a:blip r:embed="rId9"/>
                      <a:srcRect/>
                      <a:stretch>
                        <a:fillRect/>
                      </a:stretch>
                    </p:blipFill>
                    <p:spPr bwMode="auto">
                      <a:xfrm>
                        <a:off x="287524" y="4755988"/>
                        <a:ext cx="811847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716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down)">
                                      <p:cBhvr>
                                        <p:cTn id="10" dur="500"/>
                                        <p:tgtEl>
                                          <p:spTgt spid="2">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down)">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a:bodyPr>
              <a:lstStyle/>
              <a:p>
                <a:pPr marL="0" indent="0">
                  <a:spcBef>
                    <a:spcPts val="0"/>
                  </a:spcBef>
                  <a:buNone/>
                </a:pPr>
                <a:r>
                  <a:rPr lang="en-US" altLang="zh-CN" b="1" dirty="0" smtClean="0">
                    <a:solidFill>
                      <a:srgbClr val="C00000"/>
                    </a:solidFill>
                  </a:rPr>
                  <a:t>2</a:t>
                </a:r>
                <a:r>
                  <a:rPr lang="zh-CN" altLang="en-US" b="1" dirty="0" smtClean="0">
                    <a:solidFill>
                      <a:srgbClr val="C00000"/>
                    </a:solidFill>
                  </a:rPr>
                  <a:t>、极化规律</a:t>
                </a:r>
                <a:endParaRPr lang="en-US" altLang="zh-CN" b="1" dirty="0" smtClean="0">
                  <a:solidFill>
                    <a:srgbClr val="C00000"/>
                  </a:solidFill>
                </a:endParaRPr>
              </a:p>
              <a:p>
                <a:pPr marL="0" lvl="0" indent="0">
                  <a:spcBef>
                    <a:spcPts val="0"/>
                  </a:spcBef>
                  <a:buNone/>
                </a:pPr>
                <a:r>
                  <a:rPr lang="en-US" altLang="zh-CN" dirty="0" smtClean="0">
                    <a:solidFill>
                      <a:prstClr val="black"/>
                    </a:solidFill>
                  </a:rPr>
                  <a:t>       </a:t>
                </a:r>
                <a14:m>
                  <m:oMath xmlns:m="http://schemas.openxmlformats.org/officeDocument/2006/math">
                    <m:acc>
                      <m:accPr>
                        <m:chr m:val="⃗"/>
                        <m:ctrlPr>
                          <a:rPr lang="en-US" altLang="zh-CN" i="1">
                            <a:solidFill>
                              <a:prstClr val="black"/>
                            </a:solidFill>
                            <a:latin typeface="Cambria Math"/>
                          </a:rPr>
                        </m:ctrlPr>
                      </m:accPr>
                      <m:e>
                        <m:r>
                          <a:rPr lang="en-US" altLang="zh-CN" i="1">
                            <a:solidFill>
                              <a:prstClr val="black"/>
                            </a:solidFill>
                            <a:latin typeface="Cambria Math"/>
                          </a:rPr>
                          <m:t>𝑃</m:t>
                        </m:r>
                      </m:e>
                    </m:acc>
                    <m:r>
                      <a:rPr lang="en-US" altLang="zh-CN" i="1">
                        <a:solidFill>
                          <a:prstClr val="black"/>
                        </a:solidFill>
                        <a:latin typeface="Cambria Math"/>
                      </a:rPr>
                      <m:t>=</m:t>
                    </m:r>
                    <m:r>
                      <a:rPr lang="zh-CN" altLang="en-US" i="1">
                        <a:solidFill>
                          <a:prstClr val="black"/>
                        </a:solidFill>
                        <a:latin typeface="Cambria Math"/>
                      </a:rPr>
                      <m:t>𝜒</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acc>
                      <m:accPr>
                        <m:chr m:val="⃗"/>
                        <m:ctrlPr>
                          <a:rPr lang="en-US" altLang="zh-CN" i="1">
                            <a:solidFill>
                              <a:prstClr val="black"/>
                            </a:solidFill>
                            <a:latin typeface="Cambria Math"/>
                          </a:rPr>
                        </m:ctrlPr>
                      </m:accPr>
                      <m:e>
                        <m:r>
                          <a:rPr lang="en-US" altLang="zh-CN" i="1">
                            <a:solidFill>
                              <a:prstClr val="black"/>
                            </a:solidFill>
                            <a:latin typeface="Cambria Math"/>
                          </a:rPr>
                          <m:t>𝐸</m:t>
                        </m:r>
                      </m:e>
                    </m:acc>
                  </m:oMath>
                </a14:m>
                <a:r>
                  <a:rPr lang="en-US" altLang="zh-CN" dirty="0" smtClean="0">
                    <a:solidFill>
                      <a:prstClr val="black"/>
                    </a:solidFill>
                  </a:rPr>
                  <a:t>    </a:t>
                </a:r>
                <a:r>
                  <a:rPr lang="zh-CN" altLang="en-US" dirty="0" smtClean="0">
                    <a:solidFill>
                      <a:prstClr val="black"/>
                    </a:solidFill>
                  </a:rPr>
                  <a:t>（各向同性电介质）</a:t>
                </a:r>
                <a:endParaRPr lang="en-US" altLang="zh-CN" dirty="0">
                  <a:solidFill>
                    <a:prstClr val="black"/>
                  </a:solidFill>
                </a:endParaRPr>
              </a:p>
              <a:p>
                <a:pPr marL="0" lvl="0" indent="0">
                  <a:spcBef>
                    <a:spcPts val="0"/>
                  </a:spcBef>
                  <a:buNone/>
                </a:pPr>
                <a14:m>
                  <m:oMath xmlns:m="http://schemas.openxmlformats.org/officeDocument/2006/math">
                    <m:r>
                      <a:rPr lang="zh-CN" altLang="en-US" i="1">
                        <a:solidFill>
                          <a:prstClr val="black"/>
                        </a:solidFill>
                        <a:latin typeface="Cambria Math"/>
                      </a:rPr>
                      <m:t>𝜒</m:t>
                    </m:r>
                  </m:oMath>
                </a14:m>
                <a:r>
                  <a:rPr lang="zh-CN" altLang="en-US" dirty="0">
                    <a:solidFill>
                      <a:prstClr val="black"/>
                    </a:solidFill>
                  </a:rPr>
                  <a:t>叫电介质的</a:t>
                </a:r>
                <a:r>
                  <a:rPr lang="zh-CN" altLang="en-US" dirty="0" smtClean="0">
                    <a:solidFill>
                      <a:prstClr val="black"/>
                    </a:solidFill>
                  </a:rPr>
                  <a:t>电极化率，</a:t>
                </a:r>
                <a14:m>
                  <m:oMath xmlns:m="http://schemas.openxmlformats.org/officeDocument/2006/math">
                    <m:acc>
                      <m:accPr>
                        <m:chr m:val="⃗"/>
                        <m:ctrlPr>
                          <a:rPr lang="zh-CN" altLang="en-US" i="1" smtClean="0">
                            <a:solidFill>
                              <a:prstClr val="black"/>
                            </a:solidFill>
                            <a:latin typeface="Cambria Math"/>
                          </a:rPr>
                        </m:ctrlPr>
                      </m:accPr>
                      <m:e>
                        <m:r>
                          <a:rPr lang="en-US" altLang="zh-CN" b="0" i="1" smtClean="0">
                            <a:solidFill>
                              <a:prstClr val="black"/>
                            </a:solidFill>
                            <a:latin typeface="Cambria Math"/>
                          </a:rPr>
                          <m:t>𝐸</m:t>
                        </m:r>
                      </m:e>
                    </m:acc>
                  </m:oMath>
                </a14:m>
                <a:r>
                  <a:rPr lang="zh-CN" altLang="en-US" dirty="0" smtClean="0">
                    <a:solidFill>
                      <a:prstClr val="black"/>
                    </a:solidFill>
                  </a:rPr>
                  <a:t>为总电场。若</a:t>
                </a:r>
                <a14:m>
                  <m:oMath xmlns:m="http://schemas.openxmlformats.org/officeDocument/2006/math">
                    <m:r>
                      <a:rPr lang="zh-CN" altLang="en-US" i="1">
                        <a:solidFill>
                          <a:prstClr val="black"/>
                        </a:solidFill>
                        <a:latin typeface="Cambria Math"/>
                      </a:rPr>
                      <m:t>𝜒</m:t>
                    </m:r>
                  </m:oMath>
                </a14:m>
                <a:r>
                  <a:rPr lang="zh-CN" altLang="en-US" dirty="0">
                    <a:solidFill>
                      <a:prstClr val="black"/>
                    </a:solidFill>
                  </a:rPr>
                  <a:t>与总电场无关，只由介质自身性质决定，则该电介质陈为线性电介质</a:t>
                </a:r>
                <a:r>
                  <a:rPr lang="zh-CN" altLang="en-US" dirty="0" smtClean="0">
                    <a:solidFill>
                      <a:prstClr val="black"/>
                    </a:solidFill>
                  </a:rPr>
                  <a:t>。</a:t>
                </a:r>
                <a:endParaRPr lang="en-US" altLang="zh-CN" dirty="0" smtClean="0">
                  <a:solidFill>
                    <a:prstClr val="black"/>
                  </a:solidFill>
                </a:endParaRPr>
              </a:p>
              <a:p>
                <a:pPr marL="0" lvl="0" indent="0">
                  <a:spcBef>
                    <a:spcPts val="0"/>
                  </a:spcBef>
                  <a:buNone/>
                </a:pPr>
                <a:r>
                  <a:rPr lang="en-US" altLang="zh-CN" b="1" dirty="0" smtClean="0">
                    <a:solidFill>
                      <a:srgbClr val="C00000"/>
                    </a:solidFill>
                  </a:rPr>
                  <a:t>3</a:t>
                </a:r>
                <a:r>
                  <a:rPr lang="zh-CN" altLang="en-US" b="1" dirty="0" smtClean="0">
                    <a:solidFill>
                      <a:srgbClr val="C00000"/>
                    </a:solidFill>
                  </a:rPr>
                  <a:t>、高斯定律</a:t>
                </a:r>
                <a:endParaRPr lang="en-US" altLang="zh-CN" b="1" dirty="0" smtClean="0">
                  <a:solidFill>
                    <a:srgbClr val="C00000"/>
                  </a:solidFill>
                </a:endParaRPr>
              </a:p>
              <a:p>
                <a:pPr marL="0" lvl="0" indent="0">
                  <a:spcBef>
                    <a:spcPts val="0"/>
                  </a:spcBef>
                  <a:buNone/>
                </a:pPr>
                <a:r>
                  <a:rPr lang="zh-CN" altLang="en-US" dirty="0" smtClean="0">
                    <a:solidFill>
                      <a:prstClr val="black"/>
                    </a:solidFill>
                  </a:rPr>
                  <a:t>      </a:t>
                </a:r>
                <a14:m>
                  <m:oMath xmlns:m="http://schemas.openxmlformats.org/officeDocument/2006/math">
                    <m:nary>
                      <m:naryPr>
                        <m:chr m:val="∯"/>
                        <m:limLoc m:val="undOvr"/>
                        <m:subHide m:val="on"/>
                        <m:supHide m:val="on"/>
                        <m:ctrlPr>
                          <a:rPr lang="zh-CN" altLang="en-US" i="1">
                            <a:solidFill>
                              <a:prstClr val="black"/>
                            </a:solidFill>
                            <a:latin typeface="Cambria Math"/>
                          </a:rPr>
                        </m:ctrlPr>
                      </m:naryPr>
                      <m:sub/>
                      <m:sup/>
                      <m:e>
                        <m:acc>
                          <m:accPr>
                            <m:chr m:val="⃗"/>
                            <m:ctrlPr>
                              <a:rPr lang="zh-CN" altLang="en-US" i="1" smtClean="0">
                                <a:solidFill>
                                  <a:prstClr val="black"/>
                                </a:solidFill>
                                <a:latin typeface="Cambria Math"/>
                              </a:rPr>
                            </m:ctrlPr>
                          </m:accPr>
                          <m:e>
                            <m:r>
                              <a:rPr lang="en-US" altLang="zh-CN" b="0" i="1" smtClean="0">
                                <a:solidFill>
                                  <a:prstClr val="black"/>
                                </a:solidFill>
                                <a:latin typeface="Cambria Math"/>
                              </a:rPr>
                              <m:t>𝐷</m:t>
                            </m:r>
                          </m:e>
                        </m:acc>
                        <m:r>
                          <a:rPr lang="en-US" altLang="zh-CN" i="1">
                            <a:solidFill>
                              <a:prstClr val="black"/>
                            </a:solidFill>
                            <a:latin typeface="Cambria Math"/>
                            <a:ea typeface="Cambria Math"/>
                          </a:rPr>
                          <m:t>⋅</m:t>
                        </m:r>
                        <m:r>
                          <a:rPr lang="en-US" altLang="zh-CN" i="1">
                            <a:solidFill>
                              <a:prstClr val="black"/>
                            </a:solidFill>
                            <a:latin typeface="Cambria Math"/>
                            <a:ea typeface="Cambria Math"/>
                          </a:rPr>
                          <m:t>𝑑</m:t>
                        </m:r>
                        <m:acc>
                          <m:accPr>
                            <m:chr m:val="⃗"/>
                            <m:ctrlPr>
                              <a:rPr lang="en-US" altLang="zh-CN" i="1" smtClean="0">
                                <a:solidFill>
                                  <a:prstClr val="black"/>
                                </a:solidFill>
                                <a:latin typeface="Cambria Math"/>
                                <a:ea typeface="Cambria Math"/>
                              </a:rPr>
                            </m:ctrlPr>
                          </m:accPr>
                          <m:e>
                            <m:r>
                              <a:rPr lang="en-US" altLang="zh-CN" b="0" i="1" smtClean="0">
                                <a:solidFill>
                                  <a:prstClr val="black"/>
                                </a:solidFill>
                                <a:latin typeface="Cambria Math"/>
                                <a:ea typeface="Cambria Math"/>
                              </a:rPr>
                              <m:t>𝑆</m:t>
                            </m:r>
                          </m:e>
                        </m:acc>
                        <m:r>
                          <a:rPr lang="en-US" altLang="zh-CN" i="1">
                            <a:solidFill>
                              <a:prstClr val="black"/>
                            </a:solidFill>
                            <a:latin typeface="Cambria Math"/>
                            <a:ea typeface="Cambria Math"/>
                          </a:rPr>
                          <m:t>=</m:t>
                        </m:r>
                        <m:sSub>
                          <m:sSubPr>
                            <m:ctrlPr>
                              <a:rPr lang="en-US" altLang="zh-CN" i="1">
                                <a:solidFill>
                                  <a:prstClr val="black"/>
                                </a:solidFill>
                                <a:latin typeface="Cambria Math"/>
                                <a:ea typeface="Cambria Math"/>
                              </a:rPr>
                            </m:ctrlPr>
                          </m:sSubPr>
                          <m:e>
                            <m:r>
                              <a:rPr lang="en-US" altLang="zh-CN" i="1">
                                <a:solidFill>
                                  <a:prstClr val="black"/>
                                </a:solidFill>
                                <a:latin typeface="Cambria Math"/>
                                <a:ea typeface="Cambria Math"/>
                              </a:rPr>
                              <m:t>𝑞</m:t>
                            </m:r>
                          </m:e>
                          <m:sub>
                            <m:r>
                              <a:rPr lang="en-US" altLang="zh-CN" i="1">
                                <a:solidFill>
                                  <a:prstClr val="black"/>
                                </a:solidFill>
                                <a:latin typeface="Cambria Math"/>
                                <a:ea typeface="Cambria Math"/>
                              </a:rPr>
                              <m:t>𝑓</m:t>
                            </m:r>
                          </m:sub>
                        </m:sSub>
                      </m:e>
                    </m:nary>
                  </m:oMath>
                </a14:m>
                <a:r>
                  <a:rPr lang="zh-CN" altLang="en-US" dirty="0" smtClean="0">
                    <a:solidFill>
                      <a:prstClr val="black"/>
                    </a:solidFill>
                  </a:rPr>
                  <a:t>，</a:t>
                </a:r>
                <a:r>
                  <a:rPr lang="zh-CN" altLang="en-US" dirty="0">
                    <a:solidFill>
                      <a:prstClr val="black"/>
                    </a:solidFill>
                  </a:rPr>
                  <a:t>式中</a:t>
                </a:r>
                <a:r>
                  <a:rPr lang="en-US" altLang="zh-CN" dirty="0" smtClean="0">
                    <a:solidFill>
                      <a:prstClr val="black"/>
                    </a:solidFill>
                  </a:rPr>
                  <a:t>D</a:t>
                </a:r>
                <a:r>
                  <a:rPr lang="zh-CN" altLang="en-US" dirty="0" smtClean="0">
                    <a:solidFill>
                      <a:prstClr val="black"/>
                    </a:solidFill>
                  </a:rPr>
                  <a:t>为</a:t>
                </a:r>
                <a:r>
                  <a:rPr lang="zh-CN" altLang="en-US" dirty="0">
                    <a:solidFill>
                      <a:prstClr val="black"/>
                    </a:solidFill>
                  </a:rPr>
                  <a:t>电位移矢量</a:t>
                </a:r>
                <a:r>
                  <a:rPr lang="zh-CN" altLang="en-US" dirty="0" smtClean="0">
                    <a:solidFill>
                      <a:prstClr val="black"/>
                    </a:solidFill>
                  </a:rPr>
                  <a:t>。</a:t>
                </a:r>
                <a:endParaRPr lang="en-US" altLang="zh-CN" dirty="0" smtClean="0">
                  <a:solidFill>
                    <a:prstClr val="black"/>
                  </a:solidFill>
                </a:endParaRPr>
              </a:p>
              <a:p>
                <a:pPr marL="0" lvl="0" indent="0">
                  <a:spcBef>
                    <a:spcPts val="0"/>
                  </a:spcBef>
                  <a:buNone/>
                </a:pPr>
                <a:r>
                  <a:rPr lang="zh-CN" altLang="en-US" dirty="0" smtClean="0">
                    <a:solidFill>
                      <a:prstClr val="black"/>
                    </a:solidFill>
                  </a:rPr>
                  <a:t>      </a:t>
                </a:r>
                <a14:m>
                  <m:oMath xmlns:m="http://schemas.openxmlformats.org/officeDocument/2006/math">
                    <m:acc>
                      <m:accPr>
                        <m:chr m:val="⃗"/>
                        <m:ctrlPr>
                          <a:rPr lang="zh-CN" altLang="en-US" i="1">
                            <a:solidFill>
                              <a:prstClr val="black"/>
                            </a:solidFill>
                            <a:latin typeface="Cambria Math"/>
                          </a:rPr>
                        </m:ctrlPr>
                      </m:accPr>
                      <m:e>
                        <m:r>
                          <a:rPr lang="en-US" altLang="zh-CN" b="0" i="1">
                            <a:solidFill>
                              <a:prstClr val="black"/>
                            </a:solidFill>
                            <a:latin typeface="Cambria Math"/>
                          </a:rPr>
                          <m:t>𝐷</m:t>
                        </m:r>
                      </m:e>
                    </m:acc>
                    <m:r>
                      <a:rPr lang="zh-CN" altLang="en-US" b="0" i="1">
                        <a:solidFill>
                          <a:prstClr val="black"/>
                        </a:solidFill>
                        <a:latin typeface="Cambria Math"/>
                      </a:rPr>
                      <m:t>、</m:t>
                    </m:r>
                    <m:acc>
                      <m:accPr>
                        <m:chr m:val="⃗"/>
                        <m:ctrlPr>
                          <a:rPr lang="zh-CN" altLang="en-US" i="1">
                            <a:solidFill>
                              <a:prstClr val="black"/>
                            </a:solidFill>
                            <a:latin typeface="Cambria Math"/>
                          </a:rPr>
                        </m:ctrlPr>
                      </m:accPr>
                      <m:e>
                        <m:r>
                          <a:rPr lang="en-US" altLang="zh-CN" b="0" i="1">
                            <a:solidFill>
                              <a:prstClr val="black"/>
                            </a:solidFill>
                            <a:latin typeface="Cambria Math"/>
                          </a:rPr>
                          <m:t>𝐸</m:t>
                        </m:r>
                      </m:e>
                    </m:acc>
                    <m:r>
                      <a:rPr lang="zh-CN" altLang="en-US" b="0" i="1">
                        <a:solidFill>
                          <a:prstClr val="black"/>
                        </a:solidFill>
                        <a:latin typeface="Cambria Math"/>
                      </a:rPr>
                      <m:t>、</m:t>
                    </m:r>
                    <m:acc>
                      <m:accPr>
                        <m:chr m:val="⃗"/>
                        <m:ctrlPr>
                          <a:rPr lang="zh-CN" altLang="en-US" i="1">
                            <a:solidFill>
                              <a:prstClr val="black"/>
                            </a:solidFill>
                            <a:latin typeface="Cambria Math"/>
                          </a:rPr>
                        </m:ctrlPr>
                      </m:accPr>
                      <m:e>
                        <m:r>
                          <a:rPr lang="en-US" altLang="zh-CN" b="0" i="1">
                            <a:solidFill>
                              <a:prstClr val="black"/>
                            </a:solidFill>
                            <a:latin typeface="Cambria Math"/>
                          </a:rPr>
                          <m:t>𝑃</m:t>
                        </m:r>
                      </m:e>
                    </m:acc>
                  </m:oMath>
                </a14:m>
                <a:r>
                  <a:rPr lang="zh-CN" altLang="en-US" dirty="0">
                    <a:solidFill>
                      <a:prstClr val="black"/>
                    </a:solidFill>
                  </a:rPr>
                  <a:t>之间的</a:t>
                </a:r>
                <a:r>
                  <a:rPr lang="zh-CN" altLang="en-US" dirty="0" smtClean="0">
                    <a:solidFill>
                      <a:prstClr val="black"/>
                    </a:solidFill>
                  </a:rPr>
                  <a:t>关系：</a:t>
                </a:r>
                <a:endParaRPr lang="en-US" altLang="zh-CN" dirty="0">
                  <a:solidFill>
                    <a:prstClr val="black"/>
                  </a:solidFill>
                </a:endParaRPr>
              </a:p>
              <a:p>
                <a:pPr marL="0" lvl="0" indent="0">
                  <a:spcBef>
                    <a:spcPts val="0"/>
                  </a:spcBef>
                  <a:buNone/>
                </a:pPr>
                <a:r>
                  <a:rPr lang="en-US" altLang="zh-CN" dirty="0" smtClean="0">
                    <a:solidFill>
                      <a:prstClr val="black"/>
                    </a:solidFill>
                  </a:rPr>
                  <a:t>      </a:t>
                </a:r>
                <a14:m>
                  <m:oMath xmlns:m="http://schemas.openxmlformats.org/officeDocument/2006/math">
                    <m:acc>
                      <m:accPr>
                        <m:chr m:val="⃗"/>
                        <m:ctrlPr>
                          <a:rPr lang="en-US" altLang="zh-CN" i="1" smtClean="0">
                            <a:solidFill>
                              <a:prstClr val="black"/>
                            </a:solidFill>
                            <a:latin typeface="Cambria Math"/>
                          </a:rPr>
                        </m:ctrlPr>
                      </m:accPr>
                      <m:e>
                        <m:r>
                          <a:rPr lang="en-US" altLang="zh-CN" b="0" i="1" smtClean="0">
                            <a:solidFill>
                              <a:prstClr val="black"/>
                            </a:solidFill>
                            <a:latin typeface="Cambria Math"/>
                          </a:rPr>
                          <m:t>𝐷</m:t>
                        </m:r>
                      </m:e>
                    </m:acc>
                    <m:r>
                      <a:rPr lang="en-US" altLang="zh-CN" b="0" i="1" smtClean="0">
                        <a:solidFill>
                          <a:prstClr val="black"/>
                        </a:solidFill>
                        <a:latin typeface="Cambria Math"/>
                      </a:rPr>
                      <m:t>=</m:t>
                    </m:r>
                    <m:sSub>
                      <m:sSubPr>
                        <m:ctrlPr>
                          <a:rPr lang="en-US" altLang="zh-CN" b="0" i="1" smtClean="0">
                            <a:solidFill>
                              <a:prstClr val="black"/>
                            </a:solidFill>
                            <a:latin typeface="Cambria Math"/>
                          </a:rPr>
                        </m:ctrlPr>
                      </m:sSubPr>
                      <m:e>
                        <m:r>
                          <a:rPr lang="zh-CN" altLang="en-US" b="0" i="1" smtClean="0">
                            <a:solidFill>
                              <a:prstClr val="black"/>
                            </a:solidFill>
                            <a:latin typeface="Cambria Math"/>
                          </a:rPr>
                          <m:t>𝜀</m:t>
                        </m:r>
                      </m:e>
                      <m:sub>
                        <m:r>
                          <a:rPr lang="en-US" altLang="zh-CN" b="0" i="1" smtClean="0">
                            <a:solidFill>
                              <a:prstClr val="black"/>
                            </a:solidFill>
                            <a:latin typeface="Cambria Math"/>
                          </a:rPr>
                          <m:t>0</m:t>
                        </m:r>
                      </m:sub>
                    </m:sSub>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𝐸</m:t>
                        </m:r>
                      </m:e>
                    </m:acc>
                    <m:r>
                      <a:rPr lang="en-US" altLang="zh-CN" b="0" i="1" smtClean="0">
                        <a:solidFill>
                          <a:prstClr val="black"/>
                        </a:solidFill>
                        <a:latin typeface="Cambria Math"/>
                      </a:rPr>
                      <m:t>+</m:t>
                    </m:r>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𝑃</m:t>
                        </m:r>
                      </m:e>
                    </m:acc>
                    <m:r>
                      <a:rPr lang="zh-CN" altLang="en-US" b="0" i="1" smtClean="0">
                        <a:solidFill>
                          <a:prstClr val="black"/>
                        </a:solidFill>
                        <a:latin typeface="Cambria Math"/>
                      </a:rPr>
                      <m:t>（</m:t>
                    </m:r>
                  </m:oMath>
                </a14:m>
                <a:r>
                  <a:rPr lang="zh-CN" altLang="en-US" dirty="0" smtClean="0">
                    <a:solidFill>
                      <a:prstClr val="black"/>
                    </a:solidFill>
                  </a:rPr>
                  <a:t>普遍成立）</a:t>
                </a:r>
                <a:endParaRPr lang="en-US" altLang="zh-CN" dirty="0" smtClean="0">
                  <a:solidFill>
                    <a:prstClr val="black"/>
                  </a:solidFill>
                </a:endParaRPr>
              </a:p>
              <a:p>
                <a:pPr marL="0" indent="0">
                  <a:spcBef>
                    <a:spcPts val="0"/>
                  </a:spcBef>
                  <a:buNone/>
                </a:pPr>
                <a:r>
                  <a:rPr lang="en-US" altLang="zh-CN" dirty="0" smtClean="0">
                    <a:solidFill>
                      <a:prstClr val="black"/>
                    </a:solidFill>
                  </a:rPr>
                  <a:t>      </a:t>
                </a:r>
                <a14:m>
                  <m:oMath xmlns:m="http://schemas.openxmlformats.org/officeDocument/2006/math">
                    <m:acc>
                      <m:accPr>
                        <m:chr m:val="⃗"/>
                        <m:ctrlPr>
                          <a:rPr lang="en-US" altLang="zh-CN" i="1">
                            <a:solidFill>
                              <a:prstClr val="black"/>
                            </a:solidFill>
                            <a:latin typeface="Cambria Math"/>
                          </a:rPr>
                        </m:ctrlPr>
                      </m:accPr>
                      <m:e>
                        <m:r>
                          <a:rPr lang="en-US" altLang="zh-CN" i="1">
                            <a:solidFill>
                              <a:prstClr val="black"/>
                            </a:solidFill>
                            <a:latin typeface="Cambria Math"/>
                          </a:rPr>
                          <m:t>𝐷</m:t>
                        </m:r>
                      </m:e>
                    </m:acc>
                    <m:r>
                      <a:rPr lang="en-US" altLang="zh-CN" i="1">
                        <a:solidFill>
                          <a:prstClr val="black"/>
                        </a:solidFill>
                        <a:latin typeface="Cambria Math"/>
                      </a:rPr>
                      <m:t>=</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sSub>
                      <m:sSubPr>
                        <m:ctrlPr>
                          <a:rPr lang="en-US" altLang="zh-CN" i="1" smtClean="0">
                            <a:solidFill>
                              <a:prstClr val="black"/>
                            </a:solidFill>
                            <a:latin typeface="Cambria Math"/>
                          </a:rPr>
                        </m:ctrlPr>
                      </m:sSubPr>
                      <m:e>
                        <m:r>
                          <a:rPr lang="en-US" altLang="zh-CN" i="1" smtClean="0">
                            <a:solidFill>
                              <a:prstClr val="black"/>
                            </a:solidFill>
                            <a:latin typeface="Cambria Math"/>
                            <a:ea typeface="Cambria Math"/>
                          </a:rPr>
                          <m:t>𝜀</m:t>
                        </m:r>
                      </m:e>
                      <m:sub>
                        <m:r>
                          <a:rPr lang="en-US" altLang="zh-CN" b="0" i="1" smtClean="0">
                            <a:solidFill>
                              <a:prstClr val="black"/>
                            </a:solidFill>
                            <a:latin typeface="Cambria Math"/>
                          </a:rPr>
                          <m:t>𝑟</m:t>
                        </m:r>
                      </m:sub>
                    </m:sSub>
                    <m:acc>
                      <m:accPr>
                        <m:chr m:val="⃗"/>
                        <m:ctrlPr>
                          <a:rPr lang="en-US" altLang="zh-CN" i="1">
                            <a:solidFill>
                              <a:prstClr val="black"/>
                            </a:solidFill>
                            <a:latin typeface="Cambria Math"/>
                          </a:rPr>
                        </m:ctrlPr>
                      </m:accPr>
                      <m:e>
                        <m:r>
                          <a:rPr lang="en-US" altLang="zh-CN" i="1">
                            <a:solidFill>
                              <a:prstClr val="black"/>
                            </a:solidFill>
                            <a:latin typeface="Cambria Math"/>
                          </a:rPr>
                          <m:t>𝐸</m:t>
                        </m:r>
                      </m:e>
                    </m:acc>
                    <m:r>
                      <a:rPr lang="en-US" altLang="zh-CN" b="0" i="1" smtClean="0">
                        <a:solidFill>
                          <a:prstClr val="black"/>
                        </a:solidFill>
                        <a:latin typeface="Cambria Math"/>
                      </a:rPr>
                      <m:t>=</m:t>
                    </m:r>
                    <m:r>
                      <a:rPr lang="en-US" altLang="zh-CN" b="0" i="1" smtClean="0">
                        <a:solidFill>
                          <a:prstClr val="black"/>
                        </a:solidFill>
                        <a:latin typeface="Cambria Math"/>
                        <a:ea typeface="Cambria Math"/>
                      </a:rPr>
                      <m:t>𝜀</m:t>
                    </m:r>
                    <m:acc>
                      <m:accPr>
                        <m:chr m:val="⃗"/>
                        <m:ctrlPr>
                          <a:rPr lang="en-US" altLang="zh-CN" i="1">
                            <a:solidFill>
                              <a:prstClr val="black"/>
                            </a:solidFill>
                            <a:latin typeface="Cambria Math"/>
                          </a:rPr>
                        </m:ctrlPr>
                      </m:accPr>
                      <m:e>
                        <m:r>
                          <a:rPr lang="en-US" altLang="zh-CN" i="1">
                            <a:solidFill>
                              <a:prstClr val="black"/>
                            </a:solidFill>
                            <a:latin typeface="Cambria Math"/>
                          </a:rPr>
                          <m:t>𝐸</m:t>
                        </m:r>
                      </m:e>
                    </m:acc>
                    <m:r>
                      <a:rPr lang="zh-CN" altLang="en-US" i="1">
                        <a:solidFill>
                          <a:prstClr val="black"/>
                        </a:solidFill>
                        <a:latin typeface="Cambria Math"/>
                      </a:rPr>
                      <m:t>（各向同性线性电介质</m:t>
                    </m:r>
                  </m:oMath>
                </a14:m>
                <a:r>
                  <a:rPr lang="zh-CN" altLang="en-US" dirty="0" smtClean="0">
                    <a:solidFill>
                      <a:prstClr val="black"/>
                    </a:solidFill>
                  </a:rPr>
                  <a:t>）</a:t>
                </a:r>
                <a:endParaRPr lang="zh-CN" altLang="en-US" dirty="0">
                  <a:solidFill>
                    <a:prstClr val="black"/>
                  </a:solidFill>
                </a:endParaRPr>
              </a:p>
              <a:p>
                <a:pPr marL="0" lvl="0" indent="0">
                  <a:spcBef>
                    <a:spcPts val="0"/>
                  </a:spcBef>
                  <a:buNone/>
                </a:pPr>
                <a:endParaRPr lang="en-US" altLang="zh-CN" dirty="0">
                  <a:solidFill>
                    <a:prstClr val="black"/>
                  </a:solidFill>
                </a:endParaRPr>
              </a:p>
              <a:p>
                <a:pPr marL="0" indent="0">
                  <a:spcBef>
                    <a:spcPts val="0"/>
                  </a:spcBef>
                  <a:buNone/>
                </a:pPr>
                <a:endParaRPr lang="en-US" altLang="zh-CN" dirty="0" smtClean="0"/>
              </a:p>
              <a:p>
                <a:pPr marL="0" indent="0">
                  <a:spcBef>
                    <a:spcPts val="0"/>
                  </a:spcBef>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229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b="1" dirty="0" smtClean="0">
                    <a:solidFill>
                      <a:srgbClr val="0000FF"/>
                    </a:solidFill>
                  </a:rPr>
                  <a:t>三、电容</a:t>
                </a:r>
                <a:endParaRPr lang="en-US" altLang="zh-CN" b="1" dirty="0" smtClean="0">
                  <a:solidFill>
                    <a:srgbClr val="0000FF"/>
                  </a:solidFill>
                </a:endParaRPr>
              </a:p>
              <a:p>
                <a:pPr marL="0" indent="0">
                  <a:buNone/>
                </a:pPr>
                <a:r>
                  <a:rPr lang="en-US" altLang="zh-CN" b="1" dirty="0" smtClean="0">
                    <a:solidFill>
                      <a:srgbClr val="C00000"/>
                    </a:solidFill>
                  </a:rPr>
                  <a:t>1</a:t>
                </a:r>
                <a:r>
                  <a:rPr lang="zh-CN" altLang="en-US" b="1" dirty="0" smtClean="0">
                    <a:solidFill>
                      <a:srgbClr val="C00000"/>
                    </a:solidFill>
                  </a:rPr>
                  <a:t>、电容</a:t>
                </a:r>
                <a:endParaRPr lang="en-US" altLang="zh-CN" b="1" dirty="0" smtClean="0">
                  <a:solidFill>
                    <a:srgbClr val="C00000"/>
                  </a:solidFill>
                </a:endParaRPr>
              </a:p>
              <a:p>
                <a:pPr marL="0" indent="0">
                  <a:buNone/>
                </a:pPr>
                <a14:m>
                  <m:oMath xmlns:m="http://schemas.openxmlformats.org/officeDocument/2006/math">
                    <m:r>
                      <a:rPr lang="en-US" altLang="zh-CN" sz="3000" i="1">
                        <a:solidFill>
                          <a:prstClr val="black"/>
                        </a:solidFill>
                        <a:latin typeface="Cambria Math"/>
                      </a:rPr>
                      <m:t>𝐶</m:t>
                    </m:r>
                    <m:r>
                      <a:rPr lang="en-US" altLang="zh-CN" sz="3000" i="1">
                        <a:solidFill>
                          <a:prstClr val="black"/>
                        </a:solidFill>
                        <a:latin typeface="Cambria Math"/>
                      </a:rPr>
                      <m:t>=</m:t>
                    </m:r>
                    <m:f>
                      <m:fPr>
                        <m:ctrlPr>
                          <a:rPr lang="en-US" altLang="zh-CN" sz="3000" i="1">
                            <a:solidFill>
                              <a:prstClr val="black"/>
                            </a:solidFill>
                            <a:latin typeface="Cambria Math"/>
                          </a:rPr>
                        </m:ctrlPr>
                      </m:fPr>
                      <m:num>
                        <m:r>
                          <a:rPr lang="en-US" altLang="zh-CN" sz="3000" i="1">
                            <a:solidFill>
                              <a:prstClr val="black"/>
                            </a:solidFill>
                            <a:latin typeface="Cambria Math"/>
                          </a:rPr>
                          <m:t>𝑄</m:t>
                        </m:r>
                      </m:num>
                      <m:den>
                        <m:r>
                          <a:rPr lang="en-US" altLang="zh-CN" sz="3000" i="1">
                            <a:solidFill>
                              <a:prstClr val="black"/>
                            </a:solidFill>
                            <a:latin typeface="Cambria Math"/>
                          </a:rPr>
                          <m:t>𝑈</m:t>
                        </m:r>
                      </m:den>
                    </m:f>
                  </m:oMath>
                </a14:m>
                <a:r>
                  <a:rPr lang="zh-CN" altLang="en-US" dirty="0" smtClean="0"/>
                  <a:t>（电容只与自身的形状、尺寸、相对位置、极间介质有关。）</a:t>
                </a:r>
                <a:endParaRPr lang="en-US" altLang="zh-CN" dirty="0" smtClean="0"/>
              </a:p>
              <a:p>
                <a:pPr marL="0" indent="0">
                  <a:buNone/>
                </a:pPr>
                <a:r>
                  <a:rPr lang="en-US" altLang="zh-CN" b="1" dirty="0" smtClean="0">
                    <a:solidFill>
                      <a:srgbClr val="C00000"/>
                    </a:solidFill>
                  </a:rPr>
                  <a:t>2</a:t>
                </a:r>
                <a:r>
                  <a:rPr lang="zh-CN" altLang="en-US" b="1" dirty="0" smtClean="0">
                    <a:solidFill>
                      <a:srgbClr val="C00000"/>
                    </a:solidFill>
                  </a:rPr>
                  <a:t>、联接</a:t>
                </a:r>
                <a:endParaRPr lang="en-US" altLang="zh-CN" b="1" dirty="0" smtClean="0">
                  <a:solidFill>
                    <a:srgbClr val="C00000"/>
                  </a:solidFill>
                </a:endParaRPr>
              </a:p>
              <a:p>
                <a:pPr marL="0" indent="0">
                  <a:buNone/>
                </a:pPr>
                <a:r>
                  <a:rPr lang="zh-CN" altLang="en-US" dirty="0" smtClean="0"/>
                  <a:t>（</a:t>
                </a:r>
                <a:r>
                  <a:rPr lang="en-US" altLang="zh-CN" dirty="0" smtClean="0"/>
                  <a:t>1</a:t>
                </a:r>
                <a:r>
                  <a:rPr lang="zh-CN" altLang="en-US" dirty="0" smtClean="0"/>
                  <a:t>）串联：                    </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）并联：</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r="-74"/>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872456305"/>
              </p:ext>
            </p:extLst>
          </p:nvPr>
        </p:nvGraphicFramePr>
        <p:xfrm>
          <a:off x="2439988" y="4652963"/>
          <a:ext cx="1905000" cy="1290637"/>
        </p:xfrm>
        <a:graphic>
          <a:graphicData uri="http://schemas.openxmlformats.org/presentationml/2006/ole">
            <mc:AlternateContent xmlns:mc="http://schemas.openxmlformats.org/markup-compatibility/2006">
              <mc:Choice xmlns:v="urn:schemas-microsoft-com:vml" Requires="v">
                <p:oleObj spid="_x0000_s23694" name="公式" r:id="rId5" imgW="634680" imgH="431640" progId="Equation.3">
                  <p:embed/>
                </p:oleObj>
              </mc:Choice>
              <mc:Fallback>
                <p:oleObj name="公式" r:id="rId5" imgW="634680" imgH="431640" progId="Equation.3">
                  <p:embed/>
                  <p:pic>
                    <p:nvPicPr>
                      <p:cNvPr id="0" name="Object 4"/>
                      <p:cNvPicPr>
                        <a:picLocks noChangeAspect="1" noChangeArrowheads="1"/>
                      </p:cNvPicPr>
                      <p:nvPr/>
                    </p:nvPicPr>
                    <p:blipFill>
                      <a:blip r:embed="rId6"/>
                      <a:srcRect/>
                      <a:stretch>
                        <a:fillRect/>
                      </a:stretch>
                    </p:blipFill>
                    <p:spPr bwMode="auto">
                      <a:xfrm>
                        <a:off x="2439988" y="4652963"/>
                        <a:ext cx="1905000"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241557717"/>
              </p:ext>
            </p:extLst>
          </p:nvPr>
        </p:nvGraphicFramePr>
        <p:xfrm>
          <a:off x="2483768" y="3501008"/>
          <a:ext cx="2116138" cy="1228725"/>
        </p:xfrm>
        <a:graphic>
          <a:graphicData uri="http://schemas.openxmlformats.org/presentationml/2006/ole">
            <mc:AlternateContent xmlns:mc="http://schemas.openxmlformats.org/markup-compatibility/2006">
              <mc:Choice xmlns:v="urn:schemas-microsoft-com:vml" Requires="v">
                <p:oleObj spid="_x0000_s23695" name="公式" r:id="rId7" imgW="761760" imgH="444240" progId="Equation.3">
                  <p:embed/>
                </p:oleObj>
              </mc:Choice>
              <mc:Fallback>
                <p:oleObj name="公式" r:id="rId7" imgW="761760" imgH="444240" progId="Equation.3">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3501008"/>
                        <a:ext cx="2116138"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756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indent="0">
              <a:buNone/>
            </a:pPr>
            <a:r>
              <a:rPr lang="en-US" altLang="zh-CN" b="1" dirty="0" smtClean="0">
                <a:solidFill>
                  <a:srgbClr val="C00000"/>
                </a:solidFill>
              </a:rPr>
              <a:t>3</a:t>
            </a:r>
            <a:r>
              <a:rPr lang="zh-CN" altLang="en-US" b="1" dirty="0" smtClean="0">
                <a:solidFill>
                  <a:srgbClr val="C00000"/>
                </a:solidFill>
              </a:rPr>
              <a:t>、典型电容</a:t>
            </a:r>
            <a:endParaRPr lang="en-US" altLang="zh-CN" b="1" dirty="0" smtClean="0">
              <a:solidFill>
                <a:srgbClr val="C00000"/>
              </a:solidFill>
            </a:endParaRPr>
          </a:p>
          <a:p>
            <a:pPr marL="0" indent="0">
              <a:buNone/>
            </a:pPr>
            <a:r>
              <a:rPr lang="zh-CN" altLang="en-US" dirty="0" smtClean="0"/>
              <a:t>（</a:t>
            </a:r>
            <a:r>
              <a:rPr lang="en-US" altLang="zh-CN" dirty="0" smtClean="0"/>
              <a:t>1</a:t>
            </a:r>
            <a:r>
              <a:rPr lang="zh-CN" altLang="en-US" dirty="0" smtClean="0"/>
              <a:t>）孤立导体球：</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2</a:t>
            </a:r>
            <a:r>
              <a:rPr lang="zh-CN" altLang="en-US" dirty="0" smtClean="0"/>
              <a:t>）平行板电容器：</a:t>
            </a:r>
            <a:endParaRPr lang="en-US" altLang="zh-CN" dirty="0" smtClean="0"/>
          </a:p>
          <a:p>
            <a:pPr marL="0" indent="0">
              <a:buNone/>
            </a:pPr>
            <a:endParaRPr lang="en-US" altLang="zh-CN" dirty="0" smtClean="0"/>
          </a:p>
          <a:p>
            <a:pPr marL="0" indent="0">
              <a:buNone/>
            </a:pPr>
            <a:r>
              <a:rPr lang="zh-CN" altLang="en-US" dirty="0" smtClean="0"/>
              <a:t>（</a:t>
            </a:r>
            <a:r>
              <a:rPr lang="en-US" altLang="zh-CN" dirty="0" smtClean="0"/>
              <a:t>3</a:t>
            </a:r>
            <a:r>
              <a:rPr lang="zh-CN" altLang="en-US" dirty="0" smtClean="0"/>
              <a:t>）同心球形电容器：</a:t>
            </a:r>
            <a:endParaRPr lang="en-US" altLang="zh-CN" dirty="0" smtClean="0"/>
          </a:p>
          <a:p>
            <a:pPr marL="0" indent="0">
              <a:buNone/>
            </a:pPr>
            <a:endParaRPr lang="en-US" altLang="zh-CN" dirty="0"/>
          </a:p>
          <a:p>
            <a:pPr marL="0" indent="0">
              <a:buNone/>
            </a:pPr>
            <a:r>
              <a:rPr lang="zh-CN" altLang="en-US" dirty="0" smtClean="0"/>
              <a:t>（</a:t>
            </a:r>
            <a:r>
              <a:rPr lang="en-US" altLang="zh-CN" dirty="0" smtClean="0"/>
              <a:t>4</a:t>
            </a:r>
            <a:r>
              <a:rPr lang="zh-CN" altLang="en-US" dirty="0" smtClean="0"/>
              <a:t>）同轴柱形电容器：</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306504129"/>
              </p:ext>
            </p:extLst>
          </p:nvPr>
        </p:nvGraphicFramePr>
        <p:xfrm>
          <a:off x="3563889" y="1340768"/>
          <a:ext cx="2476122" cy="720080"/>
        </p:xfrm>
        <a:graphic>
          <a:graphicData uri="http://schemas.openxmlformats.org/presentationml/2006/ole">
            <mc:AlternateContent xmlns:mc="http://schemas.openxmlformats.org/markup-compatibility/2006">
              <mc:Choice xmlns:v="urn:schemas-microsoft-com:vml" Requires="v">
                <p:oleObj spid="_x0000_s24847" name="公式" r:id="rId4" imgW="850680" imgH="241200" progId="Equation.3">
                  <p:embed/>
                </p:oleObj>
              </mc:Choice>
              <mc:Fallback>
                <p:oleObj name="公式" r:id="rId4" imgW="850680" imgH="241200" progId="Equation.3">
                  <p:embed/>
                  <p:pic>
                    <p:nvPicPr>
                      <p:cNvPr id="0" name="Object 10"/>
                      <p:cNvPicPr>
                        <a:picLocks noChangeAspect="1" noChangeArrowheads="1"/>
                      </p:cNvPicPr>
                      <p:nvPr/>
                    </p:nvPicPr>
                    <p:blipFill>
                      <a:blip r:embed="rId5"/>
                      <a:srcRect/>
                      <a:stretch>
                        <a:fillRect/>
                      </a:stretch>
                    </p:blipFill>
                    <p:spPr bwMode="auto">
                      <a:xfrm>
                        <a:off x="3563889" y="1340768"/>
                        <a:ext cx="2476122" cy="720080"/>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37300083"/>
              </p:ext>
            </p:extLst>
          </p:nvPr>
        </p:nvGraphicFramePr>
        <p:xfrm>
          <a:off x="3923928" y="2348880"/>
          <a:ext cx="2160240" cy="1080120"/>
        </p:xfrm>
        <a:graphic>
          <a:graphicData uri="http://schemas.openxmlformats.org/presentationml/2006/ole">
            <mc:AlternateContent xmlns:mc="http://schemas.openxmlformats.org/markup-compatibility/2006">
              <mc:Choice xmlns:v="urn:schemas-microsoft-com:vml" Requires="v">
                <p:oleObj spid="_x0000_s24848" name="公式" r:id="rId6" imgW="672840" imgH="393480" progId="Equation.3">
                  <p:embed/>
                </p:oleObj>
              </mc:Choice>
              <mc:Fallback>
                <p:oleObj name="公式" r:id="rId6" imgW="672840" imgH="393480" progId="Equation.3">
                  <p:embed/>
                  <p:pic>
                    <p:nvPicPr>
                      <p:cNvPr id="0" name="对象 22"/>
                      <p:cNvPicPr>
                        <a:picLocks noChangeAspect="1" noChangeArrowheads="1"/>
                      </p:cNvPicPr>
                      <p:nvPr/>
                    </p:nvPicPr>
                    <p:blipFill>
                      <a:blip r:embed="rId7"/>
                      <a:srcRect/>
                      <a:stretch>
                        <a:fillRect/>
                      </a:stretch>
                    </p:blipFill>
                    <p:spPr bwMode="auto">
                      <a:xfrm>
                        <a:off x="3923928" y="2348880"/>
                        <a:ext cx="2160240" cy="10801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82300048"/>
              </p:ext>
            </p:extLst>
          </p:nvPr>
        </p:nvGraphicFramePr>
        <p:xfrm>
          <a:off x="4427984" y="3501008"/>
          <a:ext cx="2801938" cy="1173162"/>
        </p:xfrm>
        <a:graphic>
          <a:graphicData uri="http://schemas.openxmlformats.org/presentationml/2006/ole">
            <mc:AlternateContent xmlns:mc="http://schemas.openxmlformats.org/markup-compatibility/2006">
              <mc:Choice xmlns:v="urn:schemas-microsoft-com:vml" Requires="v">
                <p:oleObj spid="_x0000_s24849" name="公式" r:id="rId8" imgW="1028520" imgH="431640" progId="Equation.3">
                  <p:embed/>
                </p:oleObj>
              </mc:Choice>
              <mc:Fallback>
                <p:oleObj name="公式" r:id="rId8" imgW="1028520" imgH="431640" progId="Equation.3">
                  <p:embed/>
                  <p:pic>
                    <p:nvPicPr>
                      <p:cNvPr id="0" name="Object 4"/>
                      <p:cNvPicPr>
                        <a:picLocks noChangeAspect="1" noChangeArrowheads="1"/>
                      </p:cNvPicPr>
                      <p:nvPr/>
                    </p:nvPicPr>
                    <p:blipFill>
                      <a:blip r:embed="rId9"/>
                      <a:srcRect/>
                      <a:stretch>
                        <a:fillRect/>
                      </a:stretch>
                    </p:blipFill>
                    <p:spPr bwMode="auto">
                      <a:xfrm>
                        <a:off x="4427984" y="3501008"/>
                        <a:ext cx="2801938"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5979413"/>
              </p:ext>
            </p:extLst>
          </p:nvPr>
        </p:nvGraphicFramePr>
        <p:xfrm>
          <a:off x="4427984" y="4653136"/>
          <a:ext cx="2249488" cy="1695450"/>
        </p:xfrm>
        <a:graphic>
          <a:graphicData uri="http://schemas.openxmlformats.org/presentationml/2006/ole">
            <mc:AlternateContent xmlns:mc="http://schemas.openxmlformats.org/markup-compatibility/2006">
              <mc:Choice xmlns:v="urn:schemas-microsoft-com:vml" Requires="v">
                <p:oleObj spid="_x0000_s24850" name="公式" r:id="rId10" imgW="825480" imgH="622080" progId="Equation.3">
                  <p:embed/>
                </p:oleObj>
              </mc:Choice>
              <mc:Fallback>
                <p:oleObj name="公式" r:id="rId10" imgW="825480" imgH="622080" progId="Equation.3">
                  <p:embed/>
                  <p:pic>
                    <p:nvPicPr>
                      <p:cNvPr id="0" name="Object 5"/>
                      <p:cNvPicPr>
                        <a:picLocks noChangeAspect="1" noChangeArrowheads="1"/>
                      </p:cNvPicPr>
                      <p:nvPr/>
                    </p:nvPicPr>
                    <p:blipFill>
                      <a:blip r:embed="rId11"/>
                      <a:srcRect/>
                      <a:stretch>
                        <a:fillRect/>
                      </a:stretch>
                    </p:blipFill>
                    <p:spPr bwMode="auto">
                      <a:xfrm>
                        <a:off x="4427984" y="4653136"/>
                        <a:ext cx="2249488"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755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down)">
                                      <p:cBhvr>
                                        <p:cTn id="23" dur="500"/>
                                        <p:tgtEl>
                                          <p:spTgt spid="3">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down)">
                                      <p:cBhvr>
                                        <p:cTn id="31" dur="500"/>
                                        <p:tgtEl>
                                          <p:spTgt spid="3">
                                            <p:txEl>
                                              <p:pRg st="7" end="7"/>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764704"/>
                <a:ext cx="8280920" cy="5904656"/>
              </a:xfrm>
            </p:spPr>
            <p:txBody>
              <a:bodyPr>
                <a:noAutofit/>
              </a:bodyPr>
              <a:lstStyle/>
              <a:p>
                <a:pPr marL="0" indent="0">
                  <a:buNone/>
                </a:pPr>
                <a:r>
                  <a:rPr lang="zh-CN" altLang="en-US" b="1" dirty="0" smtClean="0">
                    <a:solidFill>
                      <a:srgbClr val="0000FF"/>
                    </a:solidFill>
                  </a:rPr>
                  <a:t>四、电场能量</a:t>
                </a:r>
                <a:endParaRPr lang="en-US" altLang="zh-CN" b="1" dirty="0" smtClean="0">
                  <a:solidFill>
                    <a:srgbClr val="0000FF"/>
                  </a:solidFill>
                </a:endParaRPr>
              </a:p>
              <a:p>
                <a:pPr marL="0" indent="0">
                  <a:buNone/>
                </a:pPr>
                <a:r>
                  <a:rPr lang="en-US" altLang="zh-CN" b="1" dirty="0" smtClean="0">
                    <a:solidFill>
                      <a:srgbClr val="C00000"/>
                    </a:solidFill>
                  </a:rPr>
                  <a:t>1</a:t>
                </a:r>
                <a:r>
                  <a:rPr lang="zh-CN" altLang="en-US" b="1" dirty="0" smtClean="0">
                    <a:solidFill>
                      <a:srgbClr val="C00000"/>
                    </a:solidFill>
                  </a:rPr>
                  <a:t>、电容储能</a:t>
                </a:r>
                <a14:m>
                  <m:oMath xmlns:m="http://schemas.openxmlformats.org/officeDocument/2006/math">
                    <m:r>
                      <a:rPr lang="zh-CN" altLang="en-US" b="1" i="1" smtClean="0">
                        <a:latin typeface="Cambria Math"/>
                      </a:rPr>
                      <m:t>：</m:t>
                    </m:r>
                    <m:r>
                      <a:rPr lang="en-US" altLang="zh-CN" b="0" i="1" smtClean="0">
                        <a:latin typeface="Cambria Math"/>
                      </a:rPr>
                      <m:t>𝑊</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a:rPr>
                              <m:t>𝑄</m:t>
                            </m:r>
                          </m:e>
                          <m:sup>
                            <m:r>
                              <a:rPr lang="en-US" altLang="zh-CN" b="0" i="1" smtClean="0">
                                <a:latin typeface="Cambria Math"/>
                              </a:rPr>
                              <m:t>2</m:t>
                            </m:r>
                          </m:sup>
                        </m:sSup>
                      </m:num>
                      <m:den>
                        <m:r>
                          <a:rPr lang="en-US" altLang="zh-CN" b="0" i="1" smtClean="0">
                            <a:latin typeface="Cambria Math"/>
                          </a:rPr>
                          <m:t>𝐶</m:t>
                        </m:r>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r>
                      <a:rPr lang="en-US" altLang="zh-CN" b="0" i="1" smtClean="0">
                        <a:latin typeface="Cambria Math"/>
                      </a:rPr>
                      <m:t>𝐶</m:t>
                    </m:r>
                    <m:sSup>
                      <m:sSupPr>
                        <m:ctrlPr>
                          <a:rPr lang="en-US" altLang="zh-CN" b="0" i="1" smtClean="0">
                            <a:latin typeface="Cambria Math"/>
                          </a:rPr>
                        </m:ctrlPr>
                      </m:sSupPr>
                      <m:e>
                        <m:r>
                          <a:rPr lang="en-US" altLang="zh-CN" b="0" i="1" smtClean="0">
                            <a:latin typeface="Cambria Math"/>
                          </a:rPr>
                          <m:t>𝑈</m:t>
                        </m:r>
                      </m:e>
                      <m:sup>
                        <m:r>
                          <a:rPr lang="en-US" altLang="zh-CN" b="0" i="1" smtClean="0">
                            <a:latin typeface="Cambria Math"/>
                          </a:rPr>
                          <m:t>2</m:t>
                        </m:r>
                      </m:sup>
                    </m:sSup>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r>
                      <a:rPr lang="en-US" altLang="zh-CN" b="0" i="1" smtClean="0">
                        <a:latin typeface="Cambria Math"/>
                      </a:rPr>
                      <m:t>𝑄𝑈</m:t>
                    </m:r>
                  </m:oMath>
                </a14:m>
                <a:endParaRPr lang="en-US" altLang="zh-CN" dirty="0" smtClean="0"/>
              </a:p>
              <a:p>
                <a:pPr marL="0" indent="0">
                  <a:buNone/>
                </a:pPr>
                <a:r>
                  <a:rPr lang="en-US" altLang="zh-CN" b="1" dirty="0" smtClean="0">
                    <a:solidFill>
                      <a:srgbClr val="C00000"/>
                    </a:solidFill>
                  </a:rPr>
                  <a:t>2</a:t>
                </a:r>
                <a:r>
                  <a:rPr lang="zh-CN" altLang="en-US" b="1" dirty="0" smtClean="0">
                    <a:solidFill>
                      <a:srgbClr val="C00000"/>
                    </a:solidFill>
                  </a:rPr>
                  <a:t>、电场能量密度：</a:t>
                </a:r>
                <a14:m>
                  <m:oMath xmlns:m="http://schemas.openxmlformats.org/officeDocument/2006/math">
                    <m:r>
                      <a:rPr lang="en-US" altLang="zh-CN" b="0" i="1" smtClean="0">
                        <a:latin typeface="Cambria Math"/>
                      </a:rPr>
                      <m:t>𝑤</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acc>
                      <m:accPr>
                        <m:chr m:val="⃗"/>
                        <m:ctrlPr>
                          <a:rPr lang="en-US" altLang="zh-CN" b="0" i="1" smtClean="0">
                            <a:latin typeface="Cambria Math"/>
                          </a:rPr>
                        </m:ctrlPr>
                      </m:accPr>
                      <m:e>
                        <m:r>
                          <a:rPr lang="en-US" altLang="zh-CN" b="0" i="1" smtClean="0">
                            <a:latin typeface="Cambria Math"/>
                          </a:rPr>
                          <m:t>𝐷</m:t>
                        </m:r>
                      </m:e>
                    </m:acc>
                    <m:r>
                      <a:rPr lang="zh-CN" altLang="en-US" b="0" i="1" smtClean="0">
                        <a:latin typeface="Cambria Math"/>
                      </a:rPr>
                      <m:t>⋅</m:t>
                    </m:r>
                    <m:acc>
                      <m:accPr>
                        <m:chr m:val="⃗"/>
                        <m:ctrlPr>
                          <a:rPr lang="zh-CN" altLang="en-US" b="0" i="1" smtClean="0">
                            <a:latin typeface="Cambria Math"/>
                          </a:rPr>
                        </m:ctrlPr>
                      </m:accPr>
                      <m:e>
                        <m:r>
                          <a:rPr lang="en-US" altLang="zh-CN" b="0" i="1" smtClean="0">
                            <a:latin typeface="Cambria Math"/>
                          </a:rPr>
                          <m:t>𝐸</m:t>
                        </m:r>
                      </m:e>
                    </m:acc>
                  </m:oMath>
                </a14:m>
                <a:endParaRPr lang="en-US" altLang="zh-CN" dirty="0" smtClean="0"/>
              </a:p>
              <a:p>
                <a:pPr marL="0" lvl="0" indent="0">
                  <a:buNone/>
                </a:pPr>
                <a:r>
                  <a:rPr lang="zh-CN" altLang="en-US" dirty="0" smtClean="0"/>
                  <a:t>各向同性介质：</a:t>
                </a:r>
                <a14:m>
                  <m:oMath xmlns:m="http://schemas.openxmlformats.org/officeDocument/2006/math">
                    <m:r>
                      <a:rPr lang="en-US" altLang="zh-CN" i="1">
                        <a:solidFill>
                          <a:prstClr val="black"/>
                        </a:solidFill>
                        <a:latin typeface="Cambria Math"/>
                      </a:rPr>
                      <m:t>𝑤</m:t>
                    </m:r>
                    <m:r>
                      <a:rPr lang="en-US" altLang="zh-CN" i="1">
                        <a:solidFill>
                          <a:prstClr val="black"/>
                        </a:solidFill>
                        <a:latin typeface="Cambria Math"/>
                      </a:rPr>
                      <m:t>=</m:t>
                    </m:r>
                    <m:f>
                      <m:fPr>
                        <m:ctrlPr>
                          <a:rPr lang="en-US" altLang="zh-CN" i="1">
                            <a:solidFill>
                              <a:prstClr val="black"/>
                            </a:solidFill>
                            <a:latin typeface="Cambria Math"/>
                          </a:rPr>
                        </m:ctrlPr>
                      </m:fPr>
                      <m:num>
                        <m:r>
                          <a:rPr lang="en-US" altLang="zh-CN" i="1">
                            <a:solidFill>
                              <a:prstClr val="black"/>
                            </a:solidFill>
                            <a:latin typeface="Cambria Math"/>
                          </a:rPr>
                          <m:t>1</m:t>
                        </m:r>
                      </m:num>
                      <m:den>
                        <m:r>
                          <a:rPr lang="en-US" altLang="zh-CN" i="1">
                            <a:solidFill>
                              <a:prstClr val="black"/>
                            </a:solidFill>
                            <a:latin typeface="Cambria Math"/>
                          </a:rPr>
                          <m:t>2</m:t>
                        </m:r>
                      </m:den>
                    </m:f>
                    <m:r>
                      <a:rPr lang="en-US" altLang="zh-CN" i="1">
                        <a:solidFill>
                          <a:prstClr val="black"/>
                        </a:solidFill>
                        <a:latin typeface="Cambria Math"/>
                      </a:rPr>
                      <m:t>𝐷𝐸</m:t>
                    </m:r>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en-US" altLang="zh-CN" b="0" i="1" smtClean="0">
                            <a:solidFill>
                              <a:prstClr val="black"/>
                            </a:solidFill>
                            <a:latin typeface="Cambria Math"/>
                          </a:rPr>
                          <m:t>1</m:t>
                        </m:r>
                      </m:num>
                      <m:den>
                        <m:r>
                          <a:rPr lang="en-US" altLang="zh-CN" b="0" i="1" smtClean="0">
                            <a:solidFill>
                              <a:prstClr val="black"/>
                            </a:solidFill>
                            <a:latin typeface="Cambria Math"/>
                          </a:rPr>
                          <m:t>2</m:t>
                        </m:r>
                      </m:den>
                    </m:f>
                    <m:sSub>
                      <m:sSubPr>
                        <m:ctrlPr>
                          <a:rPr lang="en-US" altLang="zh-CN" i="1">
                            <a:solidFill>
                              <a:prstClr val="black"/>
                            </a:solidFill>
                            <a:latin typeface="Cambria Math"/>
                          </a:rPr>
                        </m:ctrlPr>
                      </m:sSubPr>
                      <m:e>
                        <m:r>
                          <a:rPr lang="en-US" altLang="zh-CN" i="1">
                            <a:solidFill>
                              <a:prstClr val="black"/>
                            </a:solidFill>
                            <a:latin typeface="Cambria Math"/>
                            <a:ea typeface="Cambria Math"/>
                          </a:rPr>
                          <m:t>𝜀</m:t>
                        </m:r>
                      </m:e>
                      <m:sub>
                        <m:r>
                          <a:rPr lang="en-US" altLang="zh-CN" i="1">
                            <a:solidFill>
                              <a:prstClr val="black"/>
                            </a:solidFill>
                            <a:latin typeface="Cambria Math"/>
                          </a:rPr>
                          <m:t>0</m:t>
                        </m:r>
                      </m:sub>
                    </m:sSub>
                    <m:sSub>
                      <m:sSubPr>
                        <m:ctrlPr>
                          <a:rPr lang="en-US" altLang="zh-CN" i="1">
                            <a:solidFill>
                              <a:prstClr val="black"/>
                            </a:solidFill>
                            <a:latin typeface="Cambria Math"/>
                          </a:rPr>
                        </m:ctrlPr>
                      </m:sSubPr>
                      <m:e>
                        <m:r>
                          <a:rPr lang="en-US" altLang="zh-CN" i="1">
                            <a:solidFill>
                              <a:prstClr val="black"/>
                            </a:solidFill>
                            <a:latin typeface="Cambria Math"/>
                            <a:ea typeface="Cambria Math"/>
                          </a:rPr>
                          <m:t>𝜀</m:t>
                        </m:r>
                      </m:e>
                      <m:sub>
                        <m:r>
                          <a:rPr lang="en-US" altLang="zh-CN" i="1">
                            <a:solidFill>
                              <a:prstClr val="black"/>
                            </a:solidFill>
                            <a:latin typeface="Cambria Math"/>
                            <a:ea typeface="Cambria Math"/>
                          </a:rPr>
                          <m:t>𝑟</m:t>
                        </m:r>
                      </m:sub>
                    </m:sSub>
                    <m:sSup>
                      <m:sSupPr>
                        <m:ctrlPr>
                          <a:rPr lang="en-US" altLang="zh-CN" i="1">
                            <a:solidFill>
                              <a:prstClr val="black"/>
                            </a:solidFill>
                            <a:latin typeface="Cambria Math"/>
                          </a:rPr>
                        </m:ctrlPr>
                      </m:sSupPr>
                      <m:e>
                        <m:r>
                          <a:rPr lang="en-US" altLang="zh-CN" i="1">
                            <a:solidFill>
                              <a:prstClr val="black"/>
                            </a:solidFill>
                            <a:latin typeface="Cambria Math"/>
                          </a:rPr>
                          <m:t>𝐸</m:t>
                        </m:r>
                      </m:e>
                      <m:sup>
                        <m:r>
                          <a:rPr lang="en-US" altLang="zh-CN" i="1">
                            <a:solidFill>
                              <a:prstClr val="black"/>
                            </a:solidFill>
                            <a:latin typeface="Cambria Math"/>
                          </a:rPr>
                          <m:t>2</m:t>
                        </m:r>
                      </m:sup>
                    </m:sSup>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en-US" altLang="zh-CN" b="0" i="1" smtClean="0">
                            <a:solidFill>
                              <a:prstClr val="black"/>
                            </a:solidFill>
                            <a:latin typeface="Cambria Math"/>
                          </a:rPr>
                          <m:t>1</m:t>
                        </m:r>
                      </m:num>
                      <m:den>
                        <m:r>
                          <a:rPr lang="en-US" altLang="zh-CN" b="0" i="1" smtClean="0">
                            <a:solidFill>
                              <a:prstClr val="black"/>
                            </a:solidFill>
                            <a:latin typeface="Cambria Math"/>
                          </a:rPr>
                          <m:t>2</m:t>
                        </m:r>
                      </m:den>
                    </m:f>
                    <m:r>
                      <a:rPr lang="zh-CN" altLang="en-US" b="0" i="1" smtClean="0">
                        <a:solidFill>
                          <a:prstClr val="black"/>
                        </a:solidFill>
                        <a:latin typeface="Cambria Math"/>
                      </a:rPr>
                      <m:t>𝜀</m:t>
                    </m:r>
                    <m:sSup>
                      <m:sSupPr>
                        <m:ctrlPr>
                          <a:rPr lang="en-US" altLang="zh-CN" b="0" i="1" smtClean="0">
                            <a:solidFill>
                              <a:prstClr val="black"/>
                            </a:solidFill>
                            <a:latin typeface="Cambria Math"/>
                          </a:rPr>
                        </m:ctrlPr>
                      </m:sSupPr>
                      <m:e>
                        <m:r>
                          <a:rPr lang="en-US" altLang="zh-CN" b="0" i="1" smtClean="0">
                            <a:solidFill>
                              <a:prstClr val="black"/>
                            </a:solidFill>
                            <a:latin typeface="Cambria Math"/>
                          </a:rPr>
                          <m:t>𝐸</m:t>
                        </m:r>
                      </m:e>
                      <m:sup>
                        <m:r>
                          <a:rPr lang="en-US" altLang="zh-CN" b="0" i="1" smtClean="0">
                            <a:solidFill>
                              <a:prstClr val="black"/>
                            </a:solidFill>
                            <a:latin typeface="Cambria Math"/>
                          </a:rPr>
                          <m:t>2</m:t>
                        </m:r>
                      </m:sup>
                    </m:sSup>
                  </m:oMath>
                </a14:m>
                <a:endParaRPr lang="en-US" altLang="zh-CN" dirty="0" smtClean="0">
                  <a:solidFill>
                    <a:prstClr val="black"/>
                  </a:solidFill>
                </a:endParaRPr>
              </a:p>
              <a:p>
                <a:pPr marL="0" lvl="0" indent="0">
                  <a:buNone/>
                </a:pPr>
                <a:r>
                  <a:rPr lang="zh-CN" altLang="en-US" dirty="0" smtClean="0">
                    <a:solidFill>
                      <a:prstClr val="black"/>
                    </a:solidFill>
                  </a:rPr>
                  <a:t>真空：</a:t>
                </a:r>
                <a:r>
                  <a:rPr lang="en-US" altLang="zh-CN" dirty="0">
                    <a:solidFill>
                      <a:prstClr val="black"/>
                    </a:solidFill>
                  </a:rPr>
                  <a:t> </a:t>
                </a:r>
                <a14:m>
                  <m:oMath xmlns:m="http://schemas.openxmlformats.org/officeDocument/2006/math">
                    <m:r>
                      <a:rPr lang="en-US" altLang="zh-CN" i="1">
                        <a:solidFill>
                          <a:prstClr val="black"/>
                        </a:solidFill>
                        <a:latin typeface="Cambria Math"/>
                      </a:rPr>
                      <m:t>𝑤</m:t>
                    </m:r>
                    <m:r>
                      <a:rPr lang="en-US" altLang="zh-CN" i="1">
                        <a:solidFill>
                          <a:prstClr val="black"/>
                        </a:solidFill>
                        <a:latin typeface="Cambria Math"/>
                      </a:rPr>
                      <m:t>=</m:t>
                    </m:r>
                    <m:f>
                      <m:fPr>
                        <m:ctrlPr>
                          <a:rPr lang="en-US" altLang="zh-CN" i="1">
                            <a:solidFill>
                              <a:prstClr val="black"/>
                            </a:solidFill>
                            <a:latin typeface="Cambria Math"/>
                          </a:rPr>
                        </m:ctrlPr>
                      </m:fPr>
                      <m:num>
                        <m:r>
                          <a:rPr lang="en-US" altLang="zh-CN" i="1">
                            <a:solidFill>
                              <a:prstClr val="black"/>
                            </a:solidFill>
                            <a:latin typeface="Cambria Math"/>
                          </a:rPr>
                          <m:t>1</m:t>
                        </m:r>
                      </m:num>
                      <m:den>
                        <m:r>
                          <a:rPr lang="en-US" altLang="zh-CN" i="1">
                            <a:solidFill>
                              <a:prstClr val="black"/>
                            </a:solidFill>
                            <a:latin typeface="Cambria Math"/>
                          </a:rPr>
                          <m:t>2</m:t>
                        </m:r>
                      </m:den>
                    </m:f>
                    <m:sSup>
                      <m:sSupPr>
                        <m:ctrlPr>
                          <a:rPr lang="en-US" altLang="zh-CN" i="1">
                            <a:solidFill>
                              <a:prstClr val="black"/>
                            </a:solidFill>
                            <a:latin typeface="Cambria Math"/>
                          </a:rPr>
                        </m:ctrlPr>
                      </m:sSupPr>
                      <m:e>
                        <m:sSubSup>
                          <m:sSubSupPr>
                            <m:ctrlPr>
                              <a:rPr lang="en-US" altLang="zh-CN" i="1" smtClean="0">
                                <a:solidFill>
                                  <a:prstClr val="black"/>
                                </a:solidFill>
                                <a:latin typeface="Cambria Math"/>
                              </a:rPr>
                            </m:ctrlPr>
                          </m:sSubSupPr>
                          <m:e>
                            <m:r>
                              <a:rPr lang="en-US" altLang="zh-CN" i="1" smtClean="0">
                                <a:solidFill>
                                  <a:prstClr val="black"/>
                                </a:solidFill>
                                <a:latin typeface="Cambria Math"/>
                                <a:ea typeface="Cambria Math"/>
                              </a:rPr>
                              <m:t>𝜀</m:t>
                            </m:r>
                          </m:e>
                          <m:sub>
                            <m:r>
                              <a:rPr lang="en-US" altLang="zh-CN" b="0" i="1" smtClean="0">
                                <a:latin typeface="Cambria Math"/>
                              </a:rPr>
                              <m:t>0</m:t>
                            </m:r>
                          </m:sub>
                          <m:sup/>
                        </m:sSubSup>
                        <m:r>
                          <a:rPr lang="en-US" altLang="zh-CN" i="1">
                            <a:solidFill>
                              <a:prstClr val="black"/>
                            </a:solidFill>
                            <a:latin typeface="Cambria Math"/>
                          </a:rPr>
                          <m:t>𝐸</m:t>
                        </m:r>
                      </m:e>
                      <m:sup>
                        <m:r>
                          <a:rPr lang="en-US" altLang="zh-CN" i="1">
                            <a:solidFill>
                              <a:prstClr val="black"/>
                            </a:solidFill>
                            <a:latin typeface="Cambria Math"/>
                          </a:rPr>
                          <m:t>2</m:t>
                        </m:r>
                      </m:sup>
                    </m:sSup>
                  </m:oMath>
                </a14:m>
                <a:endParaRPr lang="en-US" altLang="zh-CN" dirty="0" smtClean="0">
                  <a:solidFill>
                    <a:prstClr val="black"/>
                  </a:solidFill>
                </a:endParaRPr>
              </a:p>
              <a:p>
                <a:pPr marL="0" lvl="0" indent="0">
                  <a:buNone/>
                </a:pPr>
                <a:r>
                  <a:rPr lang="en-US" altLang="zh-CN" b="1" dirty="0" smtClean="0">
                    <a:solidFill>
                      <a:srgbClr val="C00000"/>
                    </a:solidFill>
                  </a:rPr>
                  <a:t>3</a:t>
                </a:r>
                <a:r>
                  <a:rPr lang="zh-CN" altLang="en-US" b="1" dirty="0" smtClean="0">
                    <a:solidFill>
                      <a:srgbClr val="C00000"/>
                    </a:solidFill>
                  </a:rPr>
                  <a:t>、电场能量计算</a:t>
                </a:r>
                <a:endParaRPr lang="en-US" altLang="zh-CN" dirty="0" smtClean="0">
                  <a:solidFill>
                    <a:srgbClr val="C00000"/>
                  </a:solidFill>
                </a:endParaRPr>
              </a:p>
              <a:p>
                <a:pPr marL="0" lvl="0" indent="0">
                  <a:buNone/>
                </a:pPr>
                <a14:m>
                  <m:oMathPara xmlns:m="http://schemas.openxmlformats.org/officeDocument/2006/math">
                    <m:oMathParaPr>
                      <m:jc m:val="left"/>
                    </m:oMathParaPr>
                    <m:oMath xmlns:m="http://schemas.openxmlformats.org/officeDocument/2006/math">
                      <m:nary>
                        <m:naryPr>
                          <m:chr m:val="∭"/>
                          <m:limLoc m:val="undOvr"/>
                          <m:subHide m:val="on"/>
                          <m:supHide m:val="on"/>
                          <m:ctrlPr>
                            <a:rPr lang="en-US" altLang="zh-CN" i="1" smtClean="0">
                              <a:solidFill>
                                <a:prstClr val="black"/>
                              </a:solidFill>
                              <a:latin typeface="Cambria Math"/>
                            </a:rPr>
                          </m:ctrlPr>
                        </m:naryPr>
                        <m:sub/>
                        <m:sup/>
                        <m:e>
                          <m:r>
                            <a:rPr lang="en-US" altLang="zh-CN" b="0" i="1" smtClean="0">
                              <a:solidFill>
                                <a:prstClr val="black"/>
                              </a:solidFill>
                              <a:latin typeface="Cambria Math"/>
                              <a:ea typeface="Cambria Math"/>
                            </a:rPr>
                            <m:t>𝜔</m:t>
                          </m:r>
                          <m:r>
                            <a:rPr lang="en-US" altLang="zh-CN" b="0" i="1" smtClean="0">
                              <a:solidFill>
                                <a:prstClr val="black"/>
                              </a:solidFill>
                              <a:latin typeface="Cambria Math"/>
                              <a:ea typeface="Cambria Math"/>
                            </a:rPr>
                            <m:t>𝑑𝑉</m:t>
                          </m:r>
                          <m:r>
                            <a:rPr lang="en-US" altLang="zh-CN" b="0" i="1" smtClean="0">
                              <a:solidFill>
                                <a:prstClr val="black"/>
                              </a:solidFill>
                              <a:latin typeface="Cambria Math"/>
                              <a:ea typeface="Cambria Math"/>
                            </a:rPr>
                            <m:t>=</m:t>
                          </m:r>
                          <m:f>
                            <m:fPr>
                              <m:ctrlPr>
                                <a:rPr lang="en-US" altLang="zh-CN" i="1" smtClean="0">
                                  <a:solidFill>
                                    <a:prstClr val="black"/>
                                  </a:solidFill>
                                  <a:latin typeface="Cambria Math"/>
                                  <a:ea typeface="Cambria Math"/>
                                </a:rPr>
                              </m:ctrlPr>
                            </m:fPr>
                            <m:num>
                              <m:r>
                                <a:rPr lang="en-US" altLang="zh-CN" b="0" i="1" smtClean="0">
                                  <a:solidFill>
                                    <a:prstClr val="black"/>
                                  </a:solidFill>
                                  <a:latin typeface="Cambria Math"/>
                                  <a:ea typeface="Cambria Math"/>
                                </a:rPr>
                                <m:t>1</m:t>
                              </m:r>
                            </m:num>
                            <m:den>
                              <m:r>
                                <a:rPr lang="en-US" altLang="zh-CN" b="0" i="1" smtClean="0">
                                  <a:solidFill>
                                    <a:prstClr val="black"/>
                                  </a:solidFill>
                                  <a:latin typeface="Cambria Math"/>
                                  <a:ea typeface="Cambria Math"/>
                                </a:rPr>
                                <m:t>2</m:t>
                              </m:r>
                            </m:den>
                          </m:f>
                        </m:e>
                      </m:nary>
                      <m:nary>
                        <m:naryPr>
                          <m:chr m:val="∭"/>
                          <m:limLoc m:val="undOvr"/>
                          <m:subHide m:val="on"/>
                          <m:supHide m:val="on"/>
                          <m:ctrlPr>
                            <a:rPr lang="en-US" altLang="zh-CN" i="1" smtClean="0">
                              <a:solidFill>
                                <a:prstClr val="black"/>
                              </a:solidFill>
                              <a:latin typeface="Cambria Math"/>
                            </a:rPr>
                          </m:ctrlPr>
                        </m:naryPr>
                        <m:sub/>
                        <m:sup/>
                        <m:e>
                          <m:acc>
                            <m:accPr>
                              <m:chr m:val="⃗"/>
                              <m:ctrlPr>
                                <a:rPr lang="en-US" altLang="zh-CN" i="1" smtClean="0">
                                  <a:solidFill>
                                    <a:prstClr val="black"/>
                                  </a:solidFill>
                                  <a:latin typeface="Cambria Math"/>
                                </a:rPr>
                              </m:ctrlPr>
                            </m:accPr>
                            <m:e>
                              <m:r>
                                <a:rPr lang="en-US" altLang="zh-CN" b="0" i="1" smtClean="0">
                                  <a:solidFill>
                                    <a:prstClr val="black"/>
                                  </a:solidFill>
                                  <a:latin typeface="Cambria Math"/>
                                </a:rPr>
                                <m:t>𝐷</m:t>
                              </m:r>
                            </m:e>
                          </m:acc>
                          <m:r>
                            <m:rPr>
                              <m:brk/>
                            </m:rPr>
                            <a:rPr lang="en-US" altLang="zh-CN" b="0" i="1" smtClean="0">
                              <a:solidFill>
                                <a:prstClr val="black"/>
                              </a:solidFill>
                              <a:latin typeface="Cambria Math"/>
                              <a:ea typeface="Cambria Math"/>
                            </a:rPr>
                            <m:t>⋅</m:t>
                          </m:r>
                          <m:acc>
                            <m:accPr>
                              <m:chr m:val="⃗"/>
                              <m:ctrlPr>
                                <a:rPr lang="en-US" altLang="zh-CN" i="1" smtClean="0">
                                  <a:solidFill>
                                    <a:prstClr val="black"/>
                                  </a:solidFill>
                                  <a:latin typeface="Cambria Math"/>
                                  <a:ea typeface="Cambria Math"/>
                                </a:rPr>
                              </m:ctrlPr>
                            </m:accPr>
                            <m:e>
                              <m:r>
                                <a:rPr lang="en-US" altLang="zh-CN" b="0" i="1" smtClean="0">
                                  <a:solidFill>
                                    <a:prstClr val="black"/>
                                  </a:solidFill>
                                  <a:latin typeface="Cambria Math"/>
                                  <a:ea typeface="Cambria Math"/>
                                </a:rPr>
                                <m:t>𝐸</m:t>
                              </m:r>
                            </m:e>
                          </m:acc>
                        </m:e>
                      </m:nary>
                      <m:r>
                        <a:rPr lang="en-US" altLang="zh-CN" b="0" i="1" smtClean="0">
                          <a:solidFill>
                            <a:prstClr val="black"/>
                          </a:solidFill>
                          <a:latin typeface="Cambria Math"/>
                        </a:rPr>
                        <m:t>𝑑𝑉</m:t>
                      </m:r>
                      <m:r>
                        <a:rPr lang="en-US" altLang="zh-CN" b="0" i="1" smtClean="0">
                          <a:solidFill>
                            <a:prstClr val="black"/>
                          </a:solidFill>
                          <a:latin typeface="Cambria Math"/>
                        </a:rPr>
                        <m:t>=</m:t>
                      </m:r>
                      <m:f>
                        <m:fPr>
                          <m:ctrlPr>
                            <a:rPr lang="en-US" altLang="zh-CN" b="0" i="1" smtClean="0">
                              <a:solidFill>
                                <a:prstClr val="black"/>
                              </a:solidFill>
                              <a:latin typeface="Cambria Math"/>
                            </a:rPr>
                          </m:ctrlPr>
                        </m:fPr>
                        <m:num>
                          <m:sSub>
                            <m:sSubPr>
                              <m:ctrlPr>
                                <a:rPr lang="en-US" altLang="zh-CN" b="0" i="1" smtClean="0">
                                  <a:solidFill>
                                    <a:prstClr val="black"/>
                                  </a:solidFill>
                                  <a:latin typeface="Cambria Math"/>
                                </a:rPr>
                              </m:ctrlPr>
                            </m:sSubPr>
                            <m:e>
                              <m:r>
                                <a:rPr lang="en-US" altLang="zh-CN" b="0" i="1" smtClean="0">
                                  <a:solidFill>
                                    <a:prstClr val="black"/>
                                  </a:solidFill>
                                  <a:latin typeface="Cambria Math"/>
                                  <a:ea typeface="Cambria Math"/>
                                </a:rPr>
                                <m:t>𝜀</m:t>
                              </m:r>
                            </m:e>
                            <m:sub>
                              <m:r>
                                <a:rPr lang="en-US" altLang="zh-CN" b="0" i="1" smtClean="0">
                                  <a:solidFill>
                                    <a:prstClr val="black"/>
                                  </a:solidFill>
                                  <a:latin typeface="Cambria Math"/>
                                </a:rPr>
                                <m:t>0</m:t>
                              </m:r>
                            </m:sub>
                          </m:sSub>
                          <m:sSub>
                            <m:sSubPr>
                              <m:ctrlPr>
                                <a:rPr lang="en-US" altLang="zh-CN" i="1">
                                  <a:solidFill>
                                    <a:prstClr val="black"/>
                                  </a:solidFill>
                                  <a:latin typeface="Cambria Math"/>
                                </a:rPr>
                              </m:ctrlPr>
                            </m:sSubPr>
                            <m:e>
                              <m:r>
                                <a:rPr lang="en-US" altLang="zh-CN" i="1">
                                  <a:solidFill>
                                    <a:prstClr val="black"/>
                                  </a:solidFill>
                                  <a:latin typeface="Cambria Math"/>
                                  <a:ea typeface="Cambria Math"/>
                                </a:rPr>
                                <m:t>𝜀</m:t>
                              </m:r>
                            </m:e>
                            <m:sub>
                              <m:r>
                                <a:rPr lang="en-US" altLang="zh-CN" i="1">
                                  <a:solidFill>
                                    <a:prstClr val="black"/>
                                  </a:solidFill>
                                  <a:latin typeface="Cambria Math"/>
                                  <a:ea typeface="Cambria Math"/>
                                </a:rPr>
                                <m:t>𝑟</m:t>
                              </m:r>
                            </m:sub>
                          </m:sSub>
                        </m:num>
                        <m:den>
                          <m:r>
                            <a:rPr lang="en-US" altLang="zh-CN" b="0" i="1" smtClean="0">
                              <a:solidFill>
                                <a:prstClr val="black"/>
                              </a:solidFill>
                              <a:latin typeface="Cambria Math"/>
                            </a:rPr>
                            <m:t>2</m:t>
                          </m:r>
                        </m:den>
                      </m:f>
                      <m:nary>
                        <m:naryPr>
                          <m:chr m:val="∭"/>
                          <m:limLoc m:val="undOvr"/>
                          <m:subHide m:val="on"/>
                          <m:supHide m:val="on"/>
                          <m:ctrlPr>
                            <a:rPr lang="en-US" altLang="zh-CN" b="0" i="1" smtClean="0">
                              <a:solidFill>
                                <a:prstClr val="black"/>
                              </a:solidFill>
                              <a:latin typeface="Cambria Math"/>
                            </a:rPr>
                          </m:ctrlPr>
                        </m:naryPr>
                        <m:sub/>
                        <m:sup/>
                        <m:e>
                          <m:sSup>
                            <m:sSupPr>
                              <m:ctrlPr>
                                <a:rPr lang="en-US" altLang="zh-CN" b="0" i="1" smtClean="0">
                                  <a:solidFill>
                                    <a:prstClr val="black"/>
                                  </a:solidFill>
                                  <a:latin typeface="Cambria Math"/>
                                </a:rPr>
                              </m:ctrlPr>
                            </m:sSupPr>
                            <m:e>
                              <m:r>
                                <a:rPr lang="en-US" altLang="zh-CN" b="0" i="1" smtClean="0">
                                  <a:solidFill>
                                    <a:prstClr val="black"/>
                                  </a:solidFill>
                                  <a:latin typeface="Cambria Math"/>
                                </a:rPr>
                                <m:t>𝐸</m:t>
                              </m:r>
                            </m:e>
                            <m:sup>
                              <m:r>
                                <a:rPr lang="en-US" altLang="zh-CN" b="0" i="1" smtClean="0">
                                  <a:solidFill>
                                    <a:prstClr val="black"/>
                                  </a:solidFill>
                                  <a:latin typeface="Cambria Math"/>
                                </a:rPr>
                                <m:t>2</m:t>
                              </m:r>
                            </m:sup>
                          </m:sSup>
                          <m:r>
                            <a:rPr lang="en-US" altLang="zh-CN" b="0" i="1" smtClean="0">
                              <a:solidFill>
                                <a:prstClr val="black"/>
                              </a:solidFill>
                              <a:latin typeface="Cambria Math"/>
                            </a:rPr>
                            <m:t>𝑑𝑉</m:t>
                          </m:r>
                        </m:e>
                      </m:nary>
                    </m:oMath>
                  </m:oMathPara>
                </a14:m>
                <a:endParaRPr lang="en-US" altLang="zh-CN" dirty="0">
                  <a:solidFill>
                    <a:prstClr val="black"/>
                  </a:solidFill>
                </a:endParaRPr>
              </a:p>
              <a:p>
                <a:pPr marL="0" indent="0">
                  <a:buNone/>
                </a:pPr>
                <a:endParaRPr lang="en-US" altLang="zh-CN" dirty="0" smtClean="0"/>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764704"/>
                <a:ext cx="8280920" cy="5904656"/>
              </a:xfrm>
              <a:blipFill rotWithShape="1">
                <a:blip r:embed="rId3"/>
                <a:stretch>
                  <a:fillRect l="-1840" t="-1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18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rPr>
              <a:t>作业：</a:t>
            </a:r>
            <a:endParaRPr lang="en-US" altLang="zh-CN" b="1" dirty="0" smtClean="0">
              <a:solidFill>
                <a:srgbClr val="FF0000"/>
              </a:solidFill>
            </a:endParaRPr>
          </a:p>
          <a:p>
            <a:pPr marL="0" indent="0">
              <a:buNone/>
            </a:pPr>
            <a:r>
              <a:rPr lang="en-US" altLang="zh-CN" b="1" dirty="0">
                <a:solidFill>
                  <a:srgbClr val="FF0000"/>
                </a:solidFill>
              </a:rPr>
              <a:t>    P355   T8.49   T8.52</a:t>
            </a:r>
          </a:p>
          <a:p>
            <a:pPr marL="0" indent="0">
              <a:buNone/>
            </a:pPr>
            <a:endParaRPr lang="zh-CN" altLang="en-US" dirty="0"/>
          </a:p>
        </p:txBody>
      </p:sp>
    </p:spTree>
    <p:extLst>
      <p:ext uri="{BB962C8B-B14F-4D97-AF65-F5344CB8AC3E}">
        <p14:creationId xmlns:p14="http://schemas.microsoft.com/office/powerpoint/2010/main" val="65761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lstStyle/>
          <a:p>
            <a:pPr marL="0" indent="0">
              <a:buNone/>
            </a:pPr>
            <a:r>
              <a:rPr lang="en-US" altLang="zh-CN" dirty="0" smtClean="0"/>
              <a:t>	</a:t>
            </a:r>
            <a:r>
              <a:rPr lang="zh-CN" altLang="en-US" dirty="0" smtClean="0"/>
              <a:t>静电平衡条件下，导体空腔除了具有一般导体的基本性质外 ，还有一些特殊的性质，分两种情况：</a:t>
            </a:r>
            <a:endParaRPr lang="en-US" altLang="zh-CN" dirty="0" smtClean="0"/>
          </a:p>
          <a:p>
            <a:pPr marL="0" indent="0">
              <a:buNone/>
            </a:pPr>
            <a:r>
              <a:rPr lang="en-US" altLang="zh-CN" b="1" dirty="0" smtClean="0">
                <a:solidFill>
                  <a:srgbClr val="C00000"/>
                </a:solidFill>
              </a:rPr>
              <a:t>1</a:t>
            </a:r>
            <a:r>
              <a:rPr lang="zh-CN" altLang="en-US" b="1" dirty="0" smtClean="0">
                <a:solidFill>
                  <a:srgbClr val="C00000"/>
                </a:solidFill>
              </a:rPr>
              <a:t>、腔内无电荷：</a:t>
            </a:r>
            <a:endParaRPr lang="en-US" altLang="zh-CN" b="1" dirty="0" smtClean="0">
              <a:solidFill>
                <a:srgbClr val="C00000"/>
              </a:solidFill>
            </a:endParaRPr>
          </a:p>
          <a:p>
            <a:pPr marL="0" indent="0">
              <a:buNone/>
            </a:pPr>
            <a:r>
              <a:rPr lang="zh-CN" altLang="en-US" dirty="0" smtClean="0"/>
              <a:t>（</a:t>
            </a:r>
            <a:r>
              <a:rPr lang="en-US" altLang="zh-CN" dirty="0" smtClean="0"/>
              <a:t>1</a:t>
            </a:r>
            <a:r>
              <a:rPr lang="zh-CN" altLang="en-US" dirty="0" smtClean="0"/>
              <a:t>）空腔的内表面不存在电荷；</a:t>
            </a:r>
            <a:endParaRPr lang="en-US" altLang="zh-CN" dirty="0" smtClean="0"/>
          </a:p>
          <a:p>
            <a:pPr marL="0" indent="0">
              <a:buNone/>
            </a:pPr>
            <a:r>
              <a:rPr lang="zh-CN" altLang="en-US" dirty="0" smtClean="0"/>
              <a:t>（</a:t>
            </a:r>
            <a:r>
              <a:rPr lang="en-US" altLang="zh-CN" dirty="0" smtClean="0"/>
              <a:t>2</a:t>
            </a:r>
            <a:r>
              <a:rPr lang="zh-CN" altLang="en-US" dirty="0" smtClean="0"/>
              <a:t>）腔内无电场；</a:t>
            </a:r>
            <a:endParaRPr lang="en-US" altLang="zh-CN" dirty="0" smtClean="0"/>
          </a:p>
          <a:p>
            <a:pPr marL="0" indent="0">
              <a:buNone/>
            </a:pPr>
            <a:r>
              <a:rPr lang="zh-CN" altLang="en-US" dirty="0" smtClean="0"/>
              <a:t>（</a:t>
            </a:r>
            <a:r>
              <a:rPr lang="en-US" altLang="zh-CN" dirty="0" smtClean="0"/>
              <a:t>3</a:t>
            </a:r>
            <a:r>
              <a:rPr lang="zh-CN" altLang="en-US" dirty="0" smtClean="0"/>
              <a:t>）腔内电位为常数。</a:t>
            </a:r>
            <a:endParaRPr lang="en-US" altLang="zh-CN" dirty="0" smtClean="0"/>
          </a:p>
          <a:p>
            <a:pPr marL="0" indent="0">
              <a:buNone/>
            </a:pPr>
            <a:r>
              <a:rPr lang="en-US" altLang="zh-CN" dirty="0"/>
              <a:t> </a:t>
            </a:r>
            <a:r>
              <a:rPr lang="en-US" altLang="zh-CN" dirty="0" smtClean="0"/>
              <a:t>       </a:t>
            </a:r>
            <a:r>
              <a:rPr lang="zh-CN" altLang="en-US" dirty="0" smtClean="0"/>
              <a:t>因外部电场、电荷对腔内无影响，因此具有保护内部空间的作用。</a:t>
            </a:r>
            <a:endParaRPr lang="en-US" altLang="zh-CN" dirty="0" smtClean="0"/>
          </a:p>
          <a:p>
            <a:pPr marL="0" indent="0">
              <a:buNone/>
            </a:pPr>
            <a:endParaRPr lang="en-US" altLang="zh-CN" dirty="0" smtClean="0"/>
          </a:p>
          <a:p>
            <a:pPr marL="0" indent="0">
              <a:buNone/>
            </a:pPr>
            <a:endParaRPr lang="zh-CN" altLang="en-US" dirty="0"/>
          </a:p>
        </p:txBody>
      </p:sp>
      <p:sp>
        <p:nvSpPr>
          <p:cNvPr id="43" name="标题 1"/>
          <p:cNvSpPr>
            <a:spLocks noGrp="1"/>
          </p:cNvSpPr>
          <p:nvPr>
            <p:ph type="title"/>
          </p:nvPr>
        </p:nvSpPr>
        <p:spPr>
          <a:xfrm>
            <a:off x="179512" y="332656"/>
            <a:ext cx="8640960" cy="936104"/>
          </a:xfrm>
        </p:spPr>
        <p:txBody>
          <a:bodyPr>
            <a:normAutofit/>
          </a:bodyPr>
          <a:lstStyle/>
          <a:p>
            <a:r>
              <a:rPr lang="zh-CN" altLang="en-US" sz="3600" b="1" dirty="0">
                <a:solidFill>
                  <a:srgbClr val="0000FF"/>
                </a:solidFill>
              </a:rPr>
              <a:t>二</a:t>
            </a:r>
            <a:r>
              <a:rPr lang="zh-CN" altLang="en-US" sz="3600" b="1" dirty="0" smtClean="0">
                <a:solidFill>
                  <a:srgbClr val="0000FF"/>
                </a:solidFill>
              </a:rPr>
              <a:t>、导体空腔</a:t>
            </a:r>
            <a:endParaRPr lang="zh-CN" altLang="en-US" sz="3600" b="1" dirty="0">
              <a:solidFill>
                <a:srgbClr val="0000FF"/>
              </a:solidFill>
            </a:endParaRPr>
          </a:p>
        </p:txBody>
      </p:sp>
    </p:spTree>
    <p:extLst>
      <p:ext uri="{BB962C8B-B14F-4D97-AF65-F5344CB8AC3E}">
        <p14:creationId xmlns:p14="http://schemas.microsoft.com/office/powerpoint/2010/main" val="391047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3256</TotalTime>
  <Words>5298</Words>
  <Application>Microsoft Office PowerPoint</Application>
  <PresentationFormat>全屏显示(4:3)</PresentationFormat>
  <Paragraphs>526</Paragraphs>
  <Slides>85</Slides>
  <Notes>1</Notes>
  <HiddenSlides>0</HiddenSlides>
  <MMClips>0</MMClips>
  <ScaleCrop>false</ScaleCrop>
  <HeadingPairs>
    <vt:vector size="6" baseType="variant">
      <vt:variant>
        <vt:lpstr>主题</vt:lpstr>
      </vt:variant>
      <vt:variant>
        <vt:i4>5</vt:i4>
      </vt:variant>
      <vt:variant>
        <vt:lpstr>嵌入 OLE 服务器</vt:lpstr>
      </vt:variant>
      <vt:variant>
        <vt:i4>2</vt:i4>
      </vt:variant>
      <vt:variant>
        <vt:lpstr>幻灯片标题</vt:lpstr>
      </vt:variant>
      <vt:variant>
        <vt:i4>85</vt:i4>
      </vt:variant>
    </vt:vector>
  </HeadingPairs>
  <TitlesOfParts>
    <vt:vector size="92" baseType="lpstr">
      <vt:lpstr>1_Office 主题​​</vt:lpstr>
      <vt:lpstr>Office 主题​​</vt:lpstr>
      <vt:lpstr>2_Office 主题​​</vt:lpstr>
      <vt:lpstr>3_Office 主题​​</vt:lpstr>
      <vt:lpstr>4_Office 主题​​</vt:lpstr>
      <vt:lpstr>公式</vt:lpstr>
      <vt:lpstr>Equation</vt:lpstr>
      <vt:lpstr>PowerPoint 演示文稿</vt:lpstr>
      <vt:lpstr>PowerPoint 演示文稿</vt:lpstr>
      <vt:lpstr>本章目录</vt:lpstr>
      <vt:lpstr>§2.1导体</vt:lpstr>
      <vt:lpstr>一、静电平衡</vt:lpstr>
      <vt:lpstr>PowerPoint 演示文稿</vt:lpstr>
      <vt:lpstr>PowerPoint 演示文稿</vt:lpstr>
      <vt:lpstr>PowerPoint 演示文稿</vt:lpstr>
      <vt:lpstr>二、导体空腔</vt:lpstr>
      <vt:lpstr>PowerPoint 演示文稿</vt:lpstr>
      <vt:lpstr>PowerPoint 演示文稿</vt:lpstr>
      <vt:lpstr>三、电容概念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四、解题方法</vt:lpstr>
      <vt:lpstr>PowerPoint 演示文稿</vt:lpstr>
      <vt:lpstr>PowerPoint 演示文稿</vt:lpstr>
      <vt:lpstr>PowerPoint 演示文稿</vt:lpstr>
      <vt:lpstr>PowerPoint 演示文稿</vt:lpstr>
      <vt:lpstr>PowerPoint 演示文稿</vt:lpstr>
      <vt:lpstr>§2.2电介质</vt:lpstr>
      <vt:lpstr>一、电偶极子</vt:lpstr>
      <vt:lpstr>二、介质极化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三、有电介质时的静电场规律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四、应用举例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§2.3静电场能量</vt:lpstr>
      <vt:lpstr>PowerPoint 演示文稿</vt:lpstr>
      <vt:lpstr>PowerPoint 演示文稿</vt:lpstr>
      <vt:lpstr>二、电容储能</vt:lpstr>
      <vt:lpstr>PowerPoint 演示文稿</vt:lpstr>
      <vt:lpstr>三、静电场储能</vt:lpstr>
      <vt:lpstr>PowerPoint 演示文稿</vt:lpstr>
      <vt:lpstr>PowerPoint 演示文稿</vt:lpstr>
      <vt:lpstr>四、应用举例</vt:lpstr>
      <vt:lpstr>PowerPoint 演示文稿</vt:lpstr>
      <vt:lpstr>PowerPoint 演示文稿</vt:lpstr>
      <vt:lpstr>PowerPoint 演示文稿</vt:lpstr>
      <vt:lpstr>§2.4铁电体与压电体</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ywx</dc:creator>
  <cp:lastModifiedBy>DELL</cp:lastModifiedBy>
  <cp:revision>241</cp:revision>
  <dcterms:created xsi:type="dcterms:W3CDTF">2013-01-06T14:28:50Z</dcterms:created>
  <dcterms:modified xsi:type="dcterms:W3CDTF">2016-04-21T03:46:54Z</dcterms:modified>
</cp:coreProperties>
</file>